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2" r:id="rId1"/>
  </p:sldMasterIdLst>
  <p:notesMasterIdLst>
    <p:notesMasterId r:id="rId105"/>
  </p:notesMasterIdLst>
  <p:handoutMasterIdLst>
    <p:handoutMasterId r:id="rId106"/>
  </p:handoutMasterIdLst>
  <p:sldIdLst>
    <p:sldId id="256" r:id="rId2"/>
    <p:sldId id="304" r:id="rId3"/>
    <p:sldId id="422" r:id="rId4"/>
    <p:sldId id="307" r:id="rId5"/>
    <p:sldId id="494" r:id="rId6"/>
    <p:sldId id="462" r:id="rId7"/>
    <p:sldId id="480" r:id="rId8"/>
    <p:sldId id="481" r:id="rId9"/>
    <p:sldId id="306" r:id="rId10"/>
    <p:sldId id="322" r:id="rId11"/>
    <p:sldId id="495" r:id="rId12"/>
    <p:sldId id="314" r:id="rId13"/>
    <p:sldId id="315" r:id="rId14"/>
    <p:sldId id="317" r:id="rId15"/>
    <p:sldId id="318" r:id="rId16"/>
    <p:sldId id="319" r:id="rId17"/>
    <p:sldId id="413" r:id="rId18"/>
    <p:sldId id="418" r:id="rId19"/>
    <p:sldId id="326" r:id="rId20"/>
    <p:sldId id="327" r:id="rId21"/>
    <p:sldId id="468" r:id="rId22"/>
    <p:sldId id="467" r:id="rId23"/>
    <p:sldId id="465" r:id="rId24"/>
    <p:sldId id="466" r:id="rId25"/>
    <p:sldId id="469" r:id="rId26"/>
    <p:sldId id="390" r:id="rId27"/>
    <p:sldId id="470" r:id="rId28"/>
    <p:sldId id="444" r:id="rId29"/>
    <p:sldId id="445" r:id="rId30"/>
    <p:sldId id="474" r:id="rId31"/>
    <p:sldId id="471" r:id="rId32"/>
    <p:sldId id="476" r:id="rId33"/>
    <p:sldId id="486" r:id="rId34"/>
    <p:sldId id="484" r:id="rId35"/>
    <p:sldId id="472" r:id="rId36"/>
    <p:sldId id="473" r:id="rId37"/>
    <p:sldId id="477" r:id="rId38"/>
    <p:sldId id="423" r:id="rId39"/>
    <p:sldId id="487" r:id="rId40"/>
    <p:sldId id="488" r:id="rId41"/>
    <p:sldId id="489" r:id="rId42"/>
    <p:sldId id="270" r:id="rId43"/>
    <p:sldId id="273" r:id="rId44"/>
    <p:sldId id="320" r:id="rId45"/>
    <p:sldId id="409" r:id="rId46"/>
    <p:sldId id="323" r:id="rId47"/>
    <p:sldId id="324" r:id="rId48"/>
    <p:sldId id="429" r:id="rId49"/>
    <p:sldId id="427" r:id="rId50"/>
    <p:sldId id="354" r:id="rId51"/>
    <p:sldId id="355" r:id="rId52"/>
    <p:sldId id="356" r:id="rId53"/>
    <p:sldId id="269" r:id="rId54"/>
    <p:sldId id="431" r:id="rId55"/>
    <p:sldId id="432" r:id="rId56"/>
    <p:sldId id="433" r:id="rId57"/>
    <p:sldId id="434" r:id="rId58"/>
    <p:sldId id="435" r:id="rId59"/>
    <p:sldId id="436" r:id="rId60"/>
    <p:sldId id="437" r:id="rId61"/>
    <p:sldId id="438" r:id="rId62"/>
    <p:sldId id="439" r:id="rId63"/>
    <p:sldId id="271" r:id="rId64"/>
    <p:sldId id="358" r:id="rId65"/>
    <p:sldId id="440" r:id="rId66"/>
    <p:sldId id="441" r:id="rId67"/>
    <p:sldId id="430" r:id="rId68"/>
    <p:sldId id="290" r:id="rId69"/>
    <p:sldId id="293" r:id="rId70"/>
    <p:sldId id="463" r:id="rId71"/>
    <p:sldId id="464" r:id="rId72"/>
    <p:sldId id="395" r:id="rId73"/>
    <p:sldId id="396" r:id="rId74"/>
    <p:sldId id="397" r:id="rId75"/>
    <p:sldId id="398" r:id="rId76"/>
    <p:sldId id="399" r:id="rId77"/>
    <p:sldId id="410" r:id="rId78"/>
    <p:sldId id="491" r:id="rId79"/>
    <p:sldId id="492" r:id="rId80"/>
    <p:sldId id="400" r:id="rId81"/>
    <p:sldId id="401" r:id="rId82"/>
    <p:sldId id="294" r:id="rId83"/>
    <p:sldId id="295" r:id="rId84"/>
    <p:sldId id="446" r:id="rId85"/>
    <p:sldId id="447" r:id="rId86"/>
    <p:sldId id="448" r:id="rId87"/>
    <p:sldId id="449" r:id="rId88"/>
    <p:sldId id="450" r:id="rId89"/>
    <p:sldId id="451" r:id="rId90"/>
    <p:sldId id="452" r:id="rId91"/>
    <p:sldId id="453" r:id="rId92"/>
    <p:sldId id="454" r:id="rId93"/>
    <p:sldId id="455" r:id="rId94"/>
    <p:sldId id="456" r:id="rId95"/>
    <p:sldId id="457" r:id="rId96"/>
    <p:sldId id="458" r:id="rId97"/>
    <p:sldId id="459" r:id="rId98"/>
    <p:sldId id="460" r:id="rId99"/>
    <p:sldId id="461" r:id="rId100"/>
    <p:sldId id="298" r:id="rId101"/>
    <p:sldId id="299" r:id="rId102"/>
    <p:sldId id="493" r:id="rId103"/>
    <p:sldId id="407" r:id="rId10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3366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19" autoAdjust="0"/>
    <p:restoredTop sz="94803" autoAdjust="0"/>
  </p:normalViewPr>
  <p:slideViewPr>
    <p:cSldViewPr>
      <p:cViewPr varScale="1">
        <p:scale>
          <a:sx n="69" d="100"/>
          <a:sy n="69" d="100"/>
        </p:scale>
        <p:origin x="-1416" y="-102"/>
      </p:cViewPr>
      <p:guideLst>
        <p:guide orient="horz" pos="2160"/>
        <p:guide pos="2880"/>
      </p:guideLst>
    </p:cSldViewPr>
  </p:slideViewPr>
  <p:outlineViewPr>
    <p:cViewPr>
      <p:scale>
        <a:sx n="33" d="100"/>
        <a:sy n="33" d="100"/>
      </p:scale>
      <p:origin x="48" y="2472"/>
    </p:cViewPr>
    <p:sldLst>
      <p:sld r:id="rId1" collapse="1"/>
    </p:sldLst>
  </p:outlineViewPr>
  <p:notesTextViewPr>
    <p:cViewPr>
      <p:scale>
        <a:sx n="100" d="100"/>
        <a:sy n="100" d="100"/>
      </p:scale>
      <p:origin x="0" y="0"/>
    </p:cViewPr>
  </p:notesTextViewPr>
  <p:sorterViewPr>
    <p:cViewPr>
      <p:scale>
        <a:sx n="66" d="100"/>
        <a:sy n="66" d="100"/>
      </p:scale>
      <p:origin x="0" y="708"/>
    </p:cViewPr>
  </p:sorterViewPr>
  <p:notesViewPr>
    <p:cSldViewPr>
      <p:cViewPr varScale="1">
        <p:scale>
          <a:sx n="66" d="100"/>
          <a:sy n="66" d="100"/>
        </p:scale>
        <p:origin x="-2040" y="-11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_rels/viewProps.xml.rels><?xml version="1.0" encoding="UTF-8" standalone="yes"?>
<Relationships xmlns="http://schemas.openxmlformats.org/package/2006/relationships"><Relationship Id="rId1"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image" Target="../media/image8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pt-BR"/>
          </a:p>
        </p:txBody>
      </p:sp>
      <p:sp>
        <p:nvSpPr>
          <p:cNvPr id="3" name="Espaço Reservado para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9A23375D-84F6-4A8D-9C5F-742D2956E61B}" type="datetimeFigureOut">
              <a:rPr lang="pt-BR"/>
              <a:pPr>
                <a:defRPr/>
              </a:pPr>
              <a:t>26/11/2021</a:t>
            </a:fld>
            <a:endParaRPr lang="pt-BR"/>
          </a:p>
        </p:txBody>
      </p:sp>
      <p:sp>
        <p:nvSpPr>
          <p:cNvPr id="4" name="Espaço Reservado para Rodapé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pt-BR"/>
          </a:p>
        </p:txBody>
      </p:sp>
      <p:sp>
        <p:nvSpPr>
          <p:cNvPr id="5" name="Espaço Reservado para Número de Slid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B040198E-5D9D-4BD1-BE23-198F996456BA}" type="slidenum">
              <a:rPr lang="pt-BR"/>
              <a:pPr>
                <a:defRPr/>
              </a:pPr>
              <a:t>‹nº›</a:t>
            </a:fld>
            <a:endParaRPr lang="pt-BR"/>
          </a:p>
        </p:txBody>
      </p:sp>
    </p:spTree>
    <p:extLst>
      <p:ext uri="{BB962C8B-B14F-4D97-AF65-F5344CB8AC3E}">
        <p14:creationId xmlns:p14="http://schemas.microsoft.com/office/powerpoint/2010/main" xmlns="" val="2619925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D283F292-7FA0-4229-8C45-FC0BBFD496B6}" type="datetimeFigureOut">
              <a:rPr lang="pt-BR"/>
              <a:pPr>
                <a:defRPr/>
              </a:pPr>
              <a:t>26/11/2021</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t-BR" noProof="0"/>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noProof="0"/>
              <a:t>Clique para editar os estilos do texto mestre</a:t>
            </a:r>
          </a:p>
          <a:p>
            <a:pPr lvl="1"/>
            <a:r>
              <a:rPr lang="pt-BR" noProof="0"/>
              <a:t>Segundo nível</a:t>
            </a:r>
          </a:p>
          <a:p>
            <a:pPr lvl="2"/>
            <a:r>
              <a:rPr lang="pt-BR" noProof="0"/>
              <a:t>Terceiro nível</a:t>
            </a:r>
          </a:p>
          <a:p>
            <a:pPr lvl="3"/>
            <a:r>
              <a:rPr lang="pt-BR" noProof="0"/>
              <a:t>Quarto nível</a:t>
            </a:r>
          </a:p>
          <a:p>
            <a:pPr lvl="4"/>
            <a:r>
              <a:rPr lang="pt-BR" noProof="0"/>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0D753C60-4FA4-4E12-86D3-598AC428E21E}" type="slidenum">
              <a:rPr lang="pt-BR"/>
              <a:pPr>
                <a:defRPr/>
              </a:pPr>
              <a:t>‹nº›</a:t>
            </a:fld>
            <a:endParaRPr lang="pt-BR"/>
          </a:p>
        </p:txBody>
      </p:sp>
    </p:spTree>
    <p:extLst>
      <p:ext uri="{BB962C8B-B14F-4D97-AF65-F5344CB8AC3E}">
        <p14:creationId xmlns:p14="http://schemas.microsoft.com/office/powerpoint/2010/main" xmlns="" val="13776052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F43B489F-B4B0-49DC-990E-14DBF0E8EEC6}" type="slidenum">
              <a:rPr lang="pt-BR" smtClean="0"/>
              <a:pPr/>
              <a:t>7</a:t>
            </a:fld>
            <a:endParaRPr lang="pt-BR"/>
          </a:p>
        </p:txBody>
      </p:sp>
      <p:sp>
        <p:nvSpPr>
          <p:cNvPr id="64515" name="Rectangle 1026"/>
          <p:cNvSpPr>
            <a:spLocks noGrp="1" noRot="1" noChangeAspect="1" noChangeArrowheads="1" noTextEdit="1"/>
          </p:cNvSpPr>
          <p:nvPr>
            <p:ph type="sldImg"/>
          </p:nvPr>
        </p:nvSpPr>
        <p:spPr>
          <a:ln/>
        </p:spPr>
      </p:sp>
      <p:sp>
        <p:nvSpPr>
          <p:cNvPr id="64516" name="Rectangle 1027"/>
          <p:cNvSpPr>
            <a:spLocks noGrp="1" noChangeArrowheads="1"/>
          </p:cNvSpPr>
          <p:nvPr>
            <p:ph type="body" idx="1"/>
          </p:nvPr>
        </p:nvSpPr>
        <p:spPr>
          <a:noFill/>
          <a:ln w="9525"/>
        </p:spPr>
        <p:txBody>
          <a:bodyPr/>
          <a:lstStyle/>
          <a:p>
            <a:pPr eaLnBrk="1" hangingPunct="1"/>
            <a:endParaRPr lang="pt-B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1DFEA36B-7405-44DF-916D-2B709ACB35E4}" type="slidenum">
              <a:rPr lang="pt-BR" smtClean="0"/>
              <a:pPr/>
              <a:t>34</a:t>
            </a:fld>
            <a:endParaRPr lang="pt-B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w="9525"/>
        </p:spPr>
        <p:txBody>
          <a:bodyPr/>
          <a:lstStyle/>
          <a:p>
            <a:pPr eaLnBrk="1" hangingPunct="1"/>
            <a:endParaRPr lang="pt-B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a:t>Ressalte a</a:t>
            </a:r>
            <a:r>
              <a:rPr lang="pt-BR" baseline="0" dirty="0"/>
              <a:t> razão de se chamar Linha de Vida</a:t>
            </a:r>
            <a:r>
              <a:rPr lang="pt-BR" dirty="0"/>
              <a:t>. </a:t>
            </a:r>
            <a:r>
              <a:rPr lang="pt-BR" b="1" dirty="0"/>
              <a:t>CLICAR PARA MUDAR O SLIDE</a:t>
            </a:r>
            <a:endParaRPr lang="pt-BR" dirty="0"/>
          </a:p>
        </p:txBody>
      </p:sp>
      <p:sp>
        <p:nvSpPr>
          <p:cNvPr id="4" name="Espaço Reservado para Número de Slide 3"/>
          <p:cNvSpPr>
            <a:spLocks noGrp="1"/>
          </p:cNvSpPr>
          <p:nvPr>
            <p:ph type="sldNum" sz="quarter" idx="10"/>
          </p:nvPr>
        </p:nvSpPr>
        <p:spPr/>
        <p:txBody>
          <a:bodyPr/>
          <a:lstStyle/>
          <a:p>
            <a:fld id="{17029F48-1C7A-4A0F-8FF9-91EA71047599}" type="slidenum">
              <a:rPr lang="pt-BR" smtClean="0"/>
              <a:pPr/>
              <a:t>35</a:t>
            </a:fld>
            <a:endParaRPr lang="pt-B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a:t>Mostre a </a:t>
            </a:r>
            <a:r>
              <a:rPr lang="pt-BR" dirty="0" err="1"/>
              <a:t>importânia</a:t>
            </a:r>
            <a:r>
              <a:rPr lang="pt-BR" dirty="0"/>
              <a:t> da Linha de Vida e os diferentes trava-quedas. </a:t>
            </a:r>
            <a:r>
              <a:rPr lang="pt-BR" b="1" dirty="0"/>
              <a:t>CLICAR PARA MUDAR O SLIDE</a:t>
            </a:r>
            <a:endParaRPr lang="pt-BR" dirty="0"/>
          </a:p>
        </p:txBody>
      </p:sp>
      <p:sp>
        <p:nvSpPr>
          <p:cNvPr id="4" name="Espaço Reservado para Número de Slide 3"/>
          <p:cNvSpPr>
            <a:spLocks noGrp="1"/>
          </p:cNvSpPr>
          <p:nvPr>
            <p:ph type="sldNum" sz="quarter" idx="10"/>
          </p:nvPr>
        </p:nvSpPr>
        <p:spPr/>
        <p:txBody>
          <a:bodyPr/>
          <a:lstStyle/>
          <a:p>
            <a:fld id="{17029F48-1C7A-4A0F-8FF9-91EA71047599}" type="slidenum">
              <a:rPr lang="pt-BR" smtClean="0"/>
              <a:pPr/>
              <a:t>36</a:t>
            </a:fld>
            <a:endParaRPr lang="pt-B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69945D0-7BA6-4439-B180-81863C1C2EB5}" type="slidenum">
              <a:rPr lang="pt-BR" smtClean="0"/>
              <a:pPr/>
              <a:t>37</a:t>
            </a:fld>
            <a:endParaRPr lang="pt-B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a:t>Explique que os riscos podem acontecer com quem está em baixo da obra e mostre a importância da </a:t>
            </a:r>
            <a:r>
              <a:rPr lang="pt-BR" dirty="0" err="1"/>
              <a:t>sinalizaçãoo</a:t>
            </a:r>
            <a:r>
              <a:rPr lang="pt-BR" dirty="0"/>
              <a:t>. </a:t>
            </a:r>
            <a:r>
              <a:rPr lang="pt-BR" b="1" dirty="0"/>
              <a:t>CLICAR PARA MUDAR O SLIDE</a:t>
            </a:r>
            <a:endParaRPr lang="pt-BR" dirty="0"/>
          </a:p>
        </p:txBody>
      </p:sp>
      <p:sp>
        <p:nvSpPr>
          <p:cNvPr id="4" name="Espaço Reservado para Número de Slide 3"/>
          <p:cNvSpPr>
            <a:spLocks noGrp="1"/>
          </p:cNvSpPr>
          <p:nvPr>
            <p:ph type="sldNum" sz="quarter" idx="10"/>
          </p:nvPr>
        </p:nvSpPr>
        <p:spPr/>
        <p:txBody>
          <a:bodyPr/>
          <a:lstStyle/>
          <a:p>
            <a:fld id="{17029F48-1C7A-4A0F-8FF9-91EA71047599}" type="slidenum">
              <a:rPr lang="pt-BR" smtClean="0"/>
              <a:pPr/>
              <a:t>44</a:t>
            </a:fld>
            <a:endParaRPr lang="pt-B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69945D0-7BA6-4439-B180-81863C1C2EB5}" type="slidenum">
              <a:rPr lang="pt-BR" smtClean="0"/>
              <a:pPr/>
              <a:t>45</a:t>
            </a:fld>
            <a:endParaRPr lang="pt-B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a:t>Mostre a utilidade do </a:t>
            </a:r>
            <a:r>
              <a:rPr lang="pt-BR" dirty="0" err="1"/>
              <a:t>cintoo</a:t>
            </a:r>
            <a:r>
              <a:rPr lang="pt-BR" dirty="0"/>
              <a:t>. </a:t>
            </a:r>
            <a:r>
              <a:rPr lang="pt-BR" b="1" dirty="0"/>
              <a:t>CLICAR PARA MUDAR O SLIDE</a:t>
            </a:r>
            <a:endParaRPr lang="pt-BR" dirty="0"/>
          </a:p>
        </p:txBody>
      </p:sp>
      <p:sp>
        <p:nvSpPr>
          <p:cNvPr id="4" name="Espaço Reservado para Número de Slide 3"/>
          <p:cNvSpPr>
            <a:spLocks noGrp="1"/>
          </p:cNvSpPr>
          <p:nvPr>
            <p:ph type="sldNum" sz="quarter" idx="10"/>
          </p:nvPr>
        </p:nvSpPr>
        <p:spPr/>
        <p:txBody>
          <a:bodyPr/>
          <a:lstStyle/>
          <a:p>
            <a:fld id="{17029F48-1C7A-4A0F-8FF9-91EA71047599}" type="slidenum">
              <a:rPr lang="pt-BR" smtClean="0"/>
              <a:pPr/>
              <a:t>46</a:t>
            </a:fld>
            <a:endParaRPr lang="pt-B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a:t>Reforce a importância da corda de amarração</a:t>
            </a:r>
            <a:r>
              <a:rPr lang="pt-BR" baseline="0" dirty="0"/>
              <a:t>. </a:t>
            </a:r>
            <a:r>
              <a:rPr lang="pt-BR" b="1" dirty="0"/>
              <a:t>CLICAR PARA MUDAR O SLIDE</a:t>
            </a:r>
            <a:endParaRPr lang="pt-BR" dirty="0"/>
          </a:p>
        </p:txBody>
      </p:sp>
      <p:sp>
        <p:nvSpPr>
          <p:cNvPr id="4" name="Espaço Reservado para Número de Slide 3"/>
          <p:cNvSpPr>
            <a:spLocks noGrp="1"/>
          </p:cNvSpPr>
          <p:nvPr>
            <p:ph type="sldNum" sz="quarter" idx="10"/>
          </p:nvPr>
        </p:nvSpPr>
        <p:spPr/>
        <p:txBody>
          <a:bodyPr/>
          <a:lstStyle/>
          <a:p>
            <a:fld id="{17029F48-1C7A-4A0F-8FF9-91EA71047599}" type="slidenum">
              <a:rPr lang="pt-BR" smtClean="0"/>
              <a:pPr/>
              <a:t>47</a:t>
            </a:fld>
            <a:endParaRPr lang="pt-B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a:t>Destaque a importância do talabarte durante as subidas e descidas durante o trabalho. </a:t>
            </a:r>
            <a:r>
              <a:rPr lang="pt-BR" b="1" dirty="0"/>
              <a:t>CLICAR PARA MUDAR O SLIDE</a:t>
            </a:r>
            <a:endParaRPr lang="pt-BR" dirty="0"/>
          </a:p>
        </p:txBody>
      </p:sp>
      <p:sp>
        <p:nvSpPr>
          <p:cNvPr id="4" name="Espaço Reservado para Número de Slide 3"/>
          <p:cNvSpPr>
            <a:spLocks noGrp="1"/>
          </p:cNvSpPr>
          <p:nvPr>
            <p:ph type="sldNum" sz="quarter" idx="10"/>
          </p:nvPr>
        </p:nvSpPr>
        <p:spPr/>
        <p:txBody>
          <a:bodyPr/>
          <a:lstStyle/>
          <a:p>
            <a:fld id="{17029F48-1C7A-4A0F-8FF9-91EA71047599}" type="slidenum">
              <a:rPr lang="pt-BR" smtClean="0"/>
              <a:pPr/>
              <a:t>49</a:t>
            </a:fld>
            <a:endParaRPr lang="pt-B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69945D0-7BA6-4439-B180-81863C1C2EB5}" type="slidenum">
              <a:rPr lang="pt-BR" smtClean="0"/>
              <a:pPr/>
              <a:t>50</a:t>
            </a:fld>
            <a:endParaRPr lang="pt-B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69945D0-7BA6-4439-B180-81863C1C2EB5}" type="slidenum">
              <a:rPr lang="pt-BR" smtClean="0"/>
              <a:pPr/>
              <a:t>14</a:t>
            </a:fld>
            <a:endParaRPr lang="pt-B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69945D0-7BA6-4439-B180-81863C1C2EB5}" type="slidenum">
              <a:rPr lang="pt-BR" smtClean="0"/>
              <a:pPr/>
              <a:t>51</a:t>
            </a:fld>
            <a:endParaRPr lang="pt-B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69945D0-7BA6-4439-B180-81863C1C2EB5}" type="slidenum">
              <a:rPr lang="pt-BR" smtClean="0"/>
              <a:pPr/>
              <a:t>52</a:t>
            </a:fld>
            <a:endParaRPr lang="pt-B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a:t>Mostre que se usam tubos metálicos e por isso são chamados andaimes tubulares. </a:t>
            </a:r>
            <a:r>
              <a:rPr lang="pt-BR" b="1" dirty="0"/>
              <a:t>CLICAR PARA MUDAR O SLIDE</a:t>
            </a:r>
            <a:endParaRPr lang="pt-BR" dirty="0"/>
          </a:p>
        </p:txBody>
      </p:sp>
      <p:sp>
        <p:nvSpPr>
          <p:cNvPr id="4" name="Espaço Reservado para Número de Slide 3"/>
          <p:cNvSpPr>
            <a:spLocks noGrp="1"/>
          </p:cNvSpPr>
          <p:nvPr>
            <p:ph type="sldNum" sz="quarter" idx="10"/>
          </p:nvPr>
        </p:nvSpPr>
        <p:spPr/>
        <p:txBody>
          <a:bodyPr/>
          <a:lstStyle/>
          <a:p>
            <a:fld id="{17029F48-1C7A-4A0F-8FF9-91EA71047599}" type="slidenum">
              <a:rPr lang="pt-BR" smtClean="0"/>
              <a:pPr/>
              <a:t>54</a:t>
            </a:fld>
            <a:endParaRPr lang="pt-B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a:t>Realce a importância da qualidade dos tubos. </a:t>
            </a:r>
            <a:r>
              <a:rPr lang="pt-BR" b="1" dirty="0"/>
              <a:t>CLICAR PARA MUDAR O SLIDE</a:t>
            </a:r>
            <a:endParaRPr lang="pt-BR" dirty="0"/>
          </a:p>
        </p:txBody>
      </p:sp>
      <p:sp>
        <p:nvSpPr>
          <p:cNvPr id="4" name="Espaço Reservado para Número de Slide 3"/>
          <p:cNvSpPr>
            <a:spLocks noGrp="1"/>
          </p:cNvSpPr>
          <p:nvPr>
            <p:ph type="sldNum" sz="quarter" idx="10"/>
          </p:nvPr>
        </p:nvSpPr>
        <p:spPr/>
        <p:txBody>
          <a:bodyPr/>
          <a:lstStyle/>
          <a:p>
            <a:fld id="{17029F48-1C7A-4A0F-8FF9-91EA71047599}" type="slidenum">
              <a:rPr lang="pt-BR" smtClean="0"/>
              <a:pPr/>
              <a:t>55</a:t>
            </a:fld>
            <a:endParaRPr lang="pt-B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a:t>Explique o uso das diferentes sapatas. </a:t>
            </a:r>
            <a:r>
              <a:rPr lang="pt-BR" b="1" dirty="0"/>
              <a:t>CLICAR PARA MUDAR O SLIDE</a:t>
            </a:r>
            <a:endParaRPr lang="pt-BR" dirty="0"/>
          </a:p>
        </p:txBody>
      </p:sp>
      <p:sp>
        <p:nvSpPr>
          <p:cNvPr id="4" name="Espaço Reservado para Número de Slide 3"/>
          <p:cNvSpPr>
            <a:spLocks noGrp="1"/>
          </p:cNvSpPr>
          <p:nvPr>
            <p:ph type="sldNum" sz="quarter" idx="10"/>
          </p:nvPr>
        </p:nvSpPr>
        <p:spPr/>
        <p:txBody>
          <a:bodyPr/>
          <a:lstStyle/>
          <a:p>
            <a:fld id="{17029F48-1C7A-4A0F-8FF9-91EA71047599}" type="slidenum">
              <a:rPr lang="pt-BR" smtClean="0"/>
              <a:pPr/>
              <a:t>56</a:t>
            </a:fld>
            <a:endParaRPr lang="pt-B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a:t>Indique as abraçadeiras e destaque sua importância. </a:t>
            </a:r>
            <a:r>
              <a:rPr lang="pt-BR" b="1" dirty="0"/>
              <a:t>CLICAR PARA MUDAR O SLIDE</a:t>
            </a:r>
            <a:endParaRPr lang="pt-BR" dirty="0"/>
          </a:p>
        </p:txBody>
      </p:sp>
      <p:sp>
        <p:nvSpPr>
          <p:cNvPr id="4" name="Espaço Reservado para Número de Slide 3"/>
          <p:cNvSpPr>
            <a:spLocks noGrp="1"/>
          </p:cNvSpPr>
          <p:nvPr>
            <p:ph type="sldNum" sz="quarter" idx="10"/>
          </p:nvPr>
        </p:nvSpPr>
        <p:spPr/>
        <p:txBody>
          <a:bodyPr/>
          <a:lstStyle/>
          <a:p>
            <a:fld id="{17029F48-1C7A-4A0F-8FF9-91EA71047599}" type="slidenum">
              <a:rPr lang="pt-BR" smtClean="0"/>
              <a:pPr/>
              <a:t>57</a:t>
            </a:fld>
            <a:endParaRPr lang="pt-B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a:t>Destaque a importância da madeira. </a:t>
            </a:r>
            <a:r>
              <a:rPr lang="pt-BR" b="1" dirty="0"/>
              <a:t>CLICAR PARA MUDAR O SLIDE</a:t>
            </a:r>
            <a:endParaRPr lang="pt-BR" dirty="0"/>
          </a:p>
        </p:txBody>
      </p:sp>
      <p:sp>
        <p:nvSpPr>
          <p:cNvPr id="4" name="Espaço Reservado para Número de Slide 3"/>
          <p:cNvSpPr>
            <a:spLocks noGrp="1"/>
          </p:cNvSpPr>
          <p:nvPr>
            <p:ph type="sldNum" sz="quarter" idx="10"/>
          </p:nvPr>
        </p:nvSpPr>
        <p:spPr/>
        <p:txBody>
          <a:bodyPr/>
          <a:lstStyle/>
          <a:p>
            <a:fld id="{17029F48-1C7A-4A0F-8FF9-91EA71047599}" type="slidenum">
              <a:rPr lang="pt-BR" smtClean="0"/>
              <a:pPr/>
              <a:t>58</a:t>
            </a:fld>
            <a:endParaRPr lang="pt-B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a:t>Destaque a importância do guarda-corpo. </a:t>
            </a:r>
            <a:r>
              <a:rPr lang="pt-BR" b="1" dirty="0"/>
              <a:t>CLICAR PARA MUDAR O SLIDE</a:t>
            </a:r>
            <a:endParaRPr lang="pt-BR" dirty="0"/>
          </a:p>
        </p:txBody>
      </p:sp>
      <p:sp>
        <p:nvSpPr>
          <p:cNvPr id="4" name="Espaço Reservado para Número de Slide 3"/>
          <p:cNvSpPr>
            <a:spLocks noGrp="1"/>
          </p:cNvSpPr>
          <p:nvPr>
            <p:ph type="sldNum" sz="quarter" idx="10"/>
          </p:nvPr>
        </p:nvSpPr>
        <p:spPr/>
        <p:txBody>
          <a:bodyPr/>
          <a:lstStyle/>
          <a:p>
            <a:fld id="{17029F48-1C7A-4A0F-8FF9-91EA71047599}" type="slidenum">
              <a:rPr lang="pt-BR" smtClean="0"/>
              <a:pPr/>
              <a:t>59</a:t>
            </a:fld>
            <a:endParaRPr lang="pt-B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a:t>Explique a necessidade dos rodapés. </a:t>
            </a:r>
            <a:r>
              <a:rPr lang="pt-BR" b="1" dirty="0"/>
              <a:t>CLICAR PARA MUDAR O SLIDE</a:t>
            </a:r>
            <a:endParaRPr lang="pt-BR" dirty="0"/>
          </a:p>
        </p:txBody>
      </p:sp>
      <p:sp>
        <p:nvSpPr>
          <p:cNvPr id="4" name="Espaço Reservado para Número de Slide 3"/>
          <p:cNvSpPr>
            <a:spLocks noGrp="1"/>
          </p:cNvSpPr>
          <p:nvPr>
            <p:ph type="sldNum" sz="quarter" idx="10"/>
          </p:nvPr>
        </p:nvSpPr>
        <p:spPr/>
        <p:txBody>
          <a:bodyPr/>
          <a:lstStyle/>
          <a:p>
            <a:fld id="{17029F48-1C7A-4A0F-8FF9-91EA71047599}" type="slidenum">
              <a:rPr lang="pt-BR" smtClean="0"/>
              <a:pPr/>
              <a:t>60</a:t>
            </a:fld>
            <a:endParaRPr lang="pt-B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a:t>Reforce a importância de se usar apenas madeira</a:t>
            </a:r>
            <a:r>
              <a:rPr lang="pt-BR" baseline="0" dirty="0"/>
              <a:t> de boa qualidade</a:t>
            </a:r>
            <a:r>
              <a:rPr lang="pt-BR" dirty="0"/>
              <a:t>. </a:t>
            </a:r>
            <a:r>
              <a:rPr lang="pt-BR" b="1" dirty="0"/>
              <a:t>CLICAR PARA MUDAR O SLIDE</a:t>
            </a:r>
            <a:endParaRPr lang="pt-BR" dirty="0"/>
          </a:p>
        </p:txBody>
      </p:sp>
      <p:sp>
        <p:nvSpPr>
          <p:cNvPr id="4" name="Espaço Reservado para Número de Slide 3"/>
          <p:cNvSpPr>
            <a:spLocks noGrp="1"/>
          </p:cNvSpPr>
          <p:nvPr>
            <p:ph type="sldNum" sz="quarter" idx="10"/>
          </p:nvPr>
        </p:nvSpPr>
        <p:spPr/>
        <p:txBody>
          <a:bodyPr/>
          <a:lstStyle/>
          <a:p>
            <a:fld id="{17029F48-1C7A-4A0F-8FF9-91EA71047599}" type="slidenum">
              <a:rPr lang="pt-BR" smtClean="0"/>
              <a:pPr/>
              <a:t>61</a:t>
            </a:fld>
            <a:endParaRPr lang="pt-B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69945D0-7BA6-4439-B180-81863C1C2EB5}" type="slidenum">
              <a:rPr lang="pt-BR" smtClean="0"/>
              <a:pPr/>
              <a:t>15</a:t>
            </a:fld>
            <a:endParaRPr lang="pt-B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a:t>Explique a razão de cada uma das recomendações. </a:t>
            </a:r>
            <a:r>
              <a:rPr lang="pt-BR" b="1" dirty="0"/>
              <a:t>CLICAR PARA MUDAR O SLIDE</a:t>
            </a:r>
            <a:endParaRPr lang="pt-BR" dirty="0"/>
          </a:p>
        </p:txBody>
      </p:sp>
      <p:sp>
        <p:nvSpPr>
          <p:cNvPr id="4" name="Espaço Reservado para Número de Slide 3"/>
          <p:cNvSpPr>
            <a:spLocks noGrp="1"/>
          </p:cNvSpPr>
          <p:nvPr>
            <p:ph type="sldNum" sz="quarter" idx="10"/>
          </p:nvPr>
        </p:nvSpPr>
        <p:spPr/>
        <p:txBody>
          <a:bodyPr/>
          <a:lstStyle/>
          <a:p>
            <a:fld id="{17029F48-1C7A-4A0F-8FF9-91EA71047599}" type="slidenum">
              <a:rPr lang="pt-BR" smtClean="0"/>
              <a:pPr/>
              <a:t>62</a:t>
            </a:fld>
            <a:endParaRPr lang="pt-B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69945D0-7BA6-4439-B180-81863C1C2EB5}" type="slidenum">
              <a:rPr lang="pt-BR" smtClean="0"/>
              <a:pPr/>
              <a:t>64</a:t>
            </a:fld>
            <a:endParaRPr lang="pt-B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a:t>Fale sobre os usos do balancim. </a:t>
            </a:r>
            <a:r>
              <a:rPr lang="pt-BR" b="1" dirty="0"/>
              <a:t>CLICAR PARA MUDAR O SLIDE</a:t>
            </a:r>
            <a:endParaRPr lang="pt-BR" dirty="0"/>
          </a:p>
        </p:txBody>
      </p:sp>
      <p:sp>
        <p:nvSpPr>
          <p:cNvPr id="4" name="Espaço Reservado para Número de Slide 3"/>
          <p:cNvSpPr>
            <a:spLocks noGrp="1"/>
          </p:cNvSpPr>
          <p:nvPr>
            <p:ph type="sldNum" sz="quarter" idx="10"/>
          </p:nvPr>
        </p:nvSpPr>
        <p:spPr/>
        <p:txBody>
          <a:bodyPr/>
          <a:lstStyle/>
          <a:p>
            <a:fld id="{17029F48-1C7A-4A0F-8FF9-91EA71047599}" type="slidenum">
              <a:rPr lang="pt-BR" smtClean="0"/>
              <a:pPr/>
              <a:t>65</a:t>
            </a:fld>
            <a:endParaRPr lang="pt-B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a:t>Descreva os casos onde</a:t>
            </a:r>
            <a:r>
              <a:rPr lang="pt-BR" baseline="0" dirty="0"/>
              <a:t> a cadeira suspensa é melhor utilizada</a:t>
            </a:r>
            <a:r>
              <a:rPr lang="pt-BR" dirty="0"/>
              <a:t>. </a:t>
            </a:r>
            <a:r>
              <a:rPr lang="pt-BR" b="1" dirty="0"/>
              <a:t>CLICAR PARA MUDAR O SLIDE</a:t>
            </a:r>
            <a:endParaRPr lang="pt-BR" dirty="0"/>
          </a:p>
        </p:txBody>
      </p:sp>
      <p:sp>
        <p:nvSpPr>
          <p:cNvPr id="4" name="Espaço Reservado para Número de Slide 3"/>
          <p:cNvSpPr>
            <a:spLocks noGrp="1"/>
          </p:cNvSpPr>
          <p:nvPr>
            <p:ph type="sldNum" sz="quarter" idx="10"/>
          </p:nvPr>
        </p:nvSpPr>
        <p:spPr/>
        <p:txBody>
          <a:bodyPr/>
          <a:lstStyle/>
          <a:p>
            <a:fld id="{17029F48-1C7A-4A0F-8FF9-91EA71047599}" type="slidenum">
              <a:rPr lang="pt-BR" smtClean="0"/>
              <a:pPr/>
              <a:t>66</a:t>
            </a:fld>
            <a:endParaRPr lang="pt-B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a:t>Destaque a importância do talabarte durante as subidas e descidas durante o trabalho. </a:t>
            </a:r>
            <a:r>
              <a:rPr lang="pt-BR" b="1" dirty="0"/>
              <a:t>CLICAR PARA MUDAR O SLIDE</a:t>
            </a:r>
            <a:endParaRPr lang="pt-BR" dirty="0"/>
          </a:p>
        </p:txBody>
      </p:sp>
      <p:sp>
        <p:nvSpPr>
          <p:cNvPr id="4" name="Espaço Reservado para Número de Slide 3"/>
          <p:cNvSpPr>
            <a:spLocks noGrp="1"/>
          </p:cNvSpPr>
          <p:nvPr>
            <p:ph type="sldNum" sz="quarter" idx="10"/>
          </p:nvPr>
        </p:nvSpPr>
        <p:spPr/>
        <p:txBody>
          <a:bodyPr/>
          <a:lstStyle/>
          <a:p>
            <a:fld id="{17029F48-1C7A-4A0F-8FF9-91EA71047599}" type="slidenum">
              <a:rPr lang="pt-BR" smtClean="0"/>
              <a:pPr/>
              <a:t>67</a:t>
            </a:fld>
            <a:endParaRPr lang="pt-B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69945D0-7BA6-4439-B180-81863C1C2EB5}" type="slidenum">
              <a:rPr lang="pt-BR" smtClean="0"/>
              <a:pPr/>
              <a:t>70</a:t>
            </a:fld>
            <a:endParaRPr lang="pt-B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69945D0-7BA6-4439-B180-81863C1C2EB5}" type="slidenum">
              <a:rPr lang="pt-BR" smtClean="0"/>
              <a:pPr/>
              <a:t>71</a:t>
            </a:fld>
            <a:endParaRPr lang="pt-B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69945D0-7BA6-4439-B180-81863C1C2EB5}" type="slidenum">
              <a:rPr lang="pt-BR" smtClean="0"/>
              <a:pPr/>
              <a:t>72</a:t>
            </a:fld>
            <a:endParaRPr lang="pt-B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69945D0-7BA6-4439-B180-81863C1C2EB5}" type="slidenum">
              <a:rPr lang="pt-BR" smtClean="0"/>
              <a:pPr/>
              <a:t>73</a:t>
            </a:fld>
            <a:endParaRPr lang="pt-B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69945D0-7BA6-4439-B180-81863C1C2EB5}" type="slidenum">
              <a:rPr lang="pt-BR" smtClean="0"/>
              <a:pPr/>
              <a:t>74</a:t>
            </a:fld>
            <a:endParaRPr lang="pt-B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69945D0-7BA6-4439-B180-81863C1C2EB5}" type="slidenum">
              <a:rPr lang="pt-BR" smtClean="0"/>
              <a:pPr/>
              <a:t>16</a:t>
            </a:fld>
            <a:endParaRPr lang="pt-B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69945D0-7BA6-4439-B180-81863C1C2EB5}" type="slidenum">
              <a:rPr lang="pt-BR" smtClean="0"/>
              <a:pPr/>
              <a:t>75</a:t>
            </a:fld>
            <a:endParaRPr lang="pt-B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69945D0-7BA6-4439-B180-81863C1C2EB5}" type="slidenum">
              <a:rPr lang="pt-BR" smtClean="0"/>
              <a:pPr/>
              <a:t>76</a:t>
            </a:fld>
            <a:endParaRPr lang="pt-B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a:t>A apresentação segue automática até o final da música.</a:t>
            </a:r>
          </a:p>
        </p:txBody>
      </p:sp>
      <p:sp>
        <p:nvSpPr>
          <p:cNvPr id="4" name="Espaço Reservado para Número de Slide 3"/>
          <p:cNvSpPr>
            <a:spLocks noGrp="1"/>
          </p:cNvSpPr>
          <p:nvPr>
            <p:ph type="sldNum" sz="quarter" idx="10"/>
          </p:nvPr>
        </p:nvSpPr>
        <p:spPr/>
        <p:txBody>
          <a:bodyPr/>
          <a:lstStyle/>
          <a:p>
            <a:fld id="{17029F48-1C7A-4A0F-8FF9-91EA71047599}" type="slidenum">
              <a:rPr lang="pt-BR" smtClean="0"/>
              <a:pPr/>
              <a:t>84</a:t>
            </a:fld>
            <a:endParaRPr lang="pt-B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dirty="0"/>
              <a:t>A apresentação segue automática até o final da música.</a:t>
            </a:r>
          </a:p>
        </p:txBody>
      </p:sp>
      <p:sp>
        <p:nvSpPr>
          <p:cNvPr id="4" name="Espaço Reservado para Número de Slide 3"/>
          <p:cNvSpPr>
            <a:spLocks noGrp="1"/>
          </p:cNvSpPr>
          <p:nvPr>
            <p:ph type="sldNum" sz="quarter" idx="10"/>
          </p:nvPr>
        </p:nvSpPr>
        <p:spPr/>
        <p:txBody>
          <a:bodyPr/>
          <a:lstStyle/>
          <a:p>
            <a:fld id="{17029F48-1C7A-4A0F-8FF9-91EA71047599}" type="slidenum">
              <a:rPr lang="pt-BR" smtClean="0"/>
              <a:pPr/>
              <a:t>85</a:t>
            </a:fld>
            <a:endParaRPr lang="pt-B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a:t>A apresentação segue automática até o final da música.</a:t>
            </a:r>
          </a:p>
        </p:txBody>
      </p:sp>
      <p:sp>
        <p:nvSpPr>
          <p:cNvPr id="4" name="Espaço Reservado para Número de Slide 3"/>
          <p:cNvSpPr>
            <a:spLocks noGrp="1"/>
          </p:cNvSpPr>
          <p:nvPr>
            <p:ph type="sldNum" sz="quarter" idx="10"/>
          </p:nvPr>
        </p:nvSpPr>
        <p:spPr/>
        <p:txBody>
          <a:bodyPr/>
          <a:lstStyle/>
          <a:p>
            <a:fld id="{17029F48-1C7A-4A0F-8FF9-91EA71047599}" type="slidenum">
              <a:rPr lang="pt-BR" smtClean="0"/>
              <a:pPr/>
              <a:t>86</a:t>
            </a:fld>
            <a:endParaRPr lang="pt-B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a:t>A apresentação segue automática até o final da música.</a:t>
            </a:r>
          </a:p>
        </p:txBody>
      </p:sp>
      <p:sp>
        <p:nvSpPr>
          <p:cNvPr id="4" name="Espaço Reservado para Número de Slide 3"/>
          <p:cNvSpPr>
            <a:spLocks noGrp="1"/>
          </p:cNvSpPr>
          <p:nvPr>
            <p:ph type="sldNum" sz="quarter" idx="10"/>
          </p:nvPr>
        </p:nvSpPr>
        <p:spPr/>
        <p:txBody>
          <a:bodyPr/>
          <a:lstStyle/>
          <a:p>
            <a:fld id="{17029F48-1C7A-4A0F-8FF9-91EA71047599}" type="slidenum">
              <a:rPr lang="pt-BR" smtClean="0"/>
              <a:pPr/>
              <a:t>87</a:t>
            </a:fld>
            <a:endParaRPr lang="pt-B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a:t>A apresentação segue automática até o final da música.</a:t>
            </a:r>
          </a:p>
        </p:txBody>
      </p:sp>
      <p:sp>
        <p:nvSpPr>
          <p:cNvPr id="4" name="Espaço Reservado para Número de Slide 3"/>
          <p:cNvSpPr>
            <a:spLocks noGrp="1"/>
          </p:cNvSpPr>
          <p:nvPr>
            <p:ph type="sldNum" sz="quarter" idx="10"/>
          </p:nvPr>
        </p:nvSpPr>
        <p:spPr/>
        <p:txBody>
          <a:bodyPr/>
          <a:lstStyle/>
          <a:p>
            <a:fld id="{17029F48-1C7A-4A0F-8FF9-91EA71047599}" type="slidenum">
              <a:rPr lang="pt-BR" smtClean="0"/>
              <a:pPr/>
              <a:t>88</a:t>
            </a:fld>
            <a:endParaRPr lang="pt-B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a:t>A apresentação segue automática até o final da música.</a:t>
            </a:r>
          </a:p>
        </p:txBody>
      </p:sp>
      <p:sp>
        <p:nvSpPr>
          <p:cNvPr id="4" name="Espaço Reservado para Número de Slide 3"/>
          <p:cNvSpPr>
            <a:spLocks noGrp="1"/>
          </p:cNvSpPr>
          <p:nvPr>
            <p:ph type="sldNum" sz="quarter" idx="10"/>
          </p:nvPr>
        </p:nvSpPr>
        <p:spPr/>
        <p:txBody>
          <a:bodyPr/>
          <a:lstStyle/>
          <a:p>
            <a:fld id="{17029F48-1C7A-4A0F-8FF9-91EA71047599}" type="slidenum">
              <a:rPr lang="pt-BR" smtClean="0"/>
              <a:pPr/>
              <a:t>89</a:t>
            </a:fld>
            <a:endParaRPr lang="pt-B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a:t>A apresentação segue automática até o final da música.</a:t>
            </a:r>
          </a:p>
        </p:txBody>
      </p:sp>
      <p:sp>
        <p:nvSpPr>
          <p:cNvPr id="4" name="Espaço Reservado para Número de Slide 3"/>
          <p:cNvSpPr>
            <a:spLocks noGrp="1"/>
          </p:cNvSpPr>
          <p:nvPr>
            <p:ph type="sldNum" sz="quarter" idx="10"/>
          </p:nvPr>
        </p:nvSpPr>
        <p:spPr/>
        <p:txBody>
          <a:bodyPr/>
          <a:lstStyle/>
          <a:p>
            <a:fld id="{17029F48-1C7A-4A0F-8FF9-91EA71047599}" type="slidenum">
              <a:rPr lang="pt-BR" smtClean="0"/>
              <a:pPr/>
              <a:t>90</a:t>
            </a:fld>
            <a:endParaRPr lang="pt-B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a:t>A apresentação segue automática até o final da música.</a:t>
            </a:r>
          </a:p>
        </p:txBody>
      </p:sp>
      <p:sp>
        <p:nvSpPr>
          <p:cNvPr id="4" name="Espaço Reservado para Número de Slide 3"/>
          <p:cNvSpPr>
            <a:spLocks noGrp="1"/>
          </p:cNvSpPr>
          <p:nvPr>
            <p:ph type="sldNum" sz="quarter" idx="10"/>
          </p:nvPr>
        </p:nvSpPr>
        <p:spPr/>
        <p:txBody>
          <a:bodyPr/>
          <a:lstStyle/>
          <a:p>
            <a:fld id="{17029F48-1C7A-4A0F-8FF9-91EA71047599}" type="slidenum">
              <a:rPr lang="pt-BR" smtClean="0"/>
              <a:pPr/>
              <a:t>91</a:t>
            </a:fld>
            <a:endParaRPr lang="pt-B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a:t>Explicar que o EPI é o item mais importante para cada trabalhador,</a:t>
            </a:r>
            <a:r>
              <a:rPr lang="pt-BR" baseline="0" dirty="0"/>
              <a:t> lembrando que ele não IMPEDE o acidente, mas pode reduzir os danos ao trabalhador. </a:t>
            </a:r>
            <a:r>
              <a:rPr lang="pt-BR" b="1" dirty="0"/>
              <a:t>CLICAR PARA MUDAR O SLIDE</a:t>
            </a:r>
            <a:endParaRPr lang="pt-BR" dirty="0"/>
          </a:p>
        </p:txBody>
      </p:sp>
      <p:sp>
        <p:nvSpPr>
          <p:cNvPr id="4" name="Espaço Reservado para Número de Slide 3"/>
          <p:cNvSpPr>
            <a:spLocks noGrp="1"/>
          </p:cNvSpPr>
          <p:nvPr>
            <p:ph type="sldNum" sz="quarter" idx="10"/>
          </p:nvPr>
        </p:nvSpPr>
        <p:spPr/>
        <p:txBody>
          <a:bodyPr/>
          <a:lstStyle/>
          <a:p>
            <a:fld id="{17029F48-1C7A-4A0F-8FF9-91EA71047599}" type="slidenum">
              <a:rPr lang="pt-BR" smtClean="0"/>
              <a:pPr/>
              <a:t>22</a:t>
            </a:fld>
            <a:endParaRPr lang="pt-B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a:t>A apresentação segue automática até o final da música.</a:t>
            </a:r>
          </a:p>
        </p:txBody>
      </p:sp>
      <p:sp>
        <p:nvSpPr>
          <p:cNvPr id="4" name="Espaço Reservado para Número de Slide 3"/>
          <p:cNvSpPr>
            <a:spLocks noGrp="1"/>
          </p:cNvSpPr>
          <p:nvPr>
            <p:ph type="sldNum" sz="quarter" idx="10"/>
          </p:nvPr>
        </p:nvSpPr>
        <p:spPr/>
        <p:txBody>
          <a:bodyPr/>
          <a:lstStyle/>
          <a:p>
            <a:fld id="{17029F48-1C7A-4A0F-8FF9-91EA71047599}" type="slidenum">
              <a:rPr lang="pt-BR" smtClean="0"/>
              <a:pPr/>
              <a:t>92</a:t>
            </a:fld>
            <a:endParaRPr lang="pt-B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a:t>A apresentação segue automática até o final da música.</a:t>
            </a:r>
          </a:p>
        </p:txBody>
      </p:sp>
      <p:sp>
        <p:nvSpPr>
          <p:cNvPr id="4" name="Espaço Reservado para Número de Slide 3"/>
          <p:cNvSpPr>
            <a:spLocks noGrp="1"/>
          </p:cNvSpPr>
          <p:nvPr>
            <p:ph type="sldNum" sz="quarter" idx="10"/>
          </p:nvPr>
        </p:nvSpPr>
        <p:spPr/>
        <p:txBody>
          <a:bodyPr/>
          <a:lstStyle/>
          <a:p>
            <a:fld id="{17029F48-1C7A-4A0F-8FF9-91EA71047599}" type="slidenum">
              <a:rPr lang="pt-BR" smtClean="0"/>
              <a:pPr/>
              <a:t>93</a:t>
            </a:fld>
            <a:endParaRPr lang="pt-B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a:t>A apresentação segue automática até o final da música.</a:t>
            </a:r>
          </a:p>
        </p:txBody>
      </p:sp>
      <p:sp>
        <p:nvSpPr>
          <p:cNvPr id="4" name="Espaço Reservado para Número de Slide 3"/>
          <p:cNvSpPr>
            <a:spLocks noGrp="1"/>
          </p:cNvSpPr>
          <p:nvPr>
            <p:ph type="sldNum" sz="quarter" idx="10"/>
          </p:nvPr>
        </p:nvSpPr>
        <p:spPr/>
        <p:txBody>
          <a:bodyPr/>
          <a:lstStyle/>
          <a:p>
            <a:fld id="{17029F48-1C7A-4A0F-8FF9-91EA71047599}" type="slidenum">
              <a:rPr lang="pt-BR" smtClean="0"/>
              <a:pPr/>
              <a:t>94</a:t>
            </a:fld>
            <a:endParaRPr lang="pt-B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a:t>A apresentação segue automática até o final da música.</a:t>
            </a:r>
          </a:p>
        </p:txBody>
      </p:sp>
      <p:sp>
        <p:nvSpPr>
          <p:cNvPr id="4" name="Espaço Reservado para Número de Slide 3"/>
          <p:cNvSpPr>
            <a:spLocks noGrp="1"/>
          </p:cNvSpPr>
          <p:nvPr>
            <p:ph type="sldNum" sz="quarter" idx="10"/>
          </p:nvPr>
        </p:nvSpPr>
        <p:spPr/>
        <p:txBody>
          <a:bodyPr/>
          <a:lstStyle/>
          <a:p>
            <a:fld id="{17029F48-1C7A-4A0F-8FF9-91EA71047599}" type="slidenum">
              <a:rPr lang="pt-BR" smtClean="0"/>
              <a:pPr/>
              <a:t>95</a:t>
            </a:fld>
            <a:endParaRPr lang="pt-B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a:t>A apresentação segue automática até o final da música.</a:t>
            </a:r>
          </a:p>
        </p:txBody>
      </p:sp>
      <p:sp>
        <p:nvSpPr>
          <p:cNvPr id="4" name="Espaço Reservado para Número de Slide 3"/>
          <p:cNvSpPr>
            <a:spLocks noGrp="1"/>
          </p:cNvSpPr>
          <p:nvPr>
            <p:ph type="sldNum" sz="quarter" idx="10"/>
          </p:nvPr>
        </p:nvSpPr>
        <p:spPr/>
        <p:txBody>
          <a:bodyPr/>
          <a:lstStyle/>
          <a:p>
            <a:fld id="{17029F48-1C7A-4A0F-8FF9-91EA71047599}" type="slidenum">
              <a:rPr lang="pt-BR" smtClean="0"/>
              <a:pPr/>
              <a:t>96</a:t>
            </a:fld>
            <a:endParaRPr lang="pt-B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a:t>A apresentação segue automática até o final da música.</a:t>
            </a:r>
          </a:p>
        </p:txBody>
      </p:sp>
      <p:sp>
        <p:nvSpPr>
          <p:cNvPr id="4" name="Espaço Reservado para Número de Slide 3"/>
          <p:cNvSpPr>
            <a:spLocks noGrp="1"/>
          </p:cNvSpPr>
          <p:nvPr>
            <p:ph type="sldNum" sz="quarter" idx="10"/>
          </p:nvPr>
        </p:nvSpPr>
        <p:spPr/>
        <p:txBody>
          <a:bodyPr/>
          <a:lstStyle/>
          <a:p>
            <a:fld id="{17029F48-1C7A-4A0F-8FF9-91EA71047599}" type="slidenum">
              <a:rPr lang="pt-BR" smtClean="0"/>
              <a:pPr/>
              <a:t>97</a:t>
            </a:fld>
            <a:endParaRPr lang="pt-B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a:t>A apresentação segue automática até o final da música.</a:t>
            </a:r>
          </a:p>
        </p:txBody>
      </p:sp>
      <p:sp>
        <p:nvSpPr>
          <p:cNvPr id="4" name="Espaço Reservado para Número de Slide 3"/>
          <p:cNvSpPr>
            <a:spLocks noGrp="1"/>
          </p:cNvSpPr>
          <p:nvPr>
            <p:ph type="sldNum" sz="quarter" idx="10"/>
          </p:nvPr>
        </p:nvSpPr>
        <p:spPr/>
        <p:txBody>
          <a:bodyPr/>
          <a:lstStyle/>
          <a:p>
            <a:fld id="{17029F48-1C7A-4A0F-8FF9-91EA71047599}" type="slidenum">
              <a:rPr lang="pt-BR" smtClean="0"/>
              <a:pPr/>
              <a:t>98</a:t>
            </a:fld>
            <a:endParaRPr lang="pt-B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a:t>A apresentação segue automática até o final da música.</a:t>
            </a:r>
          </a:p>
        </p:txBody>
      </p:sp>
      <p:sp>
        <p:nvSpPr>
          <p:cNvPr id="4" name="Espaço Reservado para Número de Slide 3"/>
          <p:cNvSpPr>
            <a:spLocks noGrp="1"/>
          </p:cNvSpPr>
          <p:nvPr>
            <p:ph type="sldNum" sz="quarter" idx="10"/>
          </p:nvPr>
        </p:nvSpPr>
        <p:spPr/>
        <p:txBody>
          <a:bodyPr/>
          <a:lstStyle/>
          <a:p>
            <a:fld id="{17029F48-1C7A-4A0F-8FF9-91EA71047599}" type="slidenum">
              <a:rPr lang="pt-BR" smtClean="0"/>
              <a:pPr/>
              <a:t>99</a:t>
            </a:fld>
            <a:endParaRPr lang="pt-B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pPr>
              <a:defRPr/>
            </a:pPr>
            <a:fld id="{0D753C60-4FA4-4E12-86D3-598AC428E21E}" type="slidenum">
              <a:rPr lang="pt-BR" smtClean="0"/>
              <a:pPr>
                <a:defRPr/>
              </a:pPr>
              <a:t>100</a:t>
            </a:fld>
            <a:endParaRPr lang="pt-B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69945D0-7BA6-4439-B180-81863C1C2EB5}" type="slidenum">
              <a:rPr lang="pt-BR" smtClean="0"/>
              <a:pPr/>
              <a:t>103</a:t>
            </a:fld>
            <a:endParaRPr lang="pt-B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a:t>Ressalte que estes são os </a:t>
            </a:r>
            <a:r>
              <a:rPr lang="pt-BR" dirty="0" err="1"/>
              <a:t>EPI’s</a:t>
            </a:r>
            <a:r>
              <a:rPr lang="pt-BR" dirty="0"/>
              <a:t> mais importantes para trabalhos em altura. </a:t>
            </a:r>
            <a:r>
              <a:rPr lang="pt-BR" b="1" dirty="0"/>
              <a:t>CLICAR PARA MUDAR O SLIDE</a:t>
            </a:r>
            <a:endParaRPr lang="pt-BR" dirty="0"/>
          </a:p>
        </p:txBody>
      </p:sp>
      <p:sp>
        <p:nvSpPr>
          <p:cNvPr id="4" name="Espaço Reservado para Número de Slide 3"/>
          <p:cNvSpPr>
            <a:spLocks noGrp="1"/>
          </p:cNvSpPr>
          <p:nvPr>
            <p:ph type="sldNum" sz="quarter" idx="10"/>
          </p:nvPr>
        </p:nvSpPr>
        <p:spPr/>
        <p:txBody>
          <a:bodyPr/>
          <a:lstStyle/>
          <a:p>
            <a:fld id="{17029F48-1C7A-4A0F-8FF9-91EA71047599}" type="slidenum">
              <a:rPr lang="pt-BR" smtClean="0"/>
              <a:pPr/>
              <a:t>26</a:t>
            </a:fld>
            <a:endParaRPr lang="pt-B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a:t>Indique as características do cinto </a:t>
            </a:r>
            <a:r>
              <a:rPr lang="pt-BR" dirty="0" err="1"/>
              <a:t>paraquedista</a:t>
            </a:r>
            <a:r>
              <a:rPr lang="pt-BR" dirty="0"/>
              <a:t>. </a:t>
            </a:r>
            <a:r>
              <a:rPr lang="pt-BR" b="1" dirty="0"/>
              <a:t>CLICAR PARA MUDAR O SLIDE</a:t>
            </a:r>
            <a:endParaRPr lang="pt-BR" dirty="0"/>
          </a:p>
        </p:txBody>
      </p:sp>
      <p:sp>
        <p:nvSpPr>
          <p:cNvPr id="4" name="Espaço Reservado para Número de Slide 3"/>
          <p:cNvSpPr>
            <a:spLocks noGrp="1"/>
          </p:cNvSpPr>
          <p:nvPr>
            <p:ph type="sldNum" sz="quarter" idx="10"/>
          </p:nvPr>
        </p:nvSpPr>
        <p:spPr/>
        <p:txBody>
          <a:bodyPr/>
          <a:lstStyle/>
          <a:p>
            <a:fld id="{17029F48-1C7A-4A0F-8FF9-91EA71047599}" type="slidenum">
              <a:rPr lang="pt-BR" smtClean="0"/>
              <a:pPr/>
              <a:t>27</a:t>
            </a:fld>
            <a:endParaRPr lang="pt-B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69945D0-7BA6-4439-B180-81863C1C2EB5}" type="slidenum">
              <a:rPr lang="pt-BR" smtClean="0"/>
              <a:pPr/>
              <a:t>30</a:t>
            </a:fld>
            <a:endParaRPr lang="pt-B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a:t>Explique como se usa o talabarte tipo Y. </a:t>
            </a:r>
            <a:r>
              <a:rPr lang="pt-BR" b="1" dirty="0"/>
              <a:t>CLICAR PARA MUDAR O SLIDE</a:t>
            </a:r>
            <a:endParaRPr lang="pt-BR" dirty="0"/>
          </a:p>
        </p:txBody>
      </p:sp>
      <p:sp>
        <p:nvSpPr>
          <p:cNvPr id="4" name="Espaço Reservado para Número de Slide 3"/>
          <p:cNvSpPr>
            <a:spLocks noGrp="1"/>
          </p:cNvSpPr>
          <p:nvPr>
            <p:ph type="sldNum" sz="quarter" idx="10"/>
          </p:nvPr>
        </p:nvSpPr>
        <p:spPr/>
        <p:txBody>
          <a:bodyPr/>
          <a:lstStyle/>
          <a:p>
            <a:fld id="{17029F48-1C7A-4A0F-8FF9-91EA71047599}" type="slidenum">
              <a:rPr lang="pt-BR" smtClean="0"/>
              <a:pPr/>
              <a:t>31</a:t>
            </a:fld>
            <a:endParaRPr lang="pt-B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pt-BR"/>
              <a:t>Clique para editar o título Mestre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EDA68611-BEB1-4623-A430-77E83B9C7954}" type="datetimeFigureOut">
              <a:rPr lang="pt-BR" smtClean="0"/>
              <a:pPr/>
              <a:t>26/11/2021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AD4A3645-1CE0-4BB7-AD92-22833C1EEE9A}" type="slidenum">
              <a:rPr lang="pt-BR" smtClean="0"/>
              <a:pPr/>
              <a:t>‹nº›</a:t>
            </a:fld>
            <a:endParaRPr lang="pt-BR"/>
          </a:p>
        </p:txBody>
      </p:sp>
    </p:spTree>
    <p:extLst>
      <p:ext uri="{BB962C8B-B14F-4D97-AF65-F5344CB8AC3E}">
        <p14:creationId xmlns:p14="http://schemas.microsoft.com/office/powerpoint/2010/main" xmlns="" val="4232298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pt-BR"/>
              <a:t>Clique para editar o título Mestre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EDA68611-BEB1-4623-A430-77E83B9C7954}" type="datetimeFigureOut">
              <a:rPr lang="pt-BR" smtClean="0"/>
              <a:pPr/>
              <a:t>26/11/2021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AD4A3645-1CE0-4BB7-AD92-22833C1EEE9A}" type="slidenum">
              <a:rPr lang="pt-BR" smtClean="0"/>
              <a:pPr/>
              <a:t>‹nº›</a:t>
            </a:fld>
            <a:endParaRPr lang="pt-BR"/>
          </a:p>
        </p:txBody>
      </p:sp>
    </p:spTree>
    <p:extLst>
      <p:ext uri="{BB962C8B-B14F-4D97-AF65-F5344CB8AC3E}">
        <p14:creationId xmlns:p14="http://schemas.microsoft.com/office/powerpoint/2010/main" xmlns="" val="2520671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pt-BR"/>
              <a:t>Clique para editar o título Mestre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Clique para editar os estilos de texto Mestres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EDA68611-BEB1-4623-A430-77E83B9C7954}" type="datetimeFigureOut">
              <a:rPr lang="pt-BR" smtClean="0"/>
              <a:pPr/>
              <a:t>26/11/2021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AD4A3645-1CE0-4BB7-AD92-22833C1EEE9A}" type="slidenum">
              <a:rPr lang="pt-BR" smtClean="0"/>
              <a:pPr/>
              <a:t>‹nº›</a:t>
            </a:fld>
            <a:endParaRPr lang="pt-B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xmlns="" val="1006455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pt-BR"/>
              <a:t>Clique para editar o título Mestre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EDA68611-BEB1-4623-A430-77E83B9C7954}" type="datetimeFigureOut">
              <a:rPr lang="pt-BR" smtClean="0"/>
              <a:pPr/>
              <a:t>26/11/2021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AD4A3645-1CE0-4BB7-AD92-22833C1EEE9A}" type="slidenum">
              <a:rPr lang="pt-BR" smtClean="0"/>
              <a:pPr/>
              <a:t>‹nº›</a:t>
            </a:fld>
            <a:endParaRPr lang="pt-BR"/>
          </a:p>
        </p:txBody>
      </p:sp>
    </p:spTree>
    <p:extLst>
      <p:ext uri="{BB962C8B-B14F-4D97-AF65-F5344CB8AC3E}">
        <p14:creationId xmlns:p14="http://schemas.microsoft.com/office/powerpoint/2010/main" xmlns="" val="2319706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o 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pt-BR"/>
              <a:t>Clique para editar o título Mestre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Clique para editar os estilos de texto Mestres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EDA68611-BEB1-4623-A430-77E83B9C7954}" type="datetimeFigureOut">
              <a:rPr lang="pt-BR" smtClean="0"/>
              <a:pPr/>
              <a:t>26/11/2021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AD4A3645-1CE0-4BB7-AD92-22833C1EEE9A}" type="slidenum">
              <a:rPr lang="pt-BR" smtClean="0"/>
              <a:pPr/>
              <a:t>‹nº›</a:t>
            </a:fld>
            <a:endParaRPr lang="pt-B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xmlns="" val="16496239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iro ou Falso">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pt-BR"/>
              <a:t>Clique para editar o título Mestre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Clique para editar os estilos de texto Mestres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EDA68611-BEB1-4623-A430-77E83B9C7954}" type="datetimeFigureOut">
              <a:rPr lang="pt-BR" smtClean="0"/>
              <a:pPr/>
              <a:t>26/11/2021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AD4A3645-1CE0-4BB7-AD92-22833C1EEE9A}" type="slidenum">
              <a:rPr lang="pt-BR" smtClean="0"/>
              <a:pPr/>
              <a:t>‹nº›</a:t>
            </a:fld>
            <a:endParaRPr lang="pt-BR"/>
          </a:p>
        </p:txBody>
      </p:sp>
    </p:spTree>
    <p:extLst>
      <p:ext uri="{BB962C8B-B14F-4D97-AF65-F5344CB8AC3E}">
        <p14:creationId xmlns:p14="http://schemas.microsoft.com/office/powerpoint/2010/main" xmlns="" val="2148267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EDA68611-BEB1-4623-A430-77E83B9C7954}" type="datetimeFigureOut">
              <a:rPr lang="pt-BR" smtClean="0"/>
              <a:pPr/>
              <a:t>26/11/2021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AD4A3645-1CE0-4BB7-AD92-22833C1EEE9A}" type="slidenum">
              <a:rPr lang="pt-BR" smtClean="0"/>
              <a:pPr/>
              <a:t>‹nº›</a:t>
            </a:fld>
            <a:endParaRPr lang="pt-BR"/>
          </a:p>
        </p:txBody>
      </p:sp>
    </p:spTree>
    <p:extLst>
      <p:ext uri="{BB962C8B-B14F-4D97-AF65-F5344CB8AC3E}">
        <p14:creationId xmlns:p14="http://schemas.microsoft.com/office/powerpoint/2010/main" xmlns="" val="2199728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pt-BR"/>
              <a:t>Clique para editar o título Mestre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EDA68611-BEB1-4623-A430-77E83B9C7954}" type="datetimeFigureOut">
              <a:rPr lang="pt-BR" smtClean="0"/>
              <a:pPr/>
              <a:t>26/11/2021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AD4A3645-1CE0-4BB7-AD92-22833C1EEE9A}" type="slidenum">
              <a:rPr lang="pt-BR" smtClean="0"/>
              <a:pPr/>
              <a:t>‹nº›</a:t>
            </a:fld>
            <a:endParaRPr lang="pt-BR"/>
          </a:p>
        </p:txBody>
      </p:sp>
    </p:spTree>
    <p:extLst>
      <p:ext uri="{BB962C8B-B14F-4D97-AF65-F5344CB8AC3E}">
        <p14:creationId xmlns:p14="http://schemas.microsoft.com/office/powerpoint/2010/main" xmlns="" val="506088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Slide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8990779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Slide de título">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abeçalho da Seção">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EDA68611-BEB1-4623-A430-77E83B9C7954}" type="datetimeFigureOut">
              <a:rPr lang="pt-BR" smtClean="0"/>
              <a:pPr/>
              <a:t>26/11/2021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AD4A3645-1CE0-4BB7-AD92-22833C1EEE9A}" type="slidenum">
              <a:rPr lang="pt-BR" smtClean="0"/>
              <a:pPr/>
              <a:t>‹nº›</a:t>
            </a:fld>
            <a:endParaRPr lang="pt-BR"/>
          </a:p>
        </p:txBody>
      </p:sp>
    </p:spTree>
    <p:extLst>
      <p:ext uri="{BB962C8B-B14F-4D97-AF65-F5344CB8AC3E}">
        <p14:creationId xmlns:p14="http://schemas.microsoft.com/office/powerpoint/2010/main" xmlns="" val="5987254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Duas Partes de Conteúdo">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mparação">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omente título">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údo com Legenda">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Imagem com Legenda">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ítulo e texto vertical">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ítulo e texto verticais">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pt-BR"/>
              <a:t>Clique para editar o título Mestre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EDA68611-BEB1-4623-A430-77E83B9C7954}" type="datetimeFigureOut">
              <a:rPr lang="pt-BR" smtClean="0"/>
              <a:pPr/>
              <a:t>26/11/2021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AD4A3645-1CE0-4BB7-AD92-22833C1EEE9A}" type="slidenum">
              <a:rPr lang="pt-BR" smtClean="0"/>
              <a:pPr/>
              <a:t>‹nº›</a:t>
            </a:fld>
            <a:endParaRPr lang="pt-BR"/>
          </a:p>
        </p:txBody>
      </p:sp>
    </p:spTree>
    <p:extLst>
      <p:ext uri="{BB962C8B-B14F-4D97-AF65-F5344CB8AC3E}">
        <p14:creationId xmlns:p14="http://schemas.microsoft.com/office/powerpoint/2010/main" xmlns="" val="1806667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pt-BR"/>
              <a:t>Clique para editar o título Mestre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EDA68611-BEB1-4623-A430-77E83B9C7954}" type="datetimeFigureOut">
              <a:rPr lang="pt-BR" smtClean="0"/>
              <a:pPr/>
              <a:t>26/11/2021</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AD4A3645-1CE0-4BB7-AD92-22833C1EEE9A}" type="slidenum">
              <a:rPr lang="pt-BR" smtClean="0"/>
              <a:pPr/>
              <a:t>‹nº›</a:t>
            </a:fld>
            <a:endParaRPr lang="pt-BR"/>
          </a:p>
        </p:txBody>
      </p:sp>
    </p:spTree>
    <p:extLst>
      <p:ext uri="{BB962C8B-B14F-4D97-AF65-F5344CB8AC3E}">
        <p14:creationId xmlns:p14="http://schemas.microsoft.com/office/powerpoint/2010/main" xmlns="" val="1383392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pt-BR"/>
              <a:t>Clique para editar o título Mestre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EDA68611-BEB1-4623-A430-77E83B9C7954}" type="datetimeFigureOut">
              <a:rPr lang="pt-BR" smtClean="0"/>
              <a:pPr/>
              <a:t>26/11/2021</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AD4A3645-1CE0-4BB7-AD92-22833C1EEE9A}" type="slidenum">
              <a:rPr lang="pt-BR" smtClean="0"/>
              <a:pPr/>
              <a:t>‹nº›</a:t>
            </a:fld>
            <a:endParaRPr lang="pt-BR"/>
          </a:p>
        </p:txBody>
      </p:sp>
    </p:spTree>
    <p:extLst>
      <p:ext uri="{BB962C8B-B14F-4D97-AF65-F5344CB8AC3E}">
        <p14:creationId xmlns:p14="http://schemas.microsoft.com/office/powerpoint/2010/main" xmlns="" val="3335655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EDA68611-BEB1-4623-A430-77E83B9C7954}" type="datetimeFigureOut">
              <a:rPr lang="pt-BR" smtClean="0"/>
              <a:pPr/>
              <a:t>26/11/2021</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AD4A3645-1CE0-4BB7-AD92-22833C1EEE9A}" type="slidenum">
              <a:rPr lang="pt-BR" smtClean="0"/>
              <a:pPr/>
              <a:t>‹nº›</a:t>
            </a:fld>
            <a:endParaRPr lang="pt-BR"/>
          </a:p>
        </p:txBody>
      </p:sp>
    </p:spTree>
    <p:extLst>
      <p:ext uri="{BB962C8B-B14F-4D97-AF65-F5344CB8AC3E}">
        <p14:creationId xmlns:p14="http://schemas.microsoft.com/office/powerpoint/2010/main" xmlns="" val="3013922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A68611-BEB1-4623-A430-77E83B9C7954}" type="datetimeFigureOut">
              <a:rPr lang="pt-BR" smtClean="0"/>
              <a:pPr/>
              <a:t>26/11/2021</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AD4A3645-1CE0-4BB7-AD92-22833C1EEE9A}" type="slidenum">
              <a:rPr lang="pt-BR" smtClean="0"/>
              <a:pPr/>
              <a:t>‹nº›</a:t>
            </a:fld>
            <a:endParaRPr lang="pt-BR"/>
          </a:p>
        </p:txBody>
      </p:sp>
    </p:spTree>
    <p:extLst>
      <p:ext uri="{BB962C8B-B14F-4D97-AF65-F5344CB8AC3E}">
        <p14:creationId xmlns:p14="http://schemas.microsoft.com/office/powerpoint/2010/main" xmlns="" val="3087723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pt-BR"/>
              <a:t>Clique para editar o título Mestre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EDA68611-BEB1-4623-A430-77E83B9C7954}" type="datetimeFigureOut">
              <a:rPr lang="pt-BR" smtClean="0"/>
              <a:pPr/>
              <a:t>26/11/2021</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AD4A3645-1CE0-4BB7-AD92-22833C1EEE9A}" type="slidenum">
              <a:rPr lang="pt-BR" smtClean="0"/>
              <a:pPr/>
              <a:t>‹nº›</a:t>
            </a:fld>
            <a:endParaRPr lang="pt-BR"/>
          </a:p>
        </p:txBody>
      </p:sp>
    </p:spTree>
    <p:extLst>
      <p:ext uri="{BB962C8B-B14F-4D97-AF65-F5344CB8AC3E}">
        <p14:creationId xmlns:p14="http://schemas.microsoft.com/office/powerpoint/2010/main" xmlns="" val="3191062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EDA68611-BEB1-4623-A430-77E83B9C7954}" type="datetimeFigureOut">
              <a:rPr lang="pt-BR" smtClean="0"/>
              <a:pPr/>
              <a:t>26/11/2021</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AD4A3645-1CE0-4BB7-AD92-22833C1EEE9A}" type="slidenum">
              <a:rPr lang="pt-BR" smtClean="0"/>
              <a:pPr/>
              <a:t>‹nº›</a:t>
            </a:fld>
            <a:endParaRPr lang="pt-BR"/>
          </a:p>
        </p:txBody>
      </p:sp>
    </p:spTree>
    <p:extLst>
      <p:ext uri="{BB962C8B-B14F-4D97-AF65-F5344CB8AC3E}">
        <p14:creationId xmlns:p14="http://schemas.microsoft.com/office/powerpoint/2010/main" xmlns="" val="2930787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pt-BR"/>
              <a:t>Clique para editar o título Mestre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DA68611-BEB1-4623-A430-77E83B9C7954}" type="datetimeFigureOut">
              <a:rPr lang="pt-BR" smtClean="0"/>
              <a:pPr/>
              <a:t>26/11/2021</a:t>
            </a:fld>
            <a:endParaRPr lang="pt-BR"/>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AD4A3645-1CE0-4BB7-AD92-22833C1EEE9A}" type="slidenum">
              <a:rPr lang="pt-BR" smtClean="0"/>
              <a:pPr/>
              <a:t>‹nº›</a:t>
            </a:fld>
            <a:endParaRPr lang="pt-BR"/>
          </a:p>
        </p:txBody>
      </p:sp>
    </p:spTree>
    <p:extLst>
      <p:ext uri="{BB962C8B-B14F-4D97-AF65-F5344CB8AC3E}">
        <p14:creationId xmlns:p14="http://schemas.microsoft.com/office/powerpoint/2010/main" xmlns="" val="1182824322"/>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763" r:id="rId18"/>
    <p:sldLayoutId id="2147483651" r:id="rId19"/>
    <p:sldLayoutId id="2147483652" r:id="rId20"/>
    <p:sldLayoutId id="2147483653" r:id="rId21"/>
    <p:sldLayoutId id="2147483654" r:id="rId22"/>
    <p:sldLayoutId id="2147483656" r:id="rId23"/>
    <p:sldLayoutId id="2147483657" r:id="rId24"/>
    <p:sldLayoutId id="2147483658" r:id="rId25"/>
    <p:sldLayoutId id="2147483659" r:id="rId2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7.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2.jpe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21.jpeg"/></Relationships>
</file>

<file path=ppt/slides/_rels/slide37.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notesSlide" Target="../notesSlides/notesSlide13.xml"/><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6.png"/><Relationship Id="rId5" Type="http://schemas.openxmlformats.org/officeDocument/2006/relationships/oleObject" Target="../embeddings/oleObject1.bin"/><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8.gif"/><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1.jpeg"/></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5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1.jpe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5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1.jpe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5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1.jpe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5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56.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76.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3.jpeg"/><Relationship Id="rId4" Type="http://schemas.openxmlformats.org/officeDocument/2006/relationships/image" Target="../media/image74.jpeg"/></Relationships>
</file>

<file path=ppt/slides/_rels/slide5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2.jpeg"/></Relationships>
</file>

<file path=ppt/slides/_rels/slide5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5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6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62.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82.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6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jpeg"/><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6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6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90.png"/></Relationships>
</file>

<file path=ppt/slides/_rels/slide6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7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7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7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77.xml.rels><?xml version="1.0" encoding="UTF-8" standalone="yes"?>
<Relationships xmlns="http://schemas.openxmlformats.org/package/2006/relationships"><Relationship Id="rId3" Type="http://schemas.openxmlformats.org/officeDocument/2006/relationships/image" Target="../media/image100.gif"/><Relationship Id="rId7" Type="http://schemas.openxmlformats.org/officeDocument/2006/relationships/image" Target="../media/image1.jpeg"/><Relationship Id="rId2" Type="http://schemas.openxmlformats.org/officeDocument/2006/relationships/image" Target="../media/image99.wmf"/><Relationship Id="rId1" Type="http://schemas.openxmlformats.org/officeDocument/2006/relationships/slideLayout" Target="../slideLayouts/slideLayout2.xml"/><Relationship Id="rId6" Type="http://schemas.openxmlformats.org/officeDocument/2006/relationships/image" Target="../media/image103.wmf"/><Relationship Id="rId5" Type="http://schemas.openxmlformats.org/officeDocument/2006/relationships/image" Target="../media/image102.wmf"/><Relationship Id="rId4" Type="http://schemas.openxmlformats.org/officeDocument/2006/relationships/image" Target="../media/image101.wmf"/></Relationships>
</file>

<file path=ppt/slides/_rels/slide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8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hyperlink" Target="Resgate%20em%20altura.ppsx" TargetMode="Externa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8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110.jpeg"/><Relationship Id="rId4" Type="http://schemas.openxmlformats.org/officeDocument/2006/relationships/image" Target="../media/image109.jpeg"/></Relationships>
</file>

<file path=ppt/slides/_rels/slide8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21.jpeg"/></Relationships>
</file>

<file path=ppt/slides/_rels/slide8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image" Target="../media/image111.jpeg"/></Relationships>
</file>

<file path=ppt/slides/_rels/slide8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image" Target="../media/image111.jpeg"/></Relationships>
</file>

<file path=ppt/slides/_rels/slide8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image" Target="../media/image111.jpeg"/></Relationships>
</file>

<file path=ppt/slides/_rels/slide8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image" Target="../media/image111.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9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image" Target="../media/image111.jpeg"/></Relationships>
</file>

<file path=ppt/slides/_rels/slide91.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115.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21.jpeg"/></Relationships>
</file>

<file path=ppt/slides/_rels/slide9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9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94.xml.rels><?xml version="1.0" encoding="UTF-8" standalone="yes"?>
<Relationships xmlns="http://schemas.openxmlformats.org/package/2006/relationships"><Relationship Id="rId3" Type="http://schemas.openxmlformats.org/officeDocument/2006/relationships/audio" Target="../media/audio7.wav"/><Relationship Id="rId7" Type="http://schemas.openxmlformats.org/officeDocument/2006/relationships/image" Target="../media/image118.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21.jpeg"/></Relationships>
</file>

<file path=ppt/slides/_rels/slide9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96.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19.jpeg"/><Relationship Id="rId4" Type="http://schemas.openxmlformats.org/officeDocument/2006/relationships/image" Target="../media/image21.jpeg"/></Relationships>
</file>

<file path=ppt/slides/_rels/slide9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9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4"/>
          <p:cNvPicPr>
            <a:picLocks noChangeAspect="1"/>
          </p:cNvPicPr>
          <p:nvPr/>
        </p:nvPicPr>
        <p:blipFill>
          <a:blip r:embed="rId2"/>
          <a:srcRect/>
          <a:stretch>
            <a:fillRect/>
          </a:stretch>
        </p:blipFill>
        <p:spPr bwMode="auto">
          <a:xfrm>
            <a:off x="2124888" y="116632"/>
            <a:ext cx="4143372" cy="2143116"/>
          </a:xfrm>
          <a:prstGeom prst="rect">
            <a:avLst/>
          </a:prstGeom>
          <a:noFill/>
          <a:ln w="9525">
            <a:noFill/>
            <a:miter lim="800000"/>
            <a:headEnd/>
            <a:tailEnd/>
          </a:ln>
        </p:spPr>
      </p:pic>
      <p:pic>
        <p:nvPicPr>
          <p:cNvPr id="7" name="Imagem 6" descr="cadeira suspensa novato bx.jpg"/>
          <p:cNvPicPr>
            <a:picLocks noChangeAspect="1"/>
          </p:cNvPicPr>
          <p:nvPr/>
        </p:nvPicPr>
        <p:blipFill>
          <a:blip r:embed="rId3" cstate="print">
            <a:clrChange>
              <a:clrFrom>
                <a:srgbClr val="FFFFFF"/>
              </a:clrFrom>
              <a:clrTo>
                <a:srgbClr val="FFFFFF">
                  <a:alpha val="0"/>
                </a:srgbClr>
              </a:clrTo>
            </a:clrChange>
          </a:blip>
          <a:stretch>
            <a:fillRect/>
          </a:stretch>
        </p:blipFill>
        <p:spPr>
          <a:xfrm>
            <a:off x="7397151" y="0"/>
            <a:ext cx="1746849" cy="6858000"/>
          </a:xfrm>
          <a:prstGeom prst="rect">
            <a:avLst/>
          </a:prstGeom>
        </p:spPr>
      </p:pic>
      <p:pic>
        <p:nvPicPr>
          <p:cNvPr id="8" name="Imagem 7"/>
          <p:cNvPicPr/>
          <p:nvPr/>
        </p:nvPicPr>
        <p:blipFill>
          <a:blip r:embed="rId4" cstate="print"/>
          <a:srcRect l="71133" t="19319" r="22042" b="63881"/>
          <a:stretch>
            <a:fillRect/>
          </a:stretch>
        </p:blipFill>
        <p:spPr bwMode="auto">
          <a:xfrm>
            <a:off x="487393" y="404664"/>
            <a:ext cx="785818" cy="10001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16" descr="http://www.sobratema.org.br/Imagens/Conteudo/placa_Fiscaliz_eletr10%20copy.jpg"/>
          <p:cNvPicPr>
            <a:picLocks noChangeAspect="1" noChangeArrowheads="1"/>
          </p:cNvPicPr>
          <p:nvPr/>
        </p:nvPicPr>
        <p:blipFill>
          <a:blip r:embed="rId5" cstate="print"/>
          <a:srcRect/>
          <a:stretch>
            <a:fillRect/>
          </a:stretch>
        </p:blipFill>
        <p:spPr bwMode="auto">
          <a:xfrm>
            <a:off x="1474856" y="2636912"/>
            <a:ext cx="5357850" cy="2437869"/>
          </a:xfrm>
          <a:prstGeom prst="rect">
            <a:avLst/>
          </a:prstGeom>
          <a:noFill/>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ppt_x</p:attrName>
                                        </p:attrNameLst>
                                      </p:cBhvr>
                                      <p:tavLst>
                                        <p:tav tm="0">
                                          <p:val>
                                            <p:strVal val="#ppt_x"/>
                                          </p:val>
                                        </p:tav>
                                        <p:tav tm="100000">
                                          <p:val>
                                            <p:strVal val="#ppt_x"/>
                                          </p:val>
                                        </p:tav>
                                      </p:tavLst>
                                    </p:anim>
                                    <p:anim calcmode="lin" valueType="num">
                                      <p:cBhvr>
                                        <p:cTn id="9" dur="2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 Box 21"/>
          <p:cNvSpPr txBox="1">
            <a:spLocks noChangeArrowheads="1"/>
          </p:cNvSpPr>
          <p:nvPr/>
        </p:nvSpPr>
        <p:spPr bwMode="auto">
          <a:xfrm>
            <a:off x="827584" y="234135"/>
            <a:ext cx="6156325" cy="579438"/>
          </a:xfrm>
          <a:prstGeom prst="rect">
            <a:avLst/>
          </a:prstGeom>
          <a:noFill/>
          <a:ln w="9525">
            <a:noFill/>
            <a:miter lim="800000"/>
            <a:headEnd/>
            <a:tailEnd/>
          </a:ln>
        </p:spPr>
        <p:txBody>
          <a:bodyPr>
            <a:spAutoFit/>
          </a:bodyPr>
          <a:lstStyle/>
          <a:p>
            <a:pPr algn="ctr">
              <a:spcBef>
                <a:spcPct val="50000"/>
              </a:spcBef>
            </a:pPr>
            <a:r>
              <a:rPr lang="pt-BR" sz="3200" b="1" i="1" dirty="0">
                <a:latin typeface="Calibri" pitchFamily="34" charset="0"/>
              </a:rPr>
              <a:t>DOENÇAS FÍSICAS QUE IMPEDEM: </a:t>
            </a:r>
          </a:p>
        </p:txBody>
      </p:sp>
      <p:sp>
        <p:nvSpPr>
          <p:cNvPr id="67586" name="Rectangle 14"/>
          <p:cNvSpPr>
            <a:spLocks noChangeArrowheads="1"/>
          </p:cNvSpPr>
          <p:nvPr/>
        </p:nvSpPr>
        <p:spPr bwMode="auto">
          <a:xfrm>
            <a:off x="2268538" y="2655888"/>
            <a:ext cx="6408737" cy="455612"/>
          </a:xfrm>
          <a:prstGeom prst="rect">
            <a:avLst/>
          </a:prstGeom>
          <a:noFill/>
          <a:ln w="9525">
            <a:noFill/>
            <a:miter lim="800000"/>
            <a:headEnd/>
            <a:tailEnd/>
          </a:ln>
        </p:spPr>
        <p:txBody>
          <a:bodyPr anchor="ctr">
            <a:spAutoFit/>
          </a:bodyPr>
          <a:lstStyle/>
          <a:p>
            <a:pPr algn="just">
              <a:lnSpc>
                <a:spcPct val="150000"/>
              </a:lnSpc>
              <a:tabLst>
                <a:tab pos="539750" algn="l"/>
              </a:tabLst>
            </a:pPr>
            <a:r>
              <a:rPr lang="pt-BR" sz="1800"/>
              <a:t> </a:t>
            </a:r>
          </a:p>
        </p:txBody>
      </p:sp>
      <p:sp>
        <p:nvSpPr>
          <p:cNvPr id="67587" name="Rectangle 3"/>
          <p:cNvSpPr>
            <a:spLocks noChangeArrowheads="1"/>
          </p:cNvSpPr>
          <p:nvPr/>
        </p:nvSpPr>
        <p:spPr bwMode="auto">
          <a:xfrm>
            <a:off x="1150143" y="1166812"/>
            <a:ext cx="6843713" cy="4524375"/>
          </a:xfrm>
          <a:prstGeom prst="rect">
            <a:avLst/>
          </a:prstGeom>
          <a:noFill/>
          <a:ln w="9525">
            <a:noFill/>
            <a:miter lim="800000"/>
            <a:headEnd/>
            <a:tailEnd/>
          </a:ln>
        </p:spPr>
        <p:txBody>
          <a:bodyPr>
            <a:spAutoFit/>
          </a:bodyPr>
          <a:lstStyle/>
          <a:p>
            <a:pPr marL="381000" lvl="2">
              <a:buFont typeface="Arial" charset="0"/>
              <a:buChar char="•"/>
            </a:pPr>
            <a:r>
              <a:rPr lang="pt-BR" sz="1800" dirty="0"/>
              <a:t> Hipertensão Arterial;</a:t>
            </a:r>
          </a:p>
          <a:p>
            <a:pPr marL="381000" lvl="2"/>
            <a:endParaRPr lang="pt-BR" sz="1800" dirty="0"/>
          </a:p>
          <a:p>
            <a:pPr marL="381000" lvl="2">
              <a:buFont typeface="Arial" charset="0"/>
              <a:buChar char="•"/>
            </a:pPr>
            <a:r>
              <a:rPr lang="pt-BR" sz="1800" dirty="0"/>
              <a:t> Epilepsia;</a:t>
            </a:r>
          </a:p>
          <a:p>
            <a:pPr marL="381000" lvl="2">
              <a:buFont typeface="Arial" charset="0"/>
              <a:buChar char="•"/>
            </a:pPr>
            <a:endParaRPr lang="pt-BR" sz="1800" dirty="0"/>
          </a:p>
          <a:p>
            <a:pPr marL="381000" lvl="2">
              <a:buFont typeface="Arial" charset="0"/>
              <a:buChar char="•"/>
            </a:pPr>
            <a:r>
              <a:rPr lang="pt-BR" sz="1800" dirty="0"/>
              <a:t> Labirintite Crônica;</a:t>
            </a:r>
          </a:p>
          <a:p>
            <a:pPr marL="381000" lvl="2">
              <a:buFont typeface="Arial" charset="0"/>
              <a:buChar char="•"/>
            </a:pPr>
            <a:endParaRPr lang="pt-BR" sz="1800" dirty="0"/>
          </a:p>
          <a:p>
            <a:pPr marL="381000" lvl="2">
              <a:buFont typeface="Arial" charset="0"/>
              <a:buChar char="•"/>
            </a:pPr>
            <a:r>
              <a:rPr lang="pt-BR" sz="1800" dirty="0"/>
              <a:t> Diabetes;</a:t>
            </a:r>
          </a:p>
          <a:p>
            <a:pPr marL="381000" lvl="2">
              <a:buFont typeface="Arial" charset="0"/>
              <a:buChar char="•"/>
            </a:pPr>
            <a:endParaRPr lang="pt-BR" sz="1800" dirty="0"/>
          </a:p>
          <a:p>
            <a:pPr marL="381000" lvl="2">
              <a:buFont typeface="Arial" charset="0"/>
              <a:buChar char="•"/>
            </a:pPr>
            <a:r>
              <a:rPr lang="pt-BR" sz="1800" dirty="0"/>
              <a:t> Coluna Vertebral;</a:t>
            </a:r>
          </a:p>
          <a:p>
            <a:pPr marL="381000" lvl="2">
              <a:buFont typeface="Arial" charset="0"/>
              <a:buChar char="•"/>
            </a:pPr>
            <a:endParaRPr lang="pt-BR" sz="1800" dirty="0"/>
          </a:p>
          <a:p>
            <a:pPr marL="381000" lvl="2">
              <a:buFont typeface="Arial" charset="0"/>
              <a:buChar char="•"/>
            </a:pPr>
            <a:r>
              <a:rPr lang="pt-BR" sz="1800" dirty="0"/>
              <a:t> Psiquiátricas (tranquilizantes ou </a:t>
            </a:r>
            <a:r>
              <a:rPr lang="pt-BR" sz="1800" dirty="0" err="1"/>
              <a:t>anti</a:t>
            </a:r>
            <a:r>
              <a:rPr lang="pt-BR" sz="1800" dirty="0"/>
              <a:t> depressivos);</a:t>
            </a:r>
          </a:p>
          <a:p>
            <a:pPr marL="381000" lvl="2">
              <a:buFont typeface="Arial" charset="0"/>
              <a:buChar char="•"/>
            </a:pPr>
            <a:endParaRPr lang="pt-BR" sz="1800" dirty="0"/>
          </a:p>
          <a:p>
            <a:pPr marL="381000" lvl="2">
              <a:buFont typeface="Arial" charset="0"/>
              <a:buChar char="•"/>
            </a:pPr>
            <a:r>
              <a:rPr lang="pt-BR" sz="1800" dirty="0"/>
              <a:t> Visuais e Auditivas parciais;</a:t>
            </a:r>
          </a:p>
          <a:p>
            <a:pPr marL="381000" lvl="2">
              <a:buFont typeface="Arial" charset="0"/>
              <a:buChar char="•"/>
            </a:pPr>
            <a:endParaRPr lang="pt-BR" sz="1800" dirty="0"/>
          </a:p>
          <a:p>
            <a:pPr marL="381000" lvl="2">
              <a:buFont typeface="Arial" charset="0"/>
              <a:buChar char="•"/>
            </a:pPr>
            <a:r>
              <a:rPr lang="pt-BR" sz="1800" dirty="0"/>
              <a:t> Que possibilite a perda de consciência repentina ou </a:t>
            </a:r>
          </a:p>
          <a:p>
            <a:pPr marL="381000" lvl="2"/>
            <a:r>
              <a:rPr lang="pt-BR" sz="1800" dirty="0"/>
              <a:t> desequilíbrio.</a:t>
            </a:r>
          </a:p>
        </p:txBody>
      </p:sp>
      <p:pic>
        <p:nvPicPr>
          <p:cNvPr id="67588" name="Picture 5" descr="LuCAS &amp; Marcio de Castro_ATITUDES_11_72"/>
          <p:cNvPicPr>
            <a:picLocks noChangeAspect="1" noChangeArrowheads="1"/>
          </p:cNvPicPr>
          <p:nvPr/>
        </p:nvPicPr>
        <p:blipFill>
          <a:blip r:embed="rId2" cstate="print"/>
          <a:srcRect/>
          <a:stretch>
            <a:fillRect/>
          </a:stretch>
        </p:blipFill>
        <p:spPr bwMode="auto">
          <a:xfrm>
            <a:off x="4571999" y="1145642"/>
            <a:ext cx="3311525" cy="2324100"/>
          </a:xfrm>
          <a:prstGeom prst="rect">
            <a:avLst/>
          </a:prstGeom>
          <a:noFill/>
          <a:ln w="38100">
            <a:solidFill>
              <a:schemeClr val="tx1"/>
            </a:solidFill>
            <a:miter lim="800000"/>
            <a:headEnd/>
            <a:tailEnd/>
          </a:ln>
        </p:spPr>
      </p:pic>
      <p:pic>
        <p:nvPicPr>
          <p:cNvPr id="6" name="Imagem 5"/>
          <p:cNvPicPr>
            <a:picLocks noChangeAspect="1"/>
          </p:cNvPicPr>
          <p:nvPr/>
        </p:nvPicPr>
        <p:blipFill>
          <a:blip r:embed="rId3"/>
          <a:srcRect/>
          <a:stretch>
            <a:fillRect/>
          </a:stretch>
        </p:blipFill>
        <p:spPr bwMode="auto">
          <a:xfrm>
            <a:off x="7286644" y="6286521"/>
            <a:ext cx="1714512" cy="571479"/>
          </a:xfrm>
          <a:prstGeom prst="rect">
            <a:avLst/>
          </a:prstGeom>
          <a:noFill/>
          <a:ln w="9525">
            <a:noFill/>
            <a:miter lim="800000"/>
            <a:headEnd/>
            <a:tailEnd/>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3"/>
          <p:cNvSpPr>
            <a:spLocks noChangeArrowheads="1"/>
          </p:cNvSpPr>
          <p:nvPr/>
        </p:nvSpPr>
        <p:spPr bwMode="auto">
          <a:xfrm>
            <a:off x="2339975" y="3284538"/>
            <a:ext cx="6408738" cy="504825"/>
          </a:xfrm>
          <a:prstGeom prst="rect">
            <a:avLst/>
          </a:prstGeom>
          <a:noFill/>
          <a:ln w="9525">
            <a:noFill/>
            <a:miter lim="800000"/>
            <a:headEnd/>
            <a:tailEnd/>
          </a:ln>
        </p:spPr>
        <p:txBody>
          <a:bodyPr anchor="ctr">
            <a:spAutoFit/>
          </a:bodyPr>
          <a:lstStyle/>
          <a:p>
            <a:pPr algn="just">
              <a:lnSpc>
                <a:spcPct val="150000"/>
              </a:lnSpc>
              <a:tabLst>
                <a:tab pos="539750" algn="l"/>
              </a:tabLst>
            </a:pPr>
            <a:endParaRPr lang="pt-BR" sz="1800"/>
          </a:p>
        </p:txBody>
      </p:sp>
      <p:sp>
        <p:nvSpPr>
          <p:cNvPr id="93187" name="Text Box 4"/>
          <p:cNvSpPr txBox="1">
            <a:spLocks noChangeArrowheads="1"/>
          </p:cNvSpPr>
          <p:nvPr/>
        </p:nvSpPr>
        <p:spPr bwMode="auto">
          <a:xfrm>
            <a:off x="2484438" y="908050"/>
            <a:ext cx="6048375" cy="504825"/>
          </a:xfrm>
          <a:prstGeom prst="rect">
            <a:avLst/>
          </a:prstGeom>
          <a:noFill/>
          <a:ln w="9525">
            <a:noFill/>
            <a:miter lim="800000"/>
            <a:headEnd/>
            <a:tailEnd/>
          </a:ln>
        </p:spPr>
        <p:txBody>
          <a:bodyPr>
            <a:spAutoFit/>
          </a:bodyPr>
          <a:lstStyle/>
          <a:p>
            <a:pPr algn="just">
              <a:lnSpc>
                <a:spcPct val="150000"/>
              </a:lnSpc>
            </a:pPr>
            <a:endParaRPr lang="pt-BR" sz="1800"/>
          </a:p>
        </p:txBody>
      </p:sp>
      <p:sp>
        <p:nvSpPr>
          <p:cNvPr id="93188" name="Text Box 6"/>
          <p:cNvSpPr txBox="1">
            <a:spLocks noChangeArrowheads="1"/>
          </p:cNvSpPr>
          <p:nvPr/>
        </p:nvSpPr>
        <p:spPr bwMode="auto">
          <a:xfrm>
            <a:off x="214282" y="0"/>
            <a:ext cx="9572692" cy="7017306"/>
          </a:xfrm>
          <a:prstGeom prst="rect">
            <a:avLst/>
          </a:prstGeom>
          <a:noFill/>
          <a:ln w="9525">
            <a:noFill/>
            <a:miter lim="800000"/>
            <a:headEnd/>
            <a:tailEnd/>
          </a:ln>
        </p:spPr>
        <p:txBody>
          <a:bodyPr wrap="square">
            <a:spAutoFit/>
          </a:bodyPr>
          <a:lstStyle/>
          <a:p>
            <a:r>
              <a:rPr lang="pt-BR" sz="2400" b="1" i="1" dirty="0">
                <a:latin typeface="FuturaA Bk BT" pitchFamily="34" charset="0"/>
              </a:rPr>
              <a:t> </a:t>
            </a:r>
          </a:p>
          <a:p>
            <a:endParaRPr lang="pt-BR" sz="2400" b="1" dirty="0"/>
          </a:p>
          <a:p>
            <a:r>
              <a:rPr lang="pt-BR" sz="1800" b="1" dirty="0"/>
              <a:t>Faça um treinamento para trabalho em altura;</a:t>
            </a:r>
          </a:p>
          <a:p>
            <a:endParaRPr lang="pt-BR" sz="1800" b="1" dirty="0"/>
          </a:p>
          <a:p>
            <a:r>
              <a:rPr lang="pt-BR" sz="1800" b="1" dirty="0"/>
              <a:t> Trabalhe com pessoas responsáveis;</a:t>
            </a:r>
          </a:p>
          <a:p>
            <a:endParaRPr lang="pt-BR" sz="1800" b="1" dirty="0"/>
          </a:p>
          <a:p>
            <a:r>
              <a:rPr lang="pt-BR" sz="1800" b="1" dirty="0"/>
              <a:t> Analise os riscos e as condições de trabalho;</a:t>
            </a:r>
          </a:p>
          <a:p>
            <a:endParaRPr lang="pt-BR" sz="1800" b="1" dirty="0"/>
          </a:p>
          <a:p>
            <a:r>
              <a:rPr lang="pt-BR" sz="1800" b="1" dirty="0"/>
              <a:t> Estabeleça os procedimentos de trabalho antecipadamente;</a:t>
            </a:r>
          </a:p>
          <a:p>
            <a:endParaRPr lang="pt-BR" sz="1800" b="1" dirty="0"/>
          </a:p>
          <a:p>
            <a:r>
              <a:rPr lang="pt-BR" sz="1800" b="1" dirty="0"/>
              <a:t> Fique sempre atento durante o trabalho;</a:t>
            </a:r>
          </a:p>
          <a:p>
            <a:endParaRPr lang="pt-BR" sz="1800" b="1" dirty="0"/>
          </a:p>
          <a:p>
            <a:r>
              <a:rPr lang="pt-BR" sz="1800" b="1" dirty="0"/>
              <a:t> Mantenha sua saúde fazendo os exames periódicos;</a:t>
            </a:r>
          </a:p>
          <a:p>
            <a:endParaRPr lang="pt-BR" sz="1800" b="1" dirty="0"/>
          </a:p>
          <a:p>
            <a:r>
              <a:rPr lang="pt-BR" sz="1800" b="1" dirty="0"/>
              <a:t> Utilize EPI certificado e exija os testes dos de uso geral;</a:t>
            </a:r>
          </a:p>
          <a:p>
            <a:endParaRPr lang="pt-BR" sz="1800" b="1" dirty="0"/>
          </a:p>
          <a:p>
            <a:r>
              <a:rPr lang="pt-BR" sz="1800" b="1" dirty="0"/>
              <a:t> Verifique os nós das cordas, as fivelas do cinto de segurança, o fechamento dos mosquetões;</a:t>
            </a:r>
          </a:p>
          <a:p>
            <a:endParaRPr lang="pt-BR" sz="1800" b="1" dirty="0"/>
          </a:p>
          <a:p>
            <a:r>
              <a:rPr lang="pt-BR" sz="1800" b="1" dirty="0"/>
              <a:t> Verifique sempre as ancoragens e sua auto- segurança;</a:t>
            </a:r>
          </a:p>
          <a:p>
            <a:r>
              <a:rPr lang="pt-BR" sz="1800" b="1" dirty="0"/>
              <a:t> </a:t>
            </a:r>
          </a:p>
          <a:p>
            <a:r>
              <a:rPr lang="pt-BR" sz="2400" b="1" dirty="0"/>
              <a:t> </a:t>
            </a:r>
            <a:r>
              <a:rPr lang="pt-BR" sz="1800" b="1" dirty="0"/>
              <a:t>O capacete pode salvar a sua vida. </a:t>
            </a:r>
          </a:p>
          <a:p>
            <a:pPr algn="ctr">
              <a:spcBef>
                <a:spcPct val="50000"/>
              </a:spcBef>
            </a:pPr>
            <a:endParaRPr lang="pt-BR" sz="2400" b="1" dirty="0">
              <a:latin typeface="Calibri" pitchFamily="34" charset="0"/>
            </a:endParaRPr>
          </a:p>
        </p:txBody>
      </p:sp>
      <p:sp>
        <p:nvSpPr>
          <p:cNvPr id="6" name="Retângulo 5"/>
          <p:cNvSpPr/>
          <p:nvPr/>
        </p:nvSpPr>
        <p:spPr>
          <a:xfrm>
            <a:off x="1115616" y="197570"/>
            <a:ext cx="5572164" cy="461665"/>
          </a:xfrm>
          <a:prstGeom prst="rect">
            <a:avLst/>
          </a:prstGeom>
        </p:spPr>
        <p:txBody>
          <a:bodyPr wrap="square">
            <a:spAutoFit/>
          </a:bodyPr>
          <a:lstStyle/>
          <a:p>
            <a:r>
              <a:rPr lang="pt-BR" sz="2400" b="1" dirty="0">
                <a:solidFill>
                  <a:schemeClr val="accent2"/>
                </a:solidFill>
              </a:rPr>
              <a:t>Recomendações ao trabalhador</a:t>
            </a:r>
            <a:endParaRPr lang="pt-BR" sz="2400" dirty="0"/>
          </a:p>
        </p:txBody>
      </p:sp>
      <p:pic>
        <p:nvPicPr>
          <p:cNvPr id="7" name="Imagem 6"/>
          <p:cNvPicPr>
            <a:picLocks noChangeAspect="1"/>
          </p:cNvPicPr>
          <p:nvPr/>
        </p:nvPicPr>
        <p:blipFill>
          <a:blip r:embed="rId3"/>
          <a:srcRect/>
          <a:stretch>
            <a:fillRect/>
          </a:stretch>
        </p:blipFill>
        <p:spPr bwMode="auto">
          <a:xfrm>
            <a:off x="7286644" y="5929330"/>
            <a:ext cx="1857356" cy="928670"/>
          </a:xfrm>
          <a:prstGeom prst="rect">
            <a:avLst/>
          </a:prstGeom>
          <a:noFill/>
          <a:ln w="9525">
            <a:noFill/>
            <a:miter lim="800000"/>
            <a:headEnd/>
            <a:tailEnd/>
          </a:ln>
        </p:spPr>
      </p:pic>
      <p:sp>
        <p:nvSpPr>
          <p:cNvPr id="8" name="Retângulo 7"/>
          <p:cNvSpPr/>
          <p:nvPr/>
        </p:nvSpPr>
        <p:spPr>
          <a:xfrm>
            <a:off x="0" y="6645498"/>
            <a:ext cx="3322749" cy="215444"/>
          </a:xfrm>
          <a:prstGeom prst="rect">
            <a:avLst/>
          </a:prstGeom>
        </p:spPr>
        <p:txBody>
          <a:bodyPr wrap="square">
            <a:spAutoFit/>
          </a:bodyPr>
          <a:lstStyle/>
          <a:p>
            <a:pPr algn="ctr"/>
            <a:r>
              <a:rPr lang="pt-BR" sz="800" b="1" dirty="0">
                <a:solidFill>
                  <a:schemeClr val="bg1">
                    <a:lumMod val="75000"/>
                  </a:schemeClr>
                </a:solidFill>
                <a:latin typeface="Arial" pitchFamily="34" charset="0"/>
                <a:cs typeface="Arial" pitchFamily="34" charset="0"/>
              </a:rPr>
              <a:t>Fabiana Barros – Recife - PE</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547664" y="288801"/>
            <a:ext cx="4714908" cy="461665"/>
          </a:xfrm>
          <a:prstGeom prst="rect">
            <a:avLst/>
          </a:prstGeom>
        </p:spPr>
        <p:txBody>
          <a:bodyPr wrap="square">
            <a:spAutoFit/>
          </a:bodyPr>
          <a:lstStyle/>
          <a:p>
            <a:pPr algn="ctr"/>
            <a:r>
              <a:rPr lang="pt-BR" sz="2400" b="1" dirty="0">
                <a:solidFill>
                  <a:schemeClr val="accent2"/>
                </a:solidFill>
              </a:rPr>
              <a:t>Conseqüências de uma Queda</a:t>
            </a:r>
          </a:p>
        </p:txBody>
      </p:sp>
      <p:sp>
        <p:nvSpPr>
          <p:cNvPr id="3" name="Retângulo 2"/>
          <p:cNvSpPr/>
          <p:nvPr/>
        </p:nvSpPr>
        <p:spPr>
          <a:xfrm>
            <a:off x="654689" y="1083688"/>
            <a:ext cx="6500858" cy="830997"/>
          </a:xfrm>
          <a:prstGeom prst="rect">
            <a:avLst/>
          </a:prstGeom>
        </p:spPr>
        <p:txBody>
          <a:bodyPr wrap="square">
            <a:spAutoFit/>
          </a:bodyPr>
          <a:lstStyle/>
          <a:p>
            <a:pPr algn="ctr"/>
            <a:r>
              <a:rPr lang="pt-BR" sz="2400" b="1" dirty="0">
                <a:solidFill>
                  <a:schemeClr val="tx2"/>
                </a:solidFill>
              </a:rPr>
              <a:t>“É muito mais fácil e melhor evitar uma queda que cuidar de suas conseqüências.”</a:t>
            </a:r>
          </a:p>
        </p:txBody>
      </p:sp>
      <p:sp>
        <p:nvSpPr>
          <p:cNvPr id="4" name="Retângulo 3"/>
          <p:cNvSpPr/>
          <p:nvPr/>
        </p:nvSpPr>
        <p:spPr>
          <a:xfrm>
            <a:off x="107504" y="2259051"/>
            <a:ext cx="7786710" cy="1200329"/>
          </a:xfrm>
          <a:prstGeom prst="rect">
            <a:avLst/>
          </a:prstGeom>
        </p:spPr>
        <p:txBody>
          <a:bodyPr wrap="square">
            <a:spAutoFit/>
          </a:bodyPr>
          <a:lstStyle/>
          <a:p>
            <a:pPr algn="ctr"/>
            <a:r>
              <a:rPr lang="pt-BR" sz="2400" b="1" dirty="0"/>
              <a:t>“A permanência de uma pessoa inerte em qualquer tipo de cinto de segurança pode causar sérios danos fisiológicos.”</a:t>
            </a:r>
          </a:p>
        </p:txBody>
      </p:sp>
      <p:sp>
        <p:nvSpPr>
          <p:cNvPr id="5" name="Retângulo 4"/>
          <p:cNvSpPr/>
          <p:nvPr/>
        </p:nvSpPr>
        <p:spPr>
          <a:xfrm>
            <a:off x="285736" y="3599805"/>
            <a:ext cx="7929586" cy="1569660"/>
          </a:xfrm>
          <a:prstGeom prst="rect">
            <a:avLst/>
          </a:prstGeom>
        </p:spPr>
        <p:txBody>
          <a:bodyPr wrap="square">
            <a:spAutoFit/>
          </a:bodyPr>
          <a:lstStyle/>
          <a:p>
            <a:pPr algn="ctr"/>
            <a:r>
              <a:rPr lang="pt-BR" sz="2400" b="1" dirty="0"/>
              <a:t>“Em caso de quedas o resgate deve ser urgente!</a:t>
            </a:r>
          </a:p>
          <a:p>
            <a:pPr algn="ctr"/>
            <a:r>
              <a:rPr lang="pt-BR" sz="2400" b="1" dirty="0"/>
              <a:t>O tempo entre a perda da consciência e o surgimento dos agravos fisiológicos é muito curto, portanto é necessário atendimento rápido e eficaz.”</a:t>
            </a:r>
            <a:endParaRPr lang="pt-BR" sz="2400" dirty="0"/>
          </a:p>
        </p:txBody>
      </p:sp>
      <p:pic>
        <p:nvPicPr>
          <p:cNvPr id="6" name="Imagem 5"/>
          <p:cNvPicPr>
            <a:picLocks noChangeAspect="1"/>
          </p:cNvPicPr>
          <p:nvPr/>
        </p:nvPicPr>
        <p:blipFill>
          <a:blip r:embed="rId2"/>
          <a:srcRect/>
          <a:stretch>
            <a:fillRect/>
          </a:stretch>
        </p:blipFill>
        <p:spPr bwMode="auto">
          <a:xfrm>
            <a:off x="7286644" y="5929330"/>
            <a:ext cx="1857356" cy="928670"/>
          </a:xfrm>
          <a:prstGeom prst="rect">
            <a:avLst/>
          </a:prstGeom>
          <a:noFill/>
          <a:ln w="9525">
            <a:noFill/>
            <a:miter lim="800000"/>
            <a:headEnd/>
            <a:tailEnd/>
          </a:ln>
        </p:spPr>
      </p:pic>
      <p:sp>
        <p:nvSpPr>
          <p:cNvPr id="7" name="Retângulo 6"/>
          <p:cNvSpPr/>
          <p:nvPr/>
        </p:nvSpPr>
        <p:spPr>
          <a:xfrm>
            <a:off x="0" y="6597932"/>
            <a:ext cx="3322749" cy="215444"/>
          </a:xfrm>
          <a:prstGeom prst="rect">
            <a:avLst/>
          </a:prstGeom>
        </p:spPr>
        <p:txBody>
          <a:bodyPr wrap="square">
            <a:spAutoFit/>
          </a:bodyPr>
          <a:lstStyle/>
          <a:p>
            <a:pPr algn="ctr"/>
            <a:r>
              <a:rPr lang="pt-BR" sz="800" b="1" dirty="0">
                <a:solidFill>
                  <a:schemeClr val="bg1">
                    <a:lumMod val="75000"/>
                  </a:schemeClr>
                </a:solidFill>
                <a:latin typeface="Arial" pitchFamily="34" charset="0"/>
                <a:cs typeface="Arial" pitchFamily="34" charset="0"/>
              </a:rPr>
              <a:t>Fabiana Barros – Recife - PE</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p:cNvSpPr txBox="1">
            <a:spLocks/>
          </p:cNvSpPr>
          <p:nvPr/>
        </p:nvSpPr>
        <p:spPr bwMode="auto">
          <a:xfrm>
            <a:off x="323528" y="1593065"/>
            <a:ext cx="6840760" cy="4800600"/>
          </a:xfrm>
          <a:prstGeom prst="rect">
            <a:avLst/>
          </a:prstGeom>
          <a:noFill/>
          <a:ln>
            <a:noFill/>
          </a:ln>
        </p:spPr>
        <p:txBody>
          <a:bodyPr/>
          <a:lstStyle>
            <a:lvl1pPr marL="365125" indent="-282575" algn="l" rtl="0" eaLnBrk="1" fontAlgn="base" hangingPunct="1">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1" fontAlgn="base" hangingPunct="1">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1" fontAlgn="base" hangingPunct="1">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1" fontAlgn="base" hangingPunct="1">
              <a:spcBef>
                <a:spcPct val="20000"/>
              </a:spcBef>
              <a:spcAft>
                <a:spcPct val="0"/>
              </a:spcAft>
              <a:buClr>
                <a:srgbClr val="C32D2E"/>
              </a:buClr>
              <a:buFont typeface="Wingdings 2" pitchFamily="18" charset="2"/>
              <a:buChar char=""/>
              <a:defRPr sz="2000" kern="1200">
                <a:solidFill>
                  <a:schemeClr val="tx1"/>
                </a:solidFill>
                <a:latin typeface="+mn-lt"/>
                <a:ea typeface="+mn-ea"/>
                <a:cs typeface="+mn-cs"/>
              </a:defRPr>
            </a:lvl4pPr>
            <a:lvl5pPr marL="1296988" indent="-182563" algn="l" rtl="0" eaLnBrk="1" fontAlgn="base" hangingPunct="1">
              <a:spcBef>
                <a:spcPct val="20000"/>
              </a:spcBef>
              <a:spcAft>
                <a:spcPct val="0"/>
              </a:spcAft>
              <a:buClr>
                <a:srgbClr val="84AA33"/>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lgn="just">
              <a:defRPr/>
            </a:pPr>
            <a:r>
              <a:rPr lang="pt-BR" dirty="0"/>
              <a:t>Seja qual for a situação, em casa, no trânsito, no </a:t>
            </a:r>
            <a:r>
              <a:rPr lang="pt-BR" dirty="0" smtClean="0"/>
              <a:t>lazer </a:t>
            </a:r>
            <a:r>
              <a:rPr lang="pt-BR" dirty="0"/>
              <a:t>ou no trabalho, </a:t>
            </a:r>
            <a:r>
              <a:rPr lang="pt-BR" dirty="0" smtClean="0"/>
              <a:t>haja </a:t>
            </a:r>
            <a:r>
              <a:rPr lang="pt-BR" dirty="0"/>
              <a:t>com segurança, pois, vivemos hoje o que plantamos ontem! </a:t>
            </a:r>
          </a:p>
          <a:p>
            <a:pPr>
              <a:defRPr/>
            </a:pPr>
            <a:endParaRPr lang="pt-BR" dirty="0"/>
          </a:p>
          <a:p>
            <a:pPr marL="82550" indent="0" algn="ctr">
              <a:buFont typeface="Wingdings 2" pitchFamily="18" charset="2"/>
              <a:buNone/>
              <a:defRPr/>
            </a:pPr>
            <a:r>
              <a:rPr lang="pt-BR" dirty="0"/>
              <a:t>O que tem plantado?</a:t>
            </a:r>
          </a:p>
          <a:p>
            <a:pPr algn="ctr">
              <a:defRPr/>
            </a:pPr>
            <a:endParaRPr lang="pt-BR" dirty="0"/>
          </a:p>
          <a:p>
            <a:pPr marL="82550" indent="0">
              <a:buNone/>
              <a:defRPr/>
            </a:pPr>
            <a:endParaRPr lang="pt-BR" dirty="0"/>
          </a:p>
        </p:txBody>
      </p:sp>
      <p:sp>
        <p:nvSpPr>
          <p:cNvPr id="5" name="Retângulo 4"/>
          <p:cNvSpPr/>
          <p:nvPr/>
        </p:nvSpPr>
        <p:spPr>
          <a:xfrm>
            <a:off x="2029408" y="527824"/>
            <a:ext cx="3429000" cy="646113"/>
          </a:xfrm>
          <a:prstGeom prst="rect">
            <a:avLst/>
          </a:prstGeom>
        </p:spPr>
        <p:txBody>
          <a:bodyPr>
            <a:spAutoFit/>
          </a:bodyPr>
          <a:lstStyle/>
          <a:p>
            <a:pPr>
              <a:defRPr/>
            </a:pPr>
            <a:r>
              <a:rPr lang="pt-BR" sz="3600" b="1" dirty="0">
                <a:latin typeface="+mj-lt"/>
              </a:rPr>
              <a:t>Concluindo...</a:t>
            </a:r>
            <a:endParaRPr lang="pt-BR" sz="3600" dirty="0">
              <a:latin typeface="+mj-lt"/>
            </a:endParaRPr>
          </a:p>
        </p:txBody>
      </p:sp>
      <p:pic>
        <p:nvPicPr>
          <p:cNvPr id="6" name="Imagem 5"/>
          <p:cNvPicPr>
            <a:picLocks noChangeAspect="1"/>
          </p:cNvPicPr>
          <p:nvPr/>
        </p:nvPicPr>
        <p:blipFill>
          <a:blip r:embed="rId2"/>
          <a:srcRect/>
          <a:stretch>
            <a:fillRect/>
          </a:stretch>
        </p:blipFill>
        <p:spPr bwMode="auto">
          <a:xfrm>
            <a:off x="7286644" y="5929330"/>
            <a:ext cx="1857356" cy="928670"/>
          </a:xfrm>
          <a:prstGeom prst="rect">
            <a:avLst/>
          </a:prstGeom>
          <a:noFill/>
          <a:ln w="9525">
            <a:noFill/>
            <a:miter lim="800000"/>
            <a:headEnd/>
            <a:tailEnd/>
          </a:ln>
        </p:spPr>
      </p:pic>
      <p:sp>
        <p:nvSpPr>
          <p:cNvPr id="7" name="Retângulo 6"/>
          <p:cNvSpPr/>
          <p:nvPr/>
        </p:nvSpPr>
        <p:spPr>
          <a:xfrm>
            <a:off x="0" y="6645498"/>
            <a:ext cx="3322749" cy="215444"/>
          </a:xfrm>
          <a:prstGeom prst="rect">
            <a:avLst/>
          </a:prstGeom>
        </p:spPr>
        <p:txBody>
          <a:bodyPr wrap="square">
            <a:spAutoFit/>
          </a:bodyPr>
          <a:lstStyle/>
          <a:p>
            <a:pPr algn="ctr"/>
            <a:r>
              <a:rPr lang="pt-BR" sz="800" b="1" dirty="0">
                <a:solidFill>
                  <a:schemeClr val="bg1">
                    <a:lumMod val="75000"/>
                  </a:schemeClr>
                </a:solidFill>
                <a:latin typeface="Arial" pitchFamily="34" charset="0"/>
                <a:cs typeface="Arial" pitchFamily="34" charset="0"/>
              </a:rPr>
              <a:t>Fabiana Barros – Recife - PE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8" name="Rectangle 5"/>
          <p:cNvSpPr>
            <a:spLocks/>
          </p:cNvSpPr>
          <p:nvPr/>
        </p:nvSpPr>
        <p:spPr bwMode="auto">
          <a:xfrm>
            <a:off x="1929010" y="202766"/>
            <a:ext cx="7214990" cy="775591"/>
          </a:xfrm>
          <a:prstGeom prst="rect">
            <a:avLst/>
          </a:prstGeom>
          <a:noFill/>
          <a:ln w="9525">
            <a:noFill/>
            <a:miter lim="800000"/>
            <a:headEnd/>
            <a:tailEnd/>
          </a:ln>
        </p:spPr>
        <p:txBody>
          <a:bodyPr anchor="ctr"/>
          <a:lstStyle/>
          <a:p>
            <a:pPr algn="r"/>
            <a:endParaRPr lang="pt-BR" sz="2000" b="1" dirty="0"/>
          </a:p>
        </p:txBody>
      </p:sp>
      <p:sp>
        <p:nvSpPr>
          <p:cNvPr id="4" name="CaixaDeTexto 3"/>
          <p:cNvSpPr txBox="1"/>
          <p:nvPr/>
        </p:nvSpPr>
        <p:spPr>
          <a:xfrm>
            <a:off x="180110" y="1163781"/>
            <a:ext cx="8617527" cy="646331"/>
          </a:xfrm>
          <a:prstGeom prst="rect">
            <a:avLst/>
          </a:prstGeom>
          <a:noFill/>
        </p:spPr>
        <p:txBody>
          <a:bodyPr wrap="square" rtlCol="0">
            <a:spAutoFit/>
          </a:bodyPr>
          <a:lstStyle/>
          <a:p>
            <a:pPr algn="ctr"/>
            <a:endParaRPr lang="pt-BR" b="1" dirty="0"/>
          </a:p>
          <a:p>
            <a:pPr algn="ctr"/>
            <a:endParaRPr lang="pt-BR" b="1" dirty="0"/>
          </a:p>
        </p:txBody>
      </p:sp>
      <p:sp>
        <p:nvSpPr>
          <p:cNvPr id="5" name="Retângulo 4"/>
          <p:cNvSpPr/>
          <p:nvPr/>
        </p:nvSpPr>
        <p:spPr>
          <a:xfrm>
            <a:off x="235267" y="287630"/>
            <a:ext cx="6979723" cy="646331"/>
          </a:xfrm>
          <a:prstGeom prst="rect">
            <a:avLst/>
          </a:prstGeom>
        </p:spPr>
        <p:txBody>
          <a:bodyPr wrap="square">
            <a:spAutoFit/>
          </a:bodyPr>
          <a:lstStyle/>
          <a:p>
            <a:pPr algn="ctr"/>
            <a:r>
              <a:rPr lang="pt-BR" sz="3600" b="1" dirty="0">
                <a:latin typeface="Arial" pitchFamily="34" charset="0"/>
                <a:cs typeface="Arial" pitchFamily="34" charset="0"/>
              </a:rPr>
              <a:t>TRABALHO EM </a:t>
            </a:r>
            <a:r>
              <a:rPr lang="pt-BR" sz="3600" b="1" dirty="0" smtClean="0">
                <a:latin typeface="Arial" pitchFamily="34" charset="0"/>
                <a:cs typeface="Arial" pitchFamily="34" charset="0"/>
              </a:rPr>
              <a:t>ALTURA</a:t>
            </a:r>
            <a:endParaRPr lang="pt-BR" sz="3600" b="1" dirty="0">
              <a:latin typeface="Arial" pitchFamily="34" charset="0"/>
              <a:cs typeface="Arial" pitchFamily="34" charset="0"/>
            </a:endParaRPr>
          </a:p>
        </p:txBody>
      </p:sp>
      <p:sp>
        <p:nvSpPr>
          <p:cNvPr id="8" name="Retângulo 7"/>
          <p:cNvSpPr/>
          <p:nvPr/>
        </p:nvSpPr>
        <p:spPr>
          <a:xfrm>
            <a:off x="0" y="6645498"/>
            <a:ext cx="3322749" cy="215444"/>
          </a:xfrm>
          <a:prstGeom prst="rect">
            <a:avLst/>
          </a:prstGeom>
        </p:spPr>
        <p:txBody>
          <a:bodyPr wrap="square">
            <a:spAutoFit/>
          </a:bodyPr>
          <a:lstStyle/>
          <a:p>
            <a:pPr algn="ctr"/>
            <a:r>
              <a:rPr lang="pt-BR" sz="800" b="1" dirty="0">
                <a:solidFill>
                  <a:schemeClr val="bg1">
                    <a:lumMod val="75000"/>
                  </a:schemeClr>
                </a:solidFill>
                <a:latin typeface="Arial" pitchFamily="34" charset="0"/>
                <a:cs typeface="Arial" pitchFamily="34" charset="0"/>
              </a:rPr>
              <a:t>Fabiana Barros – Recife - PE</a:t>
            </a:r>
          </a:p>
        </p:txBody>
      </p:sp>
      <p:pic>
        <p:nvPicPr>
          <p:cNvPr id="18" name="Picture 2" descr="C:\Meus documentos\SESMT - SEG TRAB\Figuras Altura\trabalhador 2.jpg"/>
          <p:cNvPicPr>
            <a:picLocks noChangeAspect="1" noChangeArrowheads="1"/>
          </p:cNvPicPr>
          <p:nvPr/>
        </p:nvPicPr>
        <p:blipFill>
          <a:blip r:embed="rId3" cstate="print">
            <a:lum bright="-6000" contrast="48000"/>
          </a:blip>
          <a:srcRect/>
          <a:stretch>
            <a:fillRect/>
          </a:stretch>
        </p:blipFill>
        <p:spPr bwMode="auto">
          <a:xfrm>
            <a:off x="5984162" y="1587986"/>
            <a:ext cx="2895600" cy="5270013"/>
          </a:xfrm>
          <a:prstGeom prst="rect">
            <a:avLst/>
          </a:prstGeom>
          <a:noFill/>
          <a:ln w="38100">
            <a:solidFill>
              <a:srgbClr val="FF9900"/>
            </a:solidFill>
            <a:miter lim="800000"/>
            <a:headEnd/>
            <a:tailEnd/>
          </a:ln>
        </p:spPr>
      </p:pic>
      <p:sp>
        <p:nvSpPr>
          <p:cNvPr id="2" name="Retângulo 1"/>
          <p:cNvSpPr/>
          <p:nvPr/>
        </p:nvSpPr>
        <p:spPr>
          <a:xfrm>
            <a:off x="465536" y="1536082"/>
            <a:ext cx="4572000" cy="3539430"/>
          </a:xfrm>
          <a:prstGeom prst="rect">
            <a:avLst/>
          </a:prstGeom>
        </p:spPr>
        <p:txBody>
          <a:bodyPr>
            <a:spAutoFit/>
          </a:bodyPr>
          <a:lstStyle/>
          <a:p>
            <a:pPr algn="ctr">
              <a:buFontTx/>
              <a:buNone/>
            </a:pPr>
            <a:r>
              <a:rPr lang="pt-BR" sz="3200" b="1" dirty="0">
                <a:latin typeface="Helvetica" pitchFamily="34" charset="0"/>
              </a:rPr>
              <a:t>A segurança e o sucesso nos trabalhos em altura são obtidos pelo seu comprometimento.</a:t>
            </a:r>
          </a:p>
          <a:p>
            <a:pPr algn="ctr">
              <a:buFontTx/>
              <a:buNone/>
            </a:pPr>
            <a:endParaRPr lang="pt-BR" sz="3200" b="1" dirty="0">
              <a:latin typeface="Helvetica" pitchFamily="34" charset="0"/>
            </a:endParaRPr>
          </a:p>
          <a:p>
            <a:pPr algn="ctr">
              <a:buFontTx/>
              <a:buNone/>
            </a:pPr>
            <a:r>
              <a:rPr lang="pt-BR" sz="3200" b="1" dirty="0">
                <a:solidFill>
                  <a:srgbClr val="3366CC"/>
                </a:solidFill>
                <a:effectLst>
                  <a:outerShdw blurRad="38100" dist="38100" dir="2700000" algn="tl">
                    <a:srgbClr val="000000"/>
                  </a:outerShdw>
                </a:effectLst>
                <a:latin typeface="Helvetica" pitchFamily="34" charset="0"/>
              </a:rPr>
              <a:t>Faça a sua parte!</a:t>
            </a:r>
            <a:r>
              <a:rPr lang="pt-BR" sz="3200" b="1" dirty="0">
                <a:solidFill>
                  <a:schemeClr val="accent2"/>
                </a:solidFill>
              </a:rPr>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rcRect/>
          <a:stretch>
            <a:fillRect/>
          </a:stretch>
        </p:blipFill>
        <p:spPr bwMode="auto">
          <a:xfrm>
            <a:off x="7286644" y="6286521"/>
            <a:ext cx="1714512" cy="571479"/>
          </a:xfrm>
          <a:prstGeom prst="rect">
            <a:avLst/>
          </a:prstGeom>
          <a:noFill/>
          <a:ln w="9525">
            <a:noFill/>
            <a:miter lim="800000"/>
            <a:headEnd/>
            <a:tailEnd/>
          </a:ln>
        </p:spPr>
      </p:pic>
      <p:sp>
        <p:nvSpPr>
          <p:cNvPr id="3" name="CaixaDeTexto 2"/>
          <p:cNvSpPr txBox="1"/>
          <p:nvPr/>
        </p:nvSpPr>
        <p:spPr>
          <a:xfrm>
            <a:off x="971600" y="980728"/>
            <a:ext cx="6624736" cy="4339650"/>
          </a:xfrm>
          <a:prstGeom prst="rect">
            <a:avLst/>
          </a:prstGeom>
          <a:noFill/>
        </p:spPr>
        <p:txBody>
          <a:bodyPr wrap="square" rtlCol="0">
            <a:spAutoFit/>
          </a:bodyPr>
          <a:lstStyle/>
          <a:p>
            <a:pPr algn="ctr"/>
            <a:r>
              <a:rPr lang="pt-BR" sz="1800" b="1" dirty="0">
                <a:effectLst>
                  <a:outerShdw blurRad="38100" dist="38100" dir="2700000" algn="tl">
                    <a:srgbClr val="000000">
                      <a:alpha val="43137"/>
                    </a:srgbClr>
                  </a:outerShdw>
                </a:effectLst>
              </a:rPr>
              <a:t>CONDIÇÕES PARA TRABALHO EM ALTURA</a:t>
            </a:r>
          </a:p>
          <a:p>
            <a:pPr algn="ctr"/>
            <a:endParaRPr lang="pt-BR" sz="1800" b="1" dirty="0">
              <a:effectLst>
                <a:outerShdw blurRad="38100" dist="38100" dir="2700000" algn="tl">
                  <a:srgbClr val="000000">
                    <a:alpha val="43137"/>
                  </a:srgbClr>
                </a:outerShdw>
              </a:effectLst>
            </a:endParaRPr>
          </a:p>
          <a:p>
            <a:endParaRPr lang="pt-BR" sz="1600" dirty="0"/>
          </a:p>
          <a:p>
            <a:r>
              <a:rPr lang="pt-BR" sz="1600" dirty="0"/>
              <a:t>Fisicamente – </a:t>
            </a:r>
          </a:p>
          <a:p>
            <a:endParaRPr lang="pt-BR" sz="1600" dirty="0"/>
          </a:p>
          <a:p>
            <a:r>
              <a:rPr lang="pt-BR" sz="1600" dirty="0"/>
              <a:t>1- Praticar Atividades Físicas regularmente;</a:t>
            </a:r>
          </a:p>
          <a:p>
            <a:r>
              <a:rPr lang="pt-BR" sz="1600" dirty="0"/>
              <a:t>2 – Alongamento antes de qualquer serviço</a:t>
            </a:r>
          </a:p>
          <a:p>
            <a:r>
              <a:rPr lang="pt-BR" sz="1600" dirty="0"/>
              <a:t>3 – Evitar o Uso de </a:t>
            </a:r>
            <a:r>
              <a:rPr lang="pt-BR" sz="1600" dirty="0" err="1"/>
              <a:t>Alcool</a:t>
            </a:r>
            <a:r>
              <a:rPr lang="pt-BR" sz="1600" dirty="0"/>
              <a:t> ou drogas</a:t>
            </a:r>
          </a:p>
          <a:p>
            <a:r>
              <a:rPr lang="pt-BR" sz="1600" dirty="0"/>
              <a:t>4- Realizar exames clínicos periódicos</a:t>
            </a:r>
          </a:p>
          <a:p>
            <a:endParaRPr lang="pt-BR" sz="1600" dirty="0"/>
          </a:p>
          <a:p>
            <a:r>
              <a:rPr lang="pt-BR" sz="1600" dirty="0"/>
              <a:t>Psicologicamente – </a:t>
            </a:r>
          </a:p>
          <a:p>
            <a:endParaRPr lang="pt-BR" sz="1600" dirty="0"/>
          </a:p>
          <a:p>
            <a:r>
              <a:rPr lang="pt-BR" sz="1600" dirty="0"/>
              <a:t>Recomenda-se que se realize exames psicológicos completo tais como. Distúrbios de comportamento, Temperamento, Acrofobia </a:t>
            </a:r>
          </a:p>
          <a:p>
            <a:endParaRPr lang="pt-BR" sz="1600" dirty="0"/>
          </a:p>
          <a:p>
            <a:endParaRPr lang="pt-BR" sz="1600" dirty="0"/>
          </a:p>
          <a:p>
            <a:r>
              <a:rPr lang="pt-BR" sz="1600" dirty="0"/>
              <a:t>Tecnicamente – Treinamentos periódicos não superiores a 18 meses.</a:t>
            </a:r>
          </a:p>
        </p:txBody>
      </p:sp>
    </p:spTree>
    <p:extLst>
      <p:ext uri="{BB962C8B-B14F-4D97-AF65-F5344CB8AC3E}">
        <p14:creationId xmlns:p14="http://schemas.microsoft.com/office/powerpoint/2010/main" xmlns="" val="3696586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611560" y="210901"/>
            <a:ext cx="6979723" cy="646331"/>
          </a:xfrm>
          <a:prstGeom prst="rect">
            <a:avLst/>
          </a:prstGeom>
        </p:spPr>
        <p:txBody>
          <a:bodyPr wrap="square">
            <a:spAutoFit/>
          </a:bodyPr>
          <a:lstStyle/>
          <a:p>
            <a:pPr algn="ctr"/>
            <a:r>
              <a:rPr lang="pt-BR" sz="3600" b="1" dirty="0">
                <a:latin typeface="Arial" pitchFamily="34" charset="0"/>
                <a:cs typeface="Arial" pitchFamily="34" charset="0"/>
              </a:rPr>
              <a:t>TRABALHO EM ALTURA</a:t>
            </a:r>
          </a:p>
        </p:txBody>
      </p:sp>
      <p:pic>
        <p:nvPicPr>
          <p:cNvPr id="3" name="Imagem 2"/>
          <p:cNvPicPr/>
          <p:nvPr/>
        </p:nvPicPr>
        <p:blipFill>
          <a:blip r:embed="rId2" cstate="print"/>
          <a:srcRect l="71133" t="19319" r="22042" b="63881"/>
          <a:stretch>
            <a:fillRect/>
          </a:stretch>
        </p:blipFill>
        <p:spPr bwMode="auto">
          <a:xfrm>
            <a:off x="7858148" y="357166"/>
            <a:ext cx="785818" cy="10001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tângulo 3"/>
          <p:cNvSpPr/>
          <p:nvPr/>
        </p:nvSpPr>
        <p:spPr>
          <a:xfrm>
            <a:off x="500034" y="928670"/>
            <a:ext cx="6979723" cy="523220"/>
          </a:xfrm>
          <a:prstGeom prst="rect">
            <a:avLst/>
          </a:prstGeom>
        </p:spPr>
        <p:txBody>
          <a:bodyPr wrap="square">
            <a:spAutoFit/>
          </a:bodyPr>
          <a:lstStyle/>
          <a:p>
            <a:pPr algn="ctr"/>
            <a:r>
              <a:rPr lang="pt-BR" sz="2800" dirty="0">
                <a:latin typeface="Arial" pitchFamily="34" charset="0"/>
                <a:cs typeface="Arial" pitchFamily="34" charset="0"/>
              </a:rPr>
              <a:t> DOCUMENTOS DE REFERÊNCIA</a:t>
            </a:r>
          </a:p>
        </p:txBody>
      </p:sp>
      <p:sp>
        <p:nvSpPr>
          <p:cNvPr id="5" name="Retângulo 4"/>
          <p:cNvSpPr/>
          <p:nvPr/>
        </p:nvSpPr>
        <p:spPr>
          <a:xfrm>
            <a:off x="274321" y="1523328"/>
            <a:ext cx="8675370" cy="3785652"/>
          </a:xfrm>
          <a:prstGeom prst="rect">
            <a:avLst/>
          </a:prstGeom>
        </p:spPr>
        <p:txBody>
          <a:bodyPr wrap="square">
            <a:spAutoFit/>
          </a:bodyPr>
          <a:lstStyle/>
          <a:p>
            <a:r>
              <a:rPr lang="pt-BR" sz="1200" b="1" dirty="0"/>
              <a:t>ABNT - ASSOCIAÇÃO BRASILEIRA DE NORMAS TÉCNICAS</a:t>
            </a:r>
          </a:p>
          <a:p>
            <a:pPr algn="just"/>
            <a:r>
              <a:rPr lang="pt-BR" sz="1200" dirty="0"/>
              <a:t> </a:t>
            </a:r>
          </a:p>
          <a:p>
            <a:pPr marL="360000"/>
            <a:r>
              <a:rPr lang="pt-BR" sz="1200" dirty="0"/>
              <a:t>NBR 6494:1990 - SEGURANÇA EM ANDAIMES.</a:t>
            </a:r>
          </a:p>
          <a:p>
            <a:pPr lvl="0" algn="just"/>
            <a:endParaRPr lang="pt-BR" sz="1200" dirty="0"/>
          </a:p>
          <a:p>
            <a:pPr algn="just"/>
            <a:r>
              <a:rPr lang="pt-BR" sz="1200" b="1" dirty="0"/>
              <a:t>NORMAS REGULAMENTADORAS DO MINISTÉRIO DO TRABALHO</a:t>
            </a:r>
          </a:p>
          <a:p>
            <a:pPr algn="just"/>
            <a:r>
              <a:rPr lang="pt-BR" sz="1200" dirty="0"/>
              <a:t> </a:t>
            </a:r>
          </a:p>
          <a:p>
            <a:pPr lvl="0" algn="just"/>
            <a:r>
              <a:rPr lang="pt-BR" sz="1200" dirty="0"/>
              <a:t>      NR-01  DE 08 DE JUNHO DE1978 - DISPOSIÇÕES GERAIS;</a:t>
            </a:r>
          </a:p>
          <a:p>
            <a:pPr algn="just"/>
            <a:r>
              <a:rPr lang="pt-BR" sz="1200" dirty="0"/>
              <a:t> </a:t>
            </a:r>
          </a:p>
          <a:p>
            <a:pPr marL="360000" lvl="0" indent="-457200"/>
            <a:r>
              <a:rPr lang="pt-BR" sz="1200" dirty="0"/>
              <a:t>      NR-06 DE 08 DE JUNHO DE1978 - EQUIPAMENTOS DE PROTEÇÃO    INDIVIDUAL - EPI;</a:t>
            </a:r>
          </a:p>
          <a:p>
            <a:pPr algn="just"/>
            <a:r>
              <a:rPr lang="pt-BR" sz="1200" dirty="0"/>
              <a:t> </a:t>
            </a:r>
          </a:p>
          <a:p>
            <a:pPr marL="360000" lvl="0" indent="-457200"/>
            <a:r>
              <a:rPr lang="pt-BR" sz="1200" dirty="0"/>
              <a:t> </a:t>
            </a:r>
          </a:p>
          <a:p>
            <a:pPr marL="360000" lvl="0" indent="-457200"/>
            <a:r>
              <a:rPr lang="pt-BR" sz="1200" dirty="0"/>
              <a:t>      NR 34 – CONDIÇÕES E MEIO AMBIENTE DE TRABALHO NA INDÚSTRIA DA CONSTRUÇÃO E REPARAÇÃO NAVAL.</a:t>
            </a:r>
          </a:p>
          <a:p>
            <a:pPr marL="360000" lvl="0" indent="-457200"/>
            <a:r>
              <a:rPr lang="pt-BR" sz="1200" dirty="0"/>
              <a:t>Considera – se trabalho em altura toda atividade executada em níveis diferentes, onde haja risco de queda capaz de causar lesão ao trabalhador.</a:t>
            </a:r>
          </a:p>
          <a:p>
            <a:pPr marL="360000" lvl="0" indent="-457200"/>
            <a:endParaRPr lang="pt-BR" sz="1200" dirty="0"/>
          </a:p>
          <a:p>
            <a:pPr marL="360000" lvl="0" indent="-457200"/>
            <a:r>
              <a:rPr lang="pt-BR" sz="1200" dirty="0"/>
              <a:t>NR – 35 – TRABALHOS EM ALTURA -  35.1.1 Essa norma estabelece os requisitos mínimos e as medidas de proteção para o trabalho em altura, envolvendo o planejamento, a organização e a execução, de forma a garantir a segurança e a saúde dos trabalhadores envolvidos direta ou indiretamente com esta atividade.</a:t>
            </a:r>
          </a:p>
          <a:p>
            <a:pPr marL="360000" lvl="0" indent="-457200"/>
            <a:r>
              <a:rPr lang="pt-BR" sz="1200" dirty="0"/>
              <a:t>35.1.2 Considera- se trabalho em altura toda atividade executada acima de 2,00 m ( Dois metros) do nível inferior, onde haja risco de queda.</a:t>
            </a:r>
          </a:p>
        </p:txBody>
      </p:sp>
      <p:pic>
        <p:nvPicPr>
          <p:cNvPr id="6" name="Imagem 5"/>
          <p:cNvPicPr>
            <a:picLocks noChangeAspect="1"/>
          </p:cNvPicPr>
          <p:nvPr/>
        </p:nvPicPr>
        <p:blipFill>
          <a:blip r:embed="rId3"/>
          <a:srcRect/>
          <a:stretch>
            <a:fillRect/>
          </a:stretch>
        </p:blipFill>
        <p:spPr bwMode="auto">
          <a:xfrm>
            <a:off x="7286644" y="6215082"/>
            <a:ext cx="1714512" cy="642918"/>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467544" y="364799"/>
            <a:ext cx="6979723" cy="646331"/>
          </a:xfrm>
          <a:prstGeom prst="rect">
            <a:avLst/>
          </a:prstGeom>
        </p:spPr>
        <p:txBody>
          <a:bodyPr wrap="square">
            <a:spAutoFit/>
          </a:bodyPr>
          <a:lstStyle/>
          <a:p>
            <a:pPr algn="ctr"/>
            <a:r>
              <a:rPr lang="pt-BR" sz="3600" b="1" dirty="0">
                <a:latin typeface="Arial" pitchFamily="34" charset="0"/>
                <a:cs typeface="Arial" pitchFamily="34" charset="0"/>
              </a:rPr>
              <a:t>TRABALHO EM ALTURA</a:t>
            </a:r>
          </a:p>
        </p:txBody>
      </p:sp>
      <p:sp>
        <p:nvSpPr>
          <p:cNvPr id="4" name="Retângulo 3"/>
          <p:cNvSpPr/>
          <p:nvPr/>
        </p:nvSpPr>
        <p:spPr>
          <a:xfrm>
            <a:off x="656823" y="1596748"/>
            <a:ext cx="6507465" cy="3724096"/>
          </a:xfrm>
          <a:prstGeom prst="rect">
            <a:avLst/>
          </a:prstGeom>
        </p:spPr>
        <p:txBody>
          <a:bodyPr wrap="square">
            <a:spAutoFit/>
          </a:bodyPr>
          <a:lstStyle/>
          <a:p>
            <a:r>
              <a:rPr lang="pt-BR" sz="2000" b="1" dirty="0"/>
              <a:t> </a:t>
            </a:r>
            <a:endParaRPr lang="pt-BR" sz="2000" dirty="0"/>
          </a:p>
          <a:p>
            <a:pPr lvl="1" algn="ctr"/>
            <a:r>
              <a:rPr lang="pt-BR" dirty="0"/>
              <a:t> </a:t>
            </a:r>
            <a:r>
              <a:rPr lang="pt-BR" b="1" dirty="0"/>
              <a:t>ARTIGO / LEI </a:t>
            </a:r>
          </a:p>
          <a:p>
            <a:r>
              <a:rPr lang="pt-BR" dirty="0"/>
              <a:t> </a:t>
            </a:r>
          </a:p>
          <a:p>
            <a:pPr lvl="0" algn="just"/>
            <a:r>
              <a:rPr lang="pt-BR" dirty="0"/>
              <a:t>ARTIGO Nº 157 DE 22 DE DEZEMBRO DE 1977 - CONSOLIDAÇÃO DAS LEIS TRABALHISTAS - CUMPRIR E FAZER CUMPRIR AS NORMAS DE SEGURANÇA E MEDICINA DO TRABALHO; - INSTRUIR OS EMPREGADOS, ATRAVÉS DE ORDENS DE SERVIÇO, QUANTO ÀS PRECAUÇÕES A TOMAR NO SENTIDO DE EVITAR ACIDENTES DO TRABALHO OU DOENÇAS OCUPACIONAIS; ADOTAR AS MEDIDAS QUE LHES SEJAM DETERMINADAS PELO ÓRGÃO REGIONAL COMPETENTE.</a:t>
            </a:r>
          </a:p>
          <a:p>
            <a:pPr algn="just"/>
            <a:r>
              <a:rPr lang="pt-BR" dirty="0"/>
              <a:t> </a:t>
            </a:r>
          </a:p>
          <a:p>
            <a:pPr algn="just"/>
            <a:r>
              <a:rPr lang="pt-BR" dirty="0"/>
              <a:t> </a:t>
            </a:r>
          </a:p>
        </p:txBody>
      </p:sp>
      <p:pic>
        <p:nvPicPr>
          <p:cNvPr id="5" name="Imagem 4"/>
          <p:cNvPicPr>
            <a:picLocks noChangeAspect="1"/>
          </p:cNvPicPr>
          <p:nvPr/>
        </p:nvPicPr>
        <p:blipFill>
          <a:blip r:embed="rId2"/>
          <a:srcRect/>
          <a:stretch>
            <a:fillRect/>
          </a:stretch>
        </p:blipFill>
        <p:spPr bwMode="auto">
          <a:xfrm>
            <a:off x="7286644" y="6215082"/>
            <a:ext cx="1714512" cy="642918"/>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8" name="Rectangle 5"/>
          <p:cNvSpPr>
            <a:spLocks/>
          </p:cNvSpPr>
          <p:nvPr/>
        </p:nvSpPr>
        <p:spPr bwMode="auto">
          <a:xfrm>
            <a:off x="1929010" y="202766"/>
            <a:ext cx="7214990" cy="775591"/>
          </a:xfrm>
          <a:prstGeom prst="rect">
            <a:avLst/>
          </a:prstGeom>
          <a:noFill/>
          <a:ln w="9525">
            <a:noFill/>
            <a:miter lim="800000"/>
            <a:headEnd/>
            <a:tailEnd/>
          </a:ln>
        </p:spPr>
        <p:txBody>
          <a:bodyPr anchor="ctr"/>
          <a:lstStyle/>
          <a:p>
            <a:pPr algn="r"/>
            <a:endParaRPr lang="pt-BR" sz="2000" b="1" dirty="0"/>
          </a:p>
        </p:txBody>
      </p:sp>
      <p:sp>
        <p:nvSpPr>
          <p:cNvPr id="5" name="Retângulo 4"/>
          <p:cNvSpPr/>
          <p:nvPr/>
        </p:nvSpPr>
        <p:spPr>
          <a:xfrm>
            <a:off x="790547" y="235079"/>
            <a:ext cx="6979723" cy="646331"/>
          </a:xfrm>
          <a:prstGeom prst="rect">
            <a:avLst/>
          </a:prstGeom>
        </p:spPr>
        <p:txBody>
          <a:bodyPr wrap="square">
            <a:spAutoFit/>
          </a:bodyPr>
          <a:lstStyle/>
          <a:p>
            <a:pPr algn="ctr"/>
            <a:r>
              <a:rPr lang="pt-BR" sz="3600" b="1" dirty="0">
                <a:latin typeface="Arial" pitchFamily="34" charset="0"/>
                <a:cs typeface="Arial" pitchFamily="34" charset="0"/>
              </a:rPr>
              <a:t>TRABALHO EM </a:t>
            </a:r>
            <a:r>
              <a:rPr lang="pt-BR" sz="3600" b="1" dirty="0" smtClean="0">
                <a:latin typeface="Arial" pitchFamily="34" charset="0"/>
                <a:cs typeface="Arial" pitchFamily="34" charset="0"/>
              </a:rPr>
              <a:t>ALTURA</a:t>
            </a:r>
            <a:endParaRPr lang="pt-BR" sz="3600" b="1" dirty="0">
              <a:latin typeface="Arial" pitchFamily="34" charset="0"/>
              <a:cs typeface="Arial" pitchFamily="34" charset="0"/>
            </a:endParaRPr>
          </a:p>
        </p:txBody>
      </p:sp>
      <p:pic>
        <p:nvPicPr>
          <p:cNvPr id="10" name="Picture 4" descr="fireman_climbing_fire_ladder_lg_wht"/>
          <p:cNvPicPr>
            <a:picLocks noGrp="1" noChangeAspect="1" noChangeArrowheads="1" noCrop="1"/>
          </p:cNvPicPr>
          <p:nvPr>
            <p:ph idx="1"/>
          </p:nvPr>
        </p:nvPicPr>
        <p:blipFill>
          <a:blip r:embed="rId3" cstate="print"/>
          <a:srcRect/>
          <a:stretch>
            <a:fillRect/>
          </a:stretch>
        </p:blipFill>
        <p:spPr>
          <a:xfrm>
            <a:off x="370435" y="1836027"/>
            <a:ext cx="840225" cy="922282"/>
          </a:xfrm>
          <a:noFill/>
        </p:spPr>
      </p:pic>
      <p:pic>
        <p:nvPicPr>
          <p:cNvPr id="11" name="Picture 12" descr="threeprong2_animated"/>
          <p:cNvPicPr>
            <a:picLocks noChangeAspect="1" noChangeArrowheads="1" noCrop="1"/>
          </p:cNvPicPr>
          <p:nvPr/>
        </p:nvPicPr>
        <p:blipFill>
          <a:blip r:embed="rId4" cstate="print"/>
          <a:srcRect/>
          <a:stretch>
            <a:fillRect/>
          </a:stretch>
        </p:blipFill>
        <p:spPr>
          <a:xfrm>
            <a:off x="373720" y="2911202"/>
            <a:ext cx="852487" cy="936625"/>
          </a:xfrm>
          <a:prstGeom prst="rect">
            <a:avLst/>
          </a:prstGeom>
          <a:noFill/>
        </p:spPr>
      </p:pic>
      <p:pic>
        <p:nvPicPr>
          <p:cNvPr id="12" name="Picture 21" descr="toxin12a"/>
          <p:cNvPicPr>
            <a:picLocks noChangeAspect="1" noChangeArrowheads="1" noCrop="1"/>
          </p:cNvPicPr>
          <p:nvPr/>
        </p:nvPicPr>
        <p:blipFill>
          <a:blip r:embed="rId5" cstate="print"/>
          <a:srcRect/>
          <a:stretch>
            <a:fillRect/>
          </a:stretch>
        </p:blipFill>
        <p:spPr>
          <a:xfrm>
            <a:off x="378372" y="4055680"/>
            <a:ext cx="804042" cy="857250"/>
          </a:xfrm>
          <a:prstGeom prst="rect">
            <a:avLst/>
          </a:prstGeom>
          <a:noFill/>
        </p:spPr>
      </p:pic>
      <p:pic>
        <p:nvPicPr>
          <p:cNvPr id="13" name="Picture 26" descr="serra01"/>
          <p:cNvPicPr>
            <a:picLocks noChangeAspect="1" noChangeArrowheads="1" noCrop="1"/>
          </p:cNvPicPr>
          <p:nvPr/>
        </p:nvPicPr>
        <p:blipFill>
          <a:blip r:embed="rId6" cstate="print"/>
          <a:srcRect/>
          <a:stretch>
            <a:fillRect/>
          </a:stretch>
        </p:blipFill>
        <p:spPr>
          <a:xfrm>
            <a:off x="0" y="4945282"/>
            <a:ext cx="1163637" cy="873125"/>
          </a:xfrm>
          <a:prstGeom prst="rect">
            <a:avLst/>
          </a:prstGeom>
          <a:noFill/>
        </p:spPr>
      </p:pic>
      <p:pic>
        <p:nvPicPr>
          <p:cNvPr id="14" name="Picture 31" descr="Screwdriver-01"/>
          <p:cNvPicPr>
            <a:picLocks noChangeAspect="1" noChangeArrowheads="1" noCrop="1"/>
          </p:cNvPicPr>
          <p:nvPr/>
        </p:nvPicPr>
        <p:blipFill>
          <a:blip r:embed="rId7" cstate="print"/>
          <a:srcRect/>
          <a:stretch>
            <a:fillRect/>
          </a:stretch>
        </p:blipFill>
        <p:spPr bwMode="auto">
          <a:xfrm>
            <a:off x="266700" y="6137275"/>
            <a:ext cx="720725" cy="720725"/>
          </a:xfrm>
          <a:prstGeom prst="rect">
            <a:avLst/>
          </a:prstGeom>
          <a:noFill/>
          <a:ln w="9525">
            <a:noFill/>
            <a:miter lim="800000"/>
            <a:headEnd/>
            <a:tailEnd/>
          </a:ln>
        </p:spPr>
      </p:pic>
      <p:sp>
        <p:nvSpPr>
          <p:cNvPr id="15" name="Text Box 10"/>
          <p:cNvSpPr txBox="1">
            <a:spLocks noChangeArrowheads="1"/>
          </p:cNvSpPr>
          <p:nvPr/>
        </p:nvSpPr>
        <p:spPr bwMode="auto">
          <a:xfrm>
            <a:off x="1520825" y="1463675"/>
            <a:ext cx="2203450" cy="336550"/>
          </a:xfrm>
          <a:prstGeom prst="rect">
            <a:avLst/>
          </a:prstGeom>
          <a:noFill/>
          <a:ln w="9525">
            <a:noFill/>
            <a:miter lim="800000"/>
            <a:headEnd/>
            <a:tailEnd/>
          </a:ln>
        </p:spPr>
        <p:txBody>
          <a:bodyPr lIns="91428" tIns="45714" rIns="91428" bIns="45714" anchor="ctr">
            <a:spAutoFit/>
          </a:bodyPr>
          <a:lstStyle/>
          <a:p>
            <a:pPr algn="ctr" defTabSz="777875">
              <a:spcBef>
                <a:spcPct val="50000"/>
              </a:spcBef>
            </a:pPr>
            <a:r>
              <a:rPr lang="pt-BR" sz="1600" b="1" dirty="0">
                <a:solidFill>
                  <a:srgbClr val="FF0000"/>
                </a:solidFill>
              </a:rPr>
              <a:t>PERIGOS</a:t>
            </a:r>
          </a:p>
        </p:txBody>
      </p:sp>
      <p:sp>
        <p:nvSpPr>
          <p:cNvPr id="17" name="Text Box 7"/>
          <p:cNvSpPr txBox="1">
            <a:spLocks noChangeArrowheads="1"/>
          </p:cNvSpPr>
          <p:nvPr/>
        </p:nvSpPr>
        <p:spPr bwMode="auto">
          <a:xfrm>
            <a:off x="1636713" y="1962150"/>
            <a:ext cx="1882775" cy="581025"/>
          </a:xfrm>
          <a:prstGeom prst="rect">
            <a:avLst/>
          </a:prstGeom>
          <a:noFill/>
          <a:ln w="9525">
            <a:noFill/>
            <a:miter lim="800000"/>
            <a:headEnd/>
            <a:tailEnd/>
          </a:ln>
        </p:spPr>
        <p:txBody>
          <a:bodyPr lIns="91428" tIns="45714" rIns="91428" bIns="45714" anchor="ctr">
            <a:spAutoFit/>
          </a:bodyPr>
          <a:lstStyle/>
          <a:p>
            <a:pPr algn="ctr" defTabSz="777875">
              <a:spcBef>
                <a:spcPct val="50000"/>
              </a:spcBef>
            </a:pPr>
            <a:r>
              <a:rPr lang="pt-BR" sz="1600" b="1" dirty="0">
                <a:solidFill>
                  <a:schemeClr val="tx2"/>
                </a:solidFill>
              </a:rPr>
              <a:t>Trabalho em altura</a:t>
            </a:r>
          </a:p>
        </p:txBody>
      </p:sp>
      <p:sp>
        <p:nvSpPr>
          <p:cNvPr id="18" name="Line 8"/>
          <p:cNvSpPr>
            <a:spLocks noChangeShapeType="1"/>
          </p:cNvSpPr>
          <p:nvPr/>
        </p:nvSpPr>
        <p:spPr bwMode="auto">
          <a:xfrm flipV="1">
            <a:off x="4060825" y="2230438"/>
            <a:ext cx="1368425" cy="0"/>
          </a:xfrm>
          <a:prstGeom prst="line">
            <a:avLst/>
          </a:prstGeom>
          <a:noFill/>
          <a:ln w="9525">
            <a:solidFill>
              <a:schemeClr val="tx1"/>
            </a:solidFill>
            <a:round/>
            <a:headEnd type="triangle" w="med" len="med"/>
            <a:tailEnd type="triangle" w="med" len="med"/>
          </a:ln>
        </p:spPr>
        <p:txBody>
          <a:bodyPr wrap="none" lIns="107524" tIns="53762" rIns="107524" bIns="53762" anchor="ctr"/>
          <a:lstStyle/>
          <a:p>
            <a:endParaRPr lang="pt-BR"/>
          </a:p>
        </p:txBody>
      </p:sp>
      <p:sp>
        <p:nvSpPr>
          <p:cNvPr id="20" name="Text Box 11"/>
          <p:cNvSpPr txBox="1">
            <a:spLocks noChangeArrowheads="1"/>
          </p:cNvSpPr>
          <p:nvPr/>
        </p:nvSpPr>
        <p:spPr bwMode="auto">
          <a:xfrm>
            <a:off x="6373813" y="1547813"/>
            <a:ext cx="1008062" cy="336550"/>
          </a:xfrm>
          <a:prstGeom prst="rect">
            <a:avLst/>
          </a:prstGeom>
          <a:solidFill>
            <a:schemeClr val="bg1"/>
          </a:solidFill>
          <a:ln w="9525">
            <a:noFill/>
            <a:miter lim="800000"/>
            <a:headEnd/>
            <a:tailEnd/>
          </a:ln>
        </p:spPr>
        <p:txBody>
          <a:bodyPr lIns="91428" tIns="45714" rIns="91428" bIns="45714" anchor="ctr">
            <a:spAutoFit/>
          </a:bodyPr>
          <a:lstStyle/>
          <a:p>
            <a:pPr algn="ctr" defTabSz="777875">
              <a:spcBef>
                <a:spcPct val="50000"/>
              </a:spcBef>
            </a:pPr>
            <a:r>
              <a:rPr lang="pt-BR" sz="1600" b="1" dirty="0">
                <a:solidFill>
                  <a:srgbClr val="FF0000"/>
                </a:solidFill>
              </a:rPr>
              <a:t>RISCOS</a:t>
            </a:r>
          </a:p>
        </p:txBody>
      </p:sp>
      <p:sp>
        <p:nvSpPr>
          <p:cNvPr id="22" name="Text Box 9"/>
          <p:cNvSpPr txBox="1">
            <a:spLocks noChangeArrowheads="1"/>
          </p:cNvSpPr>
          <p:nvPr/>
        </p:nvSpPr>
        <p:spPr bwMode="auto">
          <a:xfrm>
            <a:off x="6321425" y="2071688"/>
            <a:ext cx="1108075" cy="336550"/>
          </a:xfrm>
          <a:prstGeom prst="rect">
            <a:avLst/>
          </a:prstGeom>
          <a:noFill/>
          <a:ln w="9525">
            <a:noFill/>
            <a:miter lim="800000"/>
            <a:headEnd/>
            <a:tailEnd/>
          </a:ln>
        </p:spPr>
        <p:txBody>
          <a:bodyPr lIns="91428" tIns="45714" rIns="91428" bIns="45714" anchor="ctr">
            <a:spAutoFit/>
          </a:bodyPr>
          <a:lstStyle/>
          <a:p>
            <a:pPr algn="ctr" defTabSz="777875">
              <a:spcBef>
                <a:spcPct val="50000"/>
              </a:spcBef>
            </a:pPr>
            <a:r>
              <a:rPr lang="pt-BR" sz="1600" b="1" dirty="0">
                <a:solidFill>
                  <a:srgbClr val="0033CC"/>
                </a:solidFill>
              </a:rPr>
              <a:t>Quedas</a:t>
            </a:r>
          </a:p>
        </p:txBody>
      </p:sp>
      <p:sp>
        <p:nvSpPr>
          <p:cNvPr id="23" name="Text Box 14"/>
          <p:cNvSpPr txBox="1">
            <a:spLocks noChangeArrowheads="1"/>
          </p:cNvSpPr>
          <p:nvPr/>
        </p:nvSpPr>
        <p:spPr bwMode="auto">
          <a:xfrm>
            <a:off x="1666875" y="3046413"/>
            <a:ext cx="2233613" cy="581025"/>
          </a:xfrm>
          <a:prstGeom prst="rect">
            <a:avLst/>
          </a:prstGeom>
          <a:noFill/>
          <a:ln w="9525">
            <a:noFill/>
            <a:miter lim="800000"/>
            <a:headEnd/>
            <a:tailEnd/>
          </a:ln>
        </p:spPr>
        <p:txBody>
          <a:bodyPr lIns="91428" tIns="45714" rIns="91428" bIns="45714" anchor="ctr">
            <a:spAutoFit/>
          </a:bodyPr>
          <a:lstStyle/>
          <a:p>
            <a:pPr algn="ctr" defTabSz="777875">
              <a:spcBef>
                <a:spcPct val="50000"/>
              </a:spcBef>
            </a:pPr>
            <a:r>
              <a:rPr lang="pt-BR" sz="1600" b="1" dirty="0">
                <a:solidFill>
                  <a:schemeClr val="tx2"/>
                </a:solidFill>
              </a:rPr>
              <a:t>Sistema elétrico energizado</a:t>
            </a:r>
          </a:p>
        </p:txBody>
      </p:sp>
      <p:sp>
        <p:nvSpPr>
          <p:cNvPr id="24" name="Text Box 16"/>
          <p:cNvSpPr txBox="1">
            <a:spLocks noChangeArrowheads="1"/>
          </p:cNvSpPr>
          <p:nvPr/>
        </p:nvSpPr>
        <p:spPr bwMode="auto">
          <a:xfrm>
            <a:off x="5924550" y="3160713"/>
            <a:ext cx="2435225" cy="336550"/>
          </a:xfrm>
          <a:prstGeom prst="rect">
            <a:avLst/>
          </a:prstGeom>
          <a:noFill/>
          <a:ln w="9525">
            <a:noFill/>
            <a:miter lim="800000"/>
            <a:headEnd/>
            <a:tailEnd/>
          </a:ln>
        </p:spPr>
        <p:txBody>
          <a:bodyPr lIns="91428" tIns="45714" rIns="91428" bIns="45714" anchor="ctr">
            <a:spAutoFit/>
          </a:bodyPr>
          <a:lstStyle/>
          <a:p>
            <a:pPr algn="ctr" defTabSz="777875">
              <a:spcBef>
                <a:spcPct val="50000"/>
              </a:spcBef>
            </a:pPr>
            <a:r>
              <a:rPr lang="pt-BR" sz="1600" b="1">
                <a:solidFill>
                  <a:srgbClr val="0033CC"/>
                </a:solidFill>
              </a:rPr>
              <a:t>Choque elétrico</a:t>
            </a:r>
          </a:p>
        </p:txBody>
      </p:sp>
      <p:sp>
        <p:nvSpPr>
          <p:cNvPr id="25" name="Text Box 23"/>
          <p:cNvSpPr txBox="1">
            <a:spLocks noChangeArrowheads="1"/>
          </p:cNvSpPr>
          <p:nvPr/>
        </p:nvSpPr>
        <p:spPr bwMode="auto">
          <a:xfrm>
            <a:off x="1668463" y="4230688"/>
            <a:ext cx="2160587" cy="336550"/>
          </a:xfrm>
          <a:prstGeom prst="rect">
            <a:avLst/>
          </a:prstGeom>
          <a:noFill/>
          <a:ln w="9525">
            <a:noFill/>
            <a:miter lim="800000"/>
            <a:headEnd/>
            <a:tailEnd/>
          </a:ln>
        </p:spPr>
        <p:txBody>
          <a:bodyPr lIns="91428" tIns="45714" rIns="91428" bIns="45714" anchor="ctr">
            <a:spAutoFit/>
          </a:bodyPr>
          <a:lstStyle/>
          <a:p>
            <a:pPr algn="ctr" defTabSz="777875">
              <a:spcBef>
                <a:spcPct val="50000"/>
              </a:spcBef>
            </a:pPr>
            <a:r>
              <a:rPr lang="pt-BR" sz="1600" b="1">
                <a:solidFill>
                  <a:schemeClr val="tx2"/>
                </a:solidFill>
              </a:rPr>
              <a:t>Produtos químicos</a:t>
            </a:r>
          </a:p>
        </p:txBody>
      </p:sp>
      <p:sp>
        <p:nvSpPr>
          <p:cNvPr id="26" name="Text Box 25"/>
          <p:cNvSpPr txBox="1">
            <a:spLocks noChangeArrowheads="1"/>
          </p:cNvSpPr>
          <p:nvPr/>
        </p:nvSpPr>
        <p:spPr bwMode="auto">
          <a:xfrm>
            <a:off x="5954713" y="4114800"/>
            <a:ext cx="2435225" cy="336550"/>
          </a:xfrm>
          <a:prstGeom prst="rect">
            <a:avLst/>
          </a:prstGeom>
          <a:noFill/>
          <a:ln w="9525">
            <a:noFill/>
            <a:miter lim="800000"/>
            <a:headEnd/>
            <a:tailEnd/>
          </a:ln>
        </p:spPr>
        <p:txBody>
          <a:bodyPr lIns="91428" tIns="45714" rIns="91428" bIns="45714" anchor="ctr">
            <a:spAutoFit/>
          </a:bodyPr>
          <a:lstStyle/>
          <a:p>
            <a:pPr algn="ctr" defTabSz="777875">
              <a:spcBef>
                <a:spcPct val="50000"/>
              </a:spcBef>
            </a:pPr>
            <a:r>
              <a:rPr lang="pt-BR" sz="1600" b="1" dirty="0">
                <a:solidFill>
                  <a:srgbClr val="0033CC"/>
                </a:solidFill>
              </a:rPr>
              <a:t>Intoxicação</a:t>
            </a:r>
          </a:p>
        </p:txBody>
      </p:sp>
      <p:sp>
        <p:nvSpPr>
          <p:cNvPr id="27" name="Text Box 29"/>
          <p:cNvSpPr txBox="1">
            <a:spLocks noChangeArrowheads="1"/>
          </p:cNvSpPr>
          <p:nvPr/>
        </p:nvSpPr>
        <p:spPr bwMode="auto">
          <a:xfrm>
            <a:off x="1285875" y="5110163"/>
            <a:ext cx="3135313" cy="581025"/>
          </a:xfrm>
          <a:prstGeom prst="rect">
            <a:avLst/>
          </a:prstGeom>
          <a:noFill/>
          <a:ln w="9525">
            <a:noFill/>
            <a:miter lim="800000"/>
            <a:headEnd/>
            <a:tailEnd/>
          </a:ln>
        </p:spPr>
        <p:txBody>
          <a:bodyPr lIns="91428" tIns="45714" rIns="91428" bIns="45714" anchor="ctr">
            <a:spAutoFit/>
          </a:bodyPr>
          <a:lstStyle/>
          <a:p>
            <a:pPr algn="ctr" defTabSz="777875">
              <a:spcBef>
                <a:spcPct val="50000"/>
              </a:spcBef>
            </a:pPr>
            <a:r>
              <a:rPr lang="pt-BR" sz="1600" b="1" dirty="0">
                <a:solidFill>
                  <a:schemeClr val="tx2"/>
                </a:solidFill>
              </a:rPr>
              <a:t>Fagulhas ou partículas suspensas</a:t>
            </a:r>
          </a:p>
        </p:txBody>
      </p:sp>
      <p:sp>
        <p:nvSpPr>
          <p:cNvPr id="28" name="Text Box 30"/>
          <p:cNvSpPr txBox="1">
            <a:spLocks noChangeArrowheads="1"/>
          </p:cNvSpPr>
          <p:nvPr/>
        </p:nvSpPr>
        <p:spPr bwMode="auto">
          <a:xfrm>
            <a:off x="6132513" y="5062538"/>
            <a:ext cx="1998662" cy="581025"/>
          </a:xfrm>
          <a:prstGeom prst="rect">
            <a:avLst/>
          </a:prstGeom>
          <a:noFill/>
          <a:ln w="9525">
            <a:noFill/>
            <a:miter lim="800000"/>
            <a:headEnd/>
            <a:tailEnd/>
          </a:ln>
        </p:spPr>
        <p:txBody>
          <a:bodyPr lIns="91428" tIns="45714" rIns="91428" bIns="45714" anchor="ctr">
            <a:spAutoFit/>
          </a:bodyPr>
          <a:lstStyle/>
          <a:p>
            <a:pPr algn="ctr" defTabSz="777875">
              <a:spcBef>
                <a:spcPct val="50000"/>
              </a:spcBef>
            </a:pPr>
            <a:r>
              <a:rPr lang="pt-BR" sz="1600" b="1" dirty="0">
                <a:solidFill>
                  <a:srgbClr val="0033CC"/>
                </a:solidFill>
              </a:rPr>
              <a:t>Corpo estranho nos olhos</a:t>
            </a:r>
          </a:p>
        </p:txBody>
      </p:sp>
      <p:sp>
        <p:nvSpPr>
          <p:cNvPr id="29" name="Text Box 32"/>
          <p:cNvSpPr txBox="1">
            <a:spLocks noChangeArrowheads="1"/>
          </p:cNvSpPr>
          <p:nvPr/>
        </p:nvSpPr>
        <p:spPr bwMode="auto">
          <a:xfrm>
            <a:off x="1395413" y="6034088"/>
            <a:ext cx="2952750" cy="584200"/>
          </a:xfrm>
          <a:prstGeom prst="rect">
            <a:avLst/>
          </a:prstGeom>
          <a:noFill/>
          <a:ln w="9525">
            <a:noFill/>
            <a:miter lim="800000"/>
            <a:headEnd/>
            <a:tailEnd/>
          </a:ln>
        </p:spPr>
        <p:txBody>
          <a:bodyPr lIns="91428" tIns="45714" rIns="91428" bIns="45714" anchor="ctr">
            <a:spAutoFit/>
          </a:bodyPr>
          <a:lstStyle/>
          <a:p>
            <a:pPr algn="ctr" defTabSz="777875"/>
            <a:r>
              <a:rPr lang="pt-BR" sz="1600" b="1" dirty="0">
                <a:solidFill>
                  <a:schemeClr val="tx2"/>
                </a:solidFill>
              </a:rPr>
              <a:t>Materiais </a:t>
            </a:r>
          </a:p>
          <a:p>
            <a:pPr algn="ctr" defTabSz="777875"/>
            <a:r>
              <a:rPr lang="pt-BR" sz="1600" b="1" dirty="0">
                <a:solidFill>
                  <a:schemeClr val="tx2"/>
                </a:solidFill>
              </a:rPr>
              <a:t>pérfuro-cortantes</a:t>
            </a:r>
          </a:p>
        </p:txBody>
      </p:sp>
      <p:sp>
        <p:nvSpPr>
          <p:cNvPr id="30" name="Text Box 34"/>
          <p:cNvSpPr txBox="1">
            <a:spLocks noChangeArrowheads="1"/>
          </p:cNvSpPr>
          <p:nvPr/>
        </p:nvSpPr>
        <p:spPr bwMode="auto">
          <a:xfrm>
            <a:off x="6011863" y="6069013"/>
            <a:ext cx="2270125" cy="336550"/>
          </a:xfrm>
          <a:prstGeom prst="rect">
            <a:avLst/>
          </a:prstGeom>
          <a:noFill/>
          <a:ln w="9525">
            <a:noFill/>
            <a:miter lim="800000"/>
            <a:headEnd/>
            <a:tailEnd/>
          </a:ln>
        </p:spPr>
        <p:txBody>
          <a:bodyPr lIns="91428" tIns="45714" rIns="91428" bIns="45714" anchor="ctr">
            <a:spAutoFit/>
          </a:bodyPr>
          <a:lstStyle/>
          <a:p>
            <a:pPr algn="ctr" defTabSz="777875">
              <a:spcBef>
                <a:spcPct val="50000"/>
              </a:spcBef>
            </a:pPr>
            <a:r>
              <a:rPr lang="pt-BR" sz="1600" b="1" dirty="0">
                <a:solidFill>
                  <a:srgbClr val="0033CC"/>
                </a:solidFill>
              </a:rPr>
              <a:t>Lesões cortantes</a:t>
            </a:r>
          </a:p>
        </p:txBody>
      </p:sp>
      <p:sp>
        <p:nvSpPr>
          <p:cNvPr id="31" name="Line 8"/>
          <p:cNvSpPr>
            <a:spLocks noChangeShapeType="1"/>
          </p:cNvSpPr>
          <p:nvPr/>
        </p:nvSpPr>
        <p:spPr bwMode="auto">
          <a:xfrm flipV="1">
            <a:off x="4194175" y="3335338"/>
            <a:ext cx="1368425" cy="0"/>
          </a:xfrm>
          <a:prstGeom prst="line">
            <a:avLst/>
          </a:prstGeom>
          <a:noFill/>
          <a:ln w="9525">
            <a:solidFill>
              <a:schemeClr val="tx1"/>
            </a:solidFill>
            <a:round/>
            <a:headEnd type="triangle" w="med" len="med"/>
            <a:tailEnd type="triangle" w="med" len="med"/>
          </a:ln>
        </p:spPr>
        <p:txBody>
          <a:bodyPr wrap="none" lIns="107524" tIns="53762" rIns="107524" bIns="53762" anchor="ctr"/>
          <a:lstStyle/>
          <a:p>
            <a:endParaRPr lang="pt-BR"/>
          </a:p>
        </p:txBody>
      </p:sp>
      <p:sp>
        <p:nvSpPr>
          <p:cNvPr id="32" name="Line 8"/>
          <p:cNvSpPr>
            <a:spLocks noChangeShapeType="1"/>
          </p:cNvSpPr>
          <p:nvPr/>
        </p:nvSpPr>
        <p:spPr bwMode="auto">
          <a:xfrm flipV="1">
            <a:off x="4308475" y="4344988"/>
            <a:ext cx="1368425" cy="0"/>
          </a:xfrm>
          <a:prstGeom prst="line">
            <a:avLst/>
          </a:prstGeom>
          <a:noFill/>
          <a:ln w="9525">
            <a:solidFill>
              <a:schemeClr val="tx1"/>
            </a:solidFill>
            <a:round/>
            <a:headEnd type="triangle" w="med" len="med"/>
            <a:tailEnd type="triangle" w="med" len="med"/>
          </a:ln>
        </p:spPr>
        <p:txBody>
          <a:bodyPr wrap="none" lIns="107524" tIns="53762" rIns="107524" bIns="53762" anchor="ctr"/>
          <a:lstStyle/>
          <a:p>
            <a:endParaRPr lang="pt-BR"/>
          </a:p>
        </p:txBody>
      </p:sp>
      <p:sp>
        <p:nvSpPr>
          <p:cNvPr id="33" name="Line 8"/>
          <p:cNvSpPr>
            <a:spLocks noChangeShapeType="1"/>
          </p:cNvSpPr>
          <p:nvPr/>
        </p:nvSpPr>
        <p:spPr bwMode="auto">
          <a:xfrm flipV="1">
            <a:off x="4384675" y="5297488"/>
            <a:ext cx="1368425" cy="0"/>
          </a:xfrm>
          <a:prstGeom prst="line">
            <a:avLst/>
          </a:prstGeom>
          <a:noFill/>
          <a:ln w="9525">
            <a:solidFill>
              <a:schemeClr val="tx1"/>
            </a:solidFill>
            <a:round/>
            <a:headEnd type="triangle" w="med" len="med"/>
            <a:tailEnd type="triangle" w="med" len="med"/>
          </a:ln>
        </p:spPr>
        <p:txBody>
          <a:bodyPr wrap="none" lIns="107524" tIns="53762" rIns="107524" bIns="53762" anchor="ctr"/>
          <a:lstStyle/>
          <a:p>
            <a:endParaRPr lang="pt-BR"/>
          </a:p>
        </p:txBody>
      </p:sp>
      <p:sp>
        <p:nvSpPr>
          <p:cNvPr id="34" name="Line 8"/>
          <p:cNvSpPr>
            <a:spLocks noChangeShapeType="1"/>
          </p:cNvSpPr>
          <p:nvPr/>
        </p:nvSpPr>
        <p:spPr bwMode="auto">
          <a:xfrm flipV="1">
            <a:off x="4346575" y="6345238"/>
            <a:ext cx="1368425" cy="0"/>
          </a:xfrm>
          <a:prstGeom prst="line">
            <a:avLst/>
          </a:prstGeom>
          <a:noFill/>
          <a:ln w="9525">
            <a:solidFill>
              <a:schemeClr val="tx1"/>
            </a:solidFill>
            <a:round/>
            <a:headEnd type="triangle" w="med" len="med"/>
            <a:tailEnd type="triangle" w="med" len="med"/>
          </a:ln>
        </p:spPr>
        <p:txBody>
          <a:bodyPr wrap="none" lIns="107524" tIns="53762" rIns="107524" bIns="53762" anchor="ctr"/>
          <a:lstStyle/>
          <a:p>
            <a:endParaRPr lang="pt-BR"/>
          </a:p>
        </p:txBody>
      </p:sp>
      <p:pic>
        <p:nvPicPr>
          <p:cNvPr id="35" name="Imagem 34"/>
          <p:cNvPicPr>
            <a:picLocks noChangeAspect="1"/>
          </p:cNvPicPr>
          <p:nvPr/>
        </p:nvPicPr>
        <p:blipFill>
          <a:blip r:embed="rId8"/>
          <a:srcRect/>
          <a:stretch>
            <a:fillRect/>
          </a:stretch>
        </p:blipFill>
        <p:spPr bwMode="auto">
          <a:xfrm>
            <a:off x="7286644" y="6357958"/>
            <a:ext cx="1714512" cy="500042"/>
          </a:xfrm>
          <a:prstGeom prst="rect">
            <a:avLst/>
          </a:prstGeom>
          <a:noFill/>
          <a:ln w="9525">
            <a:noFill/>
            <a:miter lim="800000"/>
            <a:headEnd/>
            <a:tailEnd/>
          </a:ln>
        </p:spPr>
      </p:pic>
    </p:spTree>
    <p:extLst>
      <p:ext uri="{BB962C8B-B14F-4D97-AF65-F5344CB8AC3E}">
        <p14:creationId xmlns:p14="http://schemas.microsoft.com/office/powerpoint/2010/main" xmlns="" val="2294803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8" name="Rectangle 5"/>
          <p:cNvSpPr>
            <a:spLocks/>
          </p:cNvSpPr>
          <p:nvPr/>
        </p:nvSpPr>
        <p:spPr bwMode="auto">
          <a:xfrm>
            <a:off x="1929010" y="202766"/>
            <a:ext cx="7214990" cy="775591"/>
          </a:xfrm>
          <a:prstGeom prst="rect">
            <a:avLst/>
          </a:prstGeom>
          <a:noFill/>
          <a:ln w="9525">
            <a:noFill/>
            <a:miter lim="800000"/>
            <a:headEnd/>
            <a:tailEnd/>
          </a:ln>
        </p:spPr>
        <p:txBody>
          <a:bodyPr anchor="ctr"/>
          <a:lstStyle/>
          <a:p>
            <a:pPr algn="r"/>
            <a:endParaRPr lang="pt-BR" sz="2000" b="1" dirty="0"/>
          </a:p>
        </p:txBody>
      </p:sp>
      <p:sp>
        <p:nvSpPr>
          <p:cNvPr id="4" name="CaixaDeTexto 3"/>
          <p:cNvSpPr txBox="1"/>
          <p:nvPr/>
        </p:nvSpPr>
        <p:spPr>
          <a:xfrm>
            <a:off x="180110" y="1163781"/>
            <a:ext cx="8617527" cy="646331"/>
          </a:xfrm>
          <a:prstGeom prst="rect">
            <a:avLst/>
          </a:prstGeom>
          <a:noFill/>
        </p:spPr>
        <p:txBody>
          <a:bodyPr wrap="square" rtlCol="0">
            <a:spAutoFit/>
          </a:bodyPr>
          <a:lstStyle/>
          <a:p>
            <a:pPr algn="ctr"/>
            <a:endParaRPr lang="pt-BR" b="1" dirty="0"/>
          </a:p>
          <a:p>
            <a:pPr algn="ctr"/>
            <a:endParaRPr lang="pt-BR" b="1" dirty="0"/>
          </a:p>
        </p:txBody>
      </p:sp>
      <p:sp>
        <p:nvSpPr>
          <p:cNvPr id="5" name="Retângulo 4"/>
          <p:cNvSpPr/>
          <p:nvPr/>
        </p:nvSpPr>
        <p:spPr>
          <a:xfrm>
            <a:off x="306921" y="344448"/>
            <a:ext cx="6979723" cy="646331"/>
          </a:xfrm>
          <a:prstGeom prst="rect">
            <a:avLst/>
          </a:prstGeom>
        </p:spPr>
        <p:txBody>
          <a:bodyPr wrap="square">
            <a:spAutoFit/>
          </a:bodyPr>
          <a:lstStyle/>
          <a:p>
            <a:pPr algn="ctr"/>
            <a:r>
              <a:rPr lang="pt-BR" sz="3600" b="1" dirty="0">
                <a:latin typeface="Arial" pitchFamily="34" charset="0"/>
                <a:cs typeface="Arial" pitchFamily="34" charset="0"/>
              </a:rPr>
              <a:t>TRABALHO EM </a:t>
            </a:r>
            <a:r>
              <a:rPr lang="pt-BR" sz="3600" b="1" dirty="0" smtClean="0">
                <a:latin typeface="Arial" pitchFamily="34" charset="0"/>
                <a:cs typeface="Arial" pitchFamily="34" charset="0"/>
              </a:rPr>
              <a:t>ALTURA</a:t>
            </a:r>
            <a:endParaRPr lang="pt-BR" sz="3600" b="1" dirty="0">
              <a:latin typeface="Arial" pitchFamily="34" charset="0"/>
              <a:cs typeface="Arial" pitchFamily="34" charset="0"/>
            </a:endParaRPr>
          </a:p>
        </p:txBody>
      </p:sp>
      <p:sp>
        <p:nvSpPr>
          <p:cNvPr id="6" name="Retângulo 5"/>
          <p:cNvSpPr/>
          <p:nvPr/>
        </p:nvSpPr>
        <p:spPr>
          <a:xfrm>
            <a:off x="539552" y="1357146"/>
            <a:ext cx="6979723" cy="523220"/>
          </a:xfrm>
          <a:prstGeom prst="rect">
            <a:avLst/>
          </a:prstGeom>
        </p:spPr>
        <p:txBody>
          <a:bodyPr wrap="square">
            <a:spAutoFit/>
          </a:bodyPr>
          <a:lstStyle/>
          <a:p>
            <a:pPr algn="ctr"/>
            <a:r>
              <a:rPr lang="pt-BR" sz="2800" dirty="0">
                <a:latin typeface="Arial" pitchFamily="34" charset="0"/>
                <a:cs typeface="Arial" pitchFamily="34" charset="0"/>
              </a:rPr>
              <a:t> RESPONSABILIDADES</a:t>
            </a:r>
          </a:p>
        </p:txBody>
      </p:sp>
      <p:sp>
        <p:nvSpPr>
          <p:cNvPr id="7" name="Retângulo 6"/>
          <p:cNvSpPr/>
          <p:nvPr/>
        </p:nvSpPr>
        <p:spPr>
          <a:xfrm>
            <a:off x="142844" y="1823803"/>
            <a:ext cx="8049295" cy="4555093"/>
          </a:xfrm>
          <a:prstGeom prst="rect">
            <a:avLst/>
          </a:prstGeom>
        </p:spPr>
        <p:txBody>
          <a:bodyPr wrap="square">
            <a:spAutoFit/>
          </a:bodyPr>
          <a:lstStyle/>
          <a:p>
            <a:r>
              <a:rPr lang="pt-BR" sz="2000" b="1" dirty="0"/>
              <a:t> </a:t>
            </a:r>
          </a:p>
          <a:p>
            <a:pPr lvl="1" algn="just"/>
            <a:r>
              <a:rPr lang="pt-BR" b="1" dirty="0" smtClean="0"/>
              <a:t>EMPREGADOR</a:t>
            </a:r>
            <a:endParaRPr lang="pt-BR" b="1" dirty="0"/>
          </a:p>
          <a:p>
            <a:pPr algn="just"/>
            <a:r>
              <a:rPr lang="pt-BR" dirty="0"/>
              <a:t> </a:t>
            </a:r>
          </a:p>
          <a:p>
            <a:pPr marL="285750" lvl="0" indent="-285750" algn="just">
              <a:buFont typeface="Arial" panose="020B0604020202020204" pitchFamily="34" charset="0"/>
              <a:buChar char="•"/>
            </a:pPr>
            <a:r>
              <a:rPr lang="pt-BR" dirty="0"/>
              <a:t>PROVER TODOS OS RECURSOS HUMANOS E MATERIAIS NECESSÁRIOS PARA APLICAÇÃO NA ÍNTEGRA DESTE PROCEDIMENTO.</a:t>
            </a:r>
          </a:p>
          <a:p>
            <a:pPr algn="just"/>
            <a:r>
              <a:rPr lang="pt-BR" dirty="0"/>
              <a:t> </a:t>
            </a:r>
          </a:p>
          <a:p>
            <a:pPr lvl="1" algn="just"/>
            <a:r>
              <a:rPr lang="pt-BR" dirty="0"/>
              <a:t> </a:t>
            </a:r>
            <a:r>
              <a:rPr lang="pt-BR" b="1" dirty="0"/>
              <a:t>SETOR DE SMS</a:t>
            </a:r>
          </a:p>
          <a:p>
            <a:pPr algn="just"/>
            <a:r>
              <a:rPr lang="pt-BR" dirty="0"/>
              <a:t> </a:t>
            </a:r>
          </a:p>
          <a:p>
            <a:pPr marL="285750" lvl="0" indent="-285750" algn="just">
              <a:buFont typeface="Arial" panose="020B0604020202020204" pitchFamily="34" charset="0"/>
              <a:buChar char="•"/>
            </a:pPr>
            <a:r>
              <a:rPr lang="pt-BR" dirty="0"/>
              <a:t>DETERMINAR A UTILIZAÇÃO PELO TRABALHADOR DOS EQUIPAMENTOS DE PROTEÇÃO INDIVIDUAL (EPI); </a:t>
            </a:r>
          </a:p>
          <a:p>
            <a:pPr lvl="0" algn="just"/>
            <a:endParaRPr lang="pt-BR" dirty="0"/>
          </a:p>
          <a:p>
            <a:pPr marL="285750" lvl="0" indent="-285750" algn="just">
              <a:buFont typeface="Arial" panose="020B0604020202020204" pitchFamily="34" charset="0"/>
              <a:buChar char="•"/>
            </a:pPr>
            <a:r>
              <a:rPr lang="pt-BR" dirty="0"/>
              <a:t>TREINAR E CONSCIENTIZAR OS FUNCIONÁRIOS QUANTO A ATITUDES DE SEGURANÇA NO TRABALHO; </a:t>
            </a:r>
          </a:p>
          <a:p>
            <a:pPr lvl="0" algn="just"/>
            <a:endParaRPr lang="pt-BR" dirty="0"/>
          </a:p>
          <a:p>
            <a:pPr marL="285750" lvl="0" indent="-285750" algn="just">
              <a:buFont typeface="Arial" panose="020B0604020202020204" pitchFamily="34" charset="0"/>
              <a:buChar char="•"/>
            </a:pPr>
            <a:r>
              <a:rPr lang="pt-BR" dirty="0"/>
              <a:t>TOMAR TODAS AS PROVIDÊNCIAS NECESSÁRIAS PARA ELIMINAR AS SITUAÇÕES DE RISCOS; </a:t>
            </a:r>
          </a:p>
        </p:txBody>
      </p:sp>
      <p:sp>
        <p:nvSpPr>
          <p:cNvPr id="8" name="Retângulo 7"/>
          <p:cNvSpPr/>
          <p:nvPr/>
        </p:nvSpPr>
        <p:spPr>
          <a:xfrm>
            <a:off x="0" y="6645498"/>
            <a:ext cx="3322749" cy="215444"/>
          </a:xfrm>
          <a:prstGeom prst="rect">
            <a:avLst/>
          </a:prstGeom>
        </p:spPr>
        <p:txBody>
          <a:bodyPr wrap="square">
            <a:spAutoFit/>
          </a:bodyPr>
          <a:lstStyle/>
          <a:p>
            <a:pPr algn="ctr"/>
            <a:r>
              <a:rPr lang="pt-BR" sz="800" b="1" dirty="0">
                <a:solidFill>
                  <a:schemeClr val="bg1">
                    <a:lumMod val="75000"/>
                  </a:schemeClr>
                </a:solidFill>
                <a:latin typeface="Arial" pitchFamily="34" charset="0"/>
                <a:cs typeface="Arial" pitchFamily="34" charset="0"/>
              </a:rPr>
              <a:t>Eduardo Amaro Gomes 09/04/2011 PORTO DE GALINHAS – PE </a:t>
            </a:r>
          </a:p>
        </p:txBody>
      </p:sp>
      <p:pic>
        <p:nvPicPr>
          <p:cNvPr id="9" name="Imagem 8"/>
          <p:cNvPicPr>
            <a:picLocks noChangeAspect="1"/>
          </p:cNvPicPr>
          <p:nvPr/>
        </p:nvPicPr>
        <p:blipFill>
          <a:blip r:embed="rId3"/>
          <a:srcRect/>
          <a:stretch>
            <a:fillRect/>
          </a:stretch>
        </p:blipFill>
        <p:spPr bwMode="auto">
          <a:xfrm>
            <a:off x="7286644" y="6215082"/>
            <a:ext cx="1714512" cy="642918"/>
          </a:xfrm>
          <a:prstGeom prst="rect">
            <a:avLst/>
          </a:prstGeom>
          <a:noFill/>
          <a:ln w="9525">
            <a:noFill/>
            <a:miter lim="800000"/>
            <a:headEnd/>
            <a:tailEnd/>
          </a:ln>
        </p:spPr>
      </p:pic>
    </p:spTree>
    <p:extLst>
      <p:ext uri="{BB962C8B-B14F-4D97-AF65-F5344CB8AC3E}">
        <p14:creationId xmlns:p14="http://schemas.microsoft.com/office/powerpoint/2010/main" xmlns="" val="549340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8" name="Rectangle 5"/>
          <p:cNvSpPr>
            <a:spLocks/>
          </p:cNvSpPr>
          <p:nvPr/>
        </p:nvSpPr>
        <p:spPr bwMode="auto">
          <a:xfrm>
            <a:off x="1929010" y="202766"/>
            <a:ext cx="7214990" cy="775591"/>
          </a:xfrm>
          <a:prstGeom prst="rect">
            <a:avLst/>
          </a:prstGeom>
          <a:noFill/>
          <a:ln w="9525">
            <a:noFill/>
            <a:miter lim="800000"/>
            <a:headEnd/>
            <a:tailEnd/>
          </a:ln>
        </p:spPr>
        <p:txBody>
          <a:bodyPr anchor="ctr"/>
          <a:lstStyle/>
          <a:p>
            <a:pPr algn="r"/>
            <a:endParaRPr lang="pt-BR" sz="2000" b="1" dirty="0"/>
          </a:p>
        </p:txBody>
      </p:sp>
      <p:sp>
        <p:nvSpPr>
          <p:cNvPr id="4" name="CaixaDeTexto 3"/>
          <p:cNvSpPr txBox="1"/>
          <p:nvPr/>
        </p:nvSpPr>
        <p:spPr>
          <a:xfrm>
            <a:off x="180110" y="1163781"/>
            <a:ext cx="8617527" cy="646331"/>
          </a:xfrm>
          <a:prstGeom prst="rect">
            <a:avLst/>
          </a:prstGeom>
          <a:noFill/>
        </p:spPr>
        <p:txBody>
          <a:bodyPr wrap="square" rtlCol="0">
            <a:spAutoFit/>
          </a:bodyPr>
          <a:lstStyle/>
          <a:p>
            <a:pPr algn="ctr"/>
            <a:endParaRPr lang="pt-BR" b="1" dirty="0"/>
          </a:p>
          <a:p>
            <a:pPr algn="ctr"/>
            <a:endParaRPr lang="pt-BR" b="1" dirty="0"/>
          </a:p>
        </p:txBody>
      </p:sp>
      <p:sp>
        <p:nvSpPr>
          <p:cNvPr id="5" name="Retângulo 4"/>
          <p:cNvSpPr/>
          <p:nvPr/>
        </p:nvSpPr>
        <p:spPr>
          <a:xfrm>
            <a:off x="306921" y="424738"/>
            <a:ext cx="6979723" cy="646331"/>
          </a:xfrm>
          <a:prstGeom prst="rect">
            <a:avLst/>
          </a:prstGeom>
        </p:spPr>
        <p:txBody>
          <a:bodyPr wrap="square">
            <a:spAutoFit/>
          </a:bodyPr>
          <a:lstStyle/>
          <a:p>
            <a:pPr algn="ctr"/>
            <a:r>
              <a:rPr lang="pt-BR" sz="3600" b="1" dirty="0">
                <a:latin typeface="Arial" pitchFamily="34" charset="0"/>
                <a:cs typeface="Arial" pitchFamily="34" charset="0"/>
              </a:rPr>
              <a:t>TRABALHO EM </a:t>
            </a:r>
            <a:r>
              <a:rPr lang="pt-BR" sz="3600" b="1" dirty="0" smtClean="0">
                <a:latin typeface="Arial" pitchFamily="34" charset="0"/>
                <a:cs typeface="Arial" pitchFamily="34" charset="0"/>
              </a:rPr>
              <a:t>ALTURA</a:t>
            </a:r>
            <a:endParaRPr lang="pt-BR" sz="3600" b="1" dirty="0">
              <a:latin typeface="Arial" pitchFamily="34" charset="0"/>
              <a:cs typeface="Arial" pitchFamily="34" charset="0"/>
            </a:endParaRPr>
          </a:p>
        </p:txBody>
      </p:sp>
      <p:sp>
        <p:nvSpPr>
          <p:cNvPr id="7" name="Retângulo 6"/>
          <p:cNvSpPr/>
          <p:nvPr/>
        </p:nvSpPr>
        <p:spPr>
          <a:xfrm>
            <a:off x="306921" y="1535007"/>
            <a:ext cx="6979723" cy="4062651"/>
          </a:xfrm>
          <a:prstGeom prst="rect">
            <a:avLst/>
          </a:prstGeom>
        </p:spPr>
        <p:txBody>
          <a:bodyPr wrap="square">
            <a:spAutoFit/>
          </a:bodyPr>
          <a:lstStyle/>
          <a:p>
            <a:r>
              <a:rPr lang="pt-BR" sz="2000" b="1" dirty="0"/>
              <a:t> </a:t>
            </a:r>
            <a:endParaRPr lang="pt-BR" sz="2000" dirty="0"/>
          </a:p>
          <a:p>
            <a:pPr algn="just"/>
            <a:r>
              <a:rPr lang="pt-BR" b="1" dirty="0"/>
              <a:t>SETOR DE SMS</a:t>
            </a:r>
          </a:p>
          <a:p>
            <a:pPr lvl="0" algn="just"/>
            <a:endParaRPr lang="pt-BR" dirty="0"/>
          </a:p>
          <a:p>
            <a:pPr marL="285750" lvl="0" indent="-285750" algn="just">
              <a:buFont typeface="Arial" panose="020B0604020202020204" pitchFamily="34" charset="0"/>
              <a:buChar char="•"/>
            </a:pPr>
            <a:r>
              <a:rPr lang="pt-BR" dirty="0"/>
              <a:t>ORIENTAR E ASSEGURAR AOS PROFISSIONAIS ENVOLVIDOS NA ATIVIDADE EM ALTURA, O USO DE CINTOS DE SEGURANÇA COM DOIS TALABARTES;</a:t>
            </a:r>
          </a:p>
          <a:p>
            <a:pPr algn="just"/>
            <a:r>
              <a:rPr lang="pt-BR" dirty="0"/>
              <a:t> </a:t>
            </a:r>
          </a:p>
          <a:p>
            <a:pPr marL="285750" lvl="0" indent="-285750" algn="just">
              <a:buFont typeface="Arial" panose="020B0604020202020204" pitchFamily="34" charset="0"/>
              <a:buChar char="•"/>
            </a:pPr>
            <a:r>
              <a:rPr lang="pt-BR" dirty="0"/>
              <a:t>REALIZAR AVALIAÇÃO MÉDICA.</a:t>
            </a:r>
          </a:p>
          <a:p>
            <a:pPr lvl="0" algn="just"/>
            <a:endParaRPr lang="pt-BR" sz="2000" dirty="0"/>
          </a:p>
          <a:p>
            <a:pPr lvl="1" algn="just"/>
            <a:r>
              <a:rPr lang="pt-BR" dirty="0"/>
              <a:t> </a:t>
            </a:r>
            <a:r>
              <a:rPr lang="pt-BR" b="1" dirty="0"/>
              <a:t>SUPERVISORES E ENCARREGADOS  </a:t>
            </a:r>
          </a:p>
          <a:p>
            <a:pPr algn="just"/>
            <a:r>
              <a:rPr lang="pt-BR" dirty="0"/>
              <a:t> </a:t>
            </a:r>
          </a:p>
          <a:p>
            <a:pPr marL="285750" lvl="0" indent="-285750">
              <a:buFont typeface="Arial" panose="020B0604020202020204" pitchFamily="34" charset="0"/>
              <a:buChar char="•"/>
            </a:pPr>
            <a:r>
              <a:rPr lang="pt-BR" dirty="0"/>
              <a:t>REALIZAR AS ATIVIDADES EM ALTURA CONFORME APLICAÇÃO/DESCRIÇÃO DESTE PROCEDIMENTO.</a:t>
            </a:r>
          </a:p>
          <a:p>
            <a:pPr lvl="0"/>
            <a:endParaRPr lang="pt-BR" sz="2000" dirty="0"/>
          </a:p>
        </p:txBody>
      </p:sp>
      <p:sp>
        <p:nvSpPr>
          <p:cNvPr id="8" name="Retângulo 7"/>
          <p:cNvSpPr/>
          <p:nvPr/>
        </p:nvSpPr>
        <p:spPr>
          <a:xfrm>
            <a:off x="0" y="6645498"/>
            <a:ext cx="3322749" cy="215444"/>
          </a:xfrm>
          <a:prstGeom prst="rect">
            <a:avLst/>
          </a:prstGeom>
        </p:spPr>
        <p:txBody>
          <a:bodyPr wrap="square">
            <a:spAutoFit/>
          </a:bodyPr>
          <a:lstStyle/>
          <a:p>
            <a:pPr algn="ctr"/>
            <a:r>
              <a:rPr lang="pt-BR" sz="800" b="1" dirty="0">
                <a:solidFill>
                  <a:schemeClr val="bg1">
                    <a:lumMod val="75000"/>
                  </a:schemeClr>
                </a:solidFill>
                <a:latin typeface="Arial" pitchFamily="34" charset="0"/>
                <a:cs typeface="Arial" pitchFamily="34" charset="0"/>
              </a:rPr>
              <a:t>Eduardo Amaro Gomes 09/04/2011 PORTO DE GALINHAS – PE </a:t>
            </a:r>
          </a:p>
        </p:txBody>
      </p:sp>
      <p:pic>
        <p:nvPicPr>
          <p:cNvPr id="9" name="Imagem 8"/>
          <p:cNvPicPr>
            <a:picLocks noChangeAspect="1"/>
          </p:cNvPicPr>
          <p:nvPr/>
        </p:nvPicPr>
        <p:blipFill>
          <a:blip r:embed="rId3"/>
          <a:srcRect/>
          <a:stretch>
            <a:fillRect/>
          </a:stretch>
        </p:blipFill>
        <p:spPr bwMode="auto">
          <a:xfrm>
            <a:off x="7286644" y="6286520"/>
            <a:ext cx="1714512" cy="571480"/>
          </a:xfrm>
          <a:prstGeom prst="rect">
            <a:avLst/>
          </a:prstGeom>
          <a:noFill/>
          <a:ln w="9525">
            <a:noFill/>
            <a:miter lim="800000"/>
            <a:headEnd/>
            <a:tailEnd/>
          </a:ln>
        </p:spPr>
      </p:pic>
    </p:spTree>
    <p:extLst>
      <p:ext uri="{BB962C8B-B14F-4D97-AF65-F5344CB8AC3E}">
        <p14:creationId xmlns:p14="http://schemas.microsoft.com/office/powerpoint/2010/main" xmlns="" val="1634238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4"/>
          <p:cNvPicPr>
            <a:picLocks noChangeAspect="1"/>
          </p:cNvPicPr>
          <p:nvPr/>
        </p:nvPicPr>
        <p:blipFill>
          <a:blip r:embed="rId2"/>
          <a:srcRect/>
          <a:stretch>
            <a:fillRect/>
          </a:stretch>
        </p:blipFill>
        <p:spPr bwMode="auto">
          <a:xfrm>
            <a:off x="7215207" y="5697545"/>
            <a:ext cx="1928794" cy="1160455"/>
          </a:xfrm>
          <a:prstGeom prst="rect">
            <a:avLst/>
          </a:prstGeom>
          <a:noFill/>
          <a:ln w="9525">
            <a:noFill/>
            <a:miter lim="800000"/>
            <a:headEnd/>
            <a:tailEnd/>
          </a:ln>
        </p:spPr>
      </p:pic>
      <p:sp>
        <p:nvSpPr>
          <p:cNvPr id="2" name="Título 1"/>
          <p:cNvSpPr>
            <a:spLocks noGrp="1"/>
          </p:cNvSpPr>
          <p:nvPr>
            <p:ph type="title"/>
          </p:nvPr>
        </p:nvSpPr>
        <p:spPr>
          <a:xfrm>
            <a:off x="0" y="510393"/>
            <a:ext cx="8066856" cy="1152128"/>
          </a:xfrm>
        </p:spPr>
        <p:txBody>
          <a:bodyPr>
            <a:normAutofit/>
          </a:bodyPr>
          <a:lstStyle/>
          <a:p>
            <a:pPr algn="ctr"/>
            <a:r>
              <a:rPr lang="pt-BR" sz="2800" dirty="0">
                <a:solidFill>
                  <a:schemeClr val="tx1"/>
                </a:solidFill>
                <a:latin typeface="Plantagenet Cherokee" pitchFamily="18" charset="0"/>
              </a:rPr>
              <a:t>Planejamento, Organização e Execução</a:t>
            </a:r>
          </a:p>
        </p:txBody>
      </p:sp>
      <p:sp>
        <p:nvSpPr>
          <p:cNvPr id="3" name="Espaço Reservado para Conteúdo 2"/>
          <p:cNvSpPr>
            <a:spLocks noGrp="1"/>
          </p:cNvSpPr>
          <p:nvPr>
            <p:ph idx="1"/>
          </p:nvPr>
        </p:nvSpPr>
        <p:spPr>
          <a:xfrm>
            <a:off x="891102" y="1626840"/>
            <a:ext cx="5976664" cy="4752528"/>
          </a:xfrm>
        </p:spPr>
        <p:txBody>
          <a:bodyPr>
            <a:normAutofit/>
          </a:bodyPr>
          <a:lstStyle/>
          <a:p>
            <a:pPr algn="just"/>
            <a:r>
              <a:rPr lang="pt-BR" sz="2400" dirty="0">
                <a:latin typeface="Plantagenet Cherokee" pitchFamily="18" charset="0"/>
              </a:rPr>
              <a:t>Todo trabalho em altura deve ser planejado, organizado e executado por trabalhador capacitado e autorizado;</a:t>
            </a:r>
          </a:p>
          <a:p>
            <a:pPr marL="0" indent="0" algn="just">
              <a:buNone/>
            </a:pPr>
            <a:endParaRPr lang="pt-BR" sz="2400" dirty="0">
              <a:latin typeface="Plantagenet Cherokee" pitchFamily="18" charset="0"/>
            </a:endParaRPr>
          </a:p>
          <a:p>
            <a:pPr algn="just"/>
            <a:r>
              <a:rPr lang="pt-BR" sz="2400" dirty="0">
                <a:latin typeface="Plantagenet Cherokee" pitchFamily="18" charset="0"/>
              </a:rPr>
              <a:t>Considera-se trabalhador autorizado para trabalho em altura aquele capacitado, cujo estado de saúde foi avaliado, tendo sido considerado apto para executar essa atividade e que possua anuência formal da empresa.</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512" y="5301208"/>
            <a:ext cx="1210765" cy="1558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53091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603" y="1124744"/>
            <a:ext cx="7228809" cy="562074"/>
          </a:xfrm>
        </p:spPr>
        <p:txBody>
          <a:bodyPr/>
          <a:lstStyle/>
          <a:p>
            <a:pPr algn="ctr"/>
            <a:r>
              <a:rPr lang="pt-BR" sz="2800" dirty="0">
                <a:solidFill>
                  <a:schemeClr val="tx1"/>
                </a:solidFill>
                <a:latin typeface="Plantagenet Cherokee" pitchFamily="18" charset="0"/>
              </a:rPr>
              <a:t>O QUE É UMA CONDIÇÃO IMPEDITIVA</a:t>
            </a:r>
            <a:r>
              <a:rPr lang="pt-BR" sz="2800" dirty="0">
                <a:latin typeface="Plantagenet Cherokee" pitchFamily="18" charset="0"/>
              </a:rPr>
              <a:t>?</a:t>
            </a:r>
          </a:p>
        </p:txBody>
      </p:sp>
      <p:sp>
        <p:nvSpPr>
          <p:cNvPr id="3" name="Espaço Reservado para Conteúdo 2"/>
          <p:cNvSpPr>
            <a:spLocks noGrp="1"/>
          </p:cNvSpPr>
          <p:nvPr>
            <p:ph idx="1"/>
          </p:nvPr>
        </p:nvSpPr>
        <p:spPr>
          <a:xfrm>
            <a:off x="755576" y="2476781"/>
            <a:ext cx="5976664" cy="2448272"/>
          </a:xfrm>
        </p:spPr>
        <p:txBody>
          <a:bodyPr>
            <a:normAutofit/>
          </a:bodyPr>
          <a:lstStyle/>
          <a:p>
            <a:pPr algn="just"/>
            <a:r>
              <a:rPr lang="pt-BR" sz="2400" dirty="0">
                <a:latin typeface="Plantagenet Cherokee" pitchFamily="18" charset="0"/>
              </a:rPr>
              <a:t>Condições impeditivas: situações que impedem a realização ou continuidade do serviço que possam colocar em risco a saúde ou a integridade física do trabalhador.</a:t>
            </a:r>
          </a:p>
        </p:txBody>
      </p:sp>
      <p:pic>
        <p:nvPicPr>
          <p:cNvPr id="5" name="Imagem 4"/>
          <p:cNvPicPr>
            <a:picLocks noChangeAspect="1"/>
          </p:cNvPicPr>
          <p:nvPr/>
        </p:nvPicPr>
        <p:blipFill>
          <a:blip r:embed="rId2"/>
          <a:srcRect/>
          <a:stretch>
            <a:fillRect/>
          </a:stretch>
        </p:blipFill>
        <p:spPr bwMode="auto">
          <a:xfrm>
            <a:off x="7215206" y="5715017"/>
            <a:ext cx="1928794" cy="1142984"/>
          </a:xfrm>
          <a:prstGeom prst="rect">
            <a:avLst/>
          </a:prstGeom>
          <a:noFill/>
          <a:ln w="9525">
            <a:noFill/>
            <a:miter lim="800000"/>
            <a:headEnd/>
            <a:tailEnd/>
          </a:ln>
        </p:spPr>
      </p:pic>
      <p:pic>
        <p:nvPicPr>
          <p:cNvPr id="304130" name="Picture 2" descr="19 CondiçõEs Impeditivas">
            <a:extLst>
              <a:ext uri="{FF2B5EF4-FFF2-40B4-BE49-F238E27FC236}">
                <a16:creationId xmlns:a16="http://schemas.microsoft.com/office/drawing/2014/main" xmlns="" id="{CACAEE4B-2D3B-47AC-B57B-E43AD550CC9D}"/>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843808" y="4438659"/>
            <a:ext cx="2466975" cy="18478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77446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3915568" y="1943784"/>
            <a:ext cx="4324350" cy="7779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p:cNvSpPr>
            <a:spLocks noGrp="1"/>
          </p:cNvSpPr>
          <p:nvPr>
            <p:ph type="title"/>
          </p:nvPr>
        </p:nvSpPr>
        <p:spPr>
          <a:xfrm>
            <a:off x="1714480" y="357166"/>
            <a:ext cx="6186502" cy="1357322"/>
          </a:xfrm>
        </p:spPr>
        <p:txBody>
          <a:bodyPr>
            <a:normAutofit/>
          </a:bodyPr>
          <a:lstStyle/>
          <a:p>
            <a:r>
              <a:rPr lang="pt-BR" b="1" dirty="0"/>
              <a:t>TRABALHO EM </a:t>
            </a:r>
            <a:r>
              <a:rPr lang="pt-BR" b="1" dirty="0" smtClean="0"/>
              <a:t>ALTURA</a:t>
            </a:r>
            <a:r>
              <a:rPr lang="pt-BR" dirty="0"/>
              <a:t/>
            </a:r>
            <a:br>
              <a:rPr lang="pt-BR" dirty="0"/>
            </a:br>
            <a:endParaRPr lang="pt-BR" dirty="0"/>
          </a:p>
        </p:txBody>
      </p:sp>
      <p:pic>
        <p:nvPicPr>
          <p:cNvPr id="7" name="Picture 17" descr="figura 07"/>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1" y="4251325"/>
            <a:ext cx="2724150" cy="2320925"/>
          </a:xfrm>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tângulo 3"/>
          <p:cNvSpPr/>
          <p:nvPr/>
        </p:nvSpPr>
        <p:spPr>
          <a:xfrm>
            <a:off x="3915568" y="1943785"/>
            <a:ext cx="4572000" cy="646331"/>
          </a:xfrm>
          <a:prstGeom prst="rect">
            <a:avLst/>
          </a:prstGeom>
        </p:spPr>
        <p:txBody>
          <a:bodyPr>
            <a:spAutoFit/>
          </a:bodyPr>
          <a:lstStyle/>
          <a:p>
            <a:pPr eaLnBrk="1" hangingPunct="1">
              <a:lnSpc>
                <a:spcPct val="100000"/>
              </a:lnSpc>
              <a:buClr>
                <a:schemeClr val="tx1"/>
              </a:buClr>
              <a:buFont typeface="Wingdings" pitchFamily="2" charset="2"/>
              <a:buNone/>
            </a:pPr>
            <a:r>
              <a:rPr lang="pt-BR" dirty="0">
                <a:latin typeface="Helvetica" pitchFamily="34" charset="0"/>
              </a:rPr>
              <a:t>Acima de 2 metros obrigatório o uso de cinto de segurança com talabarte duplo.</a:t>
            </a:r>
          </a:p>
        </p:txBody>
      </p:sp>
      <p:pic>
        <p:nvPicPr>
          <p:cNvPr id="5" name="Picture 19" descr="figura 0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2287" y="1709739"/>
            <a:ext cx="2249487" cy="2024062"/>
          </a:xfrm>
          <a:prstGeom prst="rect">
            <a:avLst/>
          </a:prstGeom>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ext Box 16"/>
          <p:cNvSpPr txBox="1">
            <a:spLocks noChangeArrowheads="1"/>
          </p:cNvSpPr>
          <p:nvPr/>
        </p:nvSpPr>
        <p:spPr bwMode="auto">
          <a:xfrm>
            <a:off x="4039393" y="5210175"/>
            <a:ext cx="3427413" cy="385763"/>
          </a:xfrm>
          <a:prstGeom prst="rect">
            <a:avLst/>
          </a:prstGeom>
          <a:solidFill>
            <a:schemeClr val="bg1"/>
          </a:solidFill>
          <a:ln w="19050">
            <a:solidFill>
              <a:schemeClr val="tx1"/>
            </a:solidFill>
            <a:miter lim="800000"/>
            <a:headEnd/>
            <a:tailEnd/>
          </a:ln>
          <a:effectLst/>
        </p:spPr>
        <p:txBody>
          <a:bodyPr>
            <a:spAutoFit/>
          </a:bodyPr>
          <a:lstStyle>
            <a:lvl1pPr marL="355600" indent="-355600" eaLnBrk="0" hangingPunct="0">
              <a:spcBef>
                <a:spcPct val="0"/>
              </a:spcBef>
              <a:defRPr sz="2400">
                <a:solidFill>
                  <a:schemeClr val="tx1"/>
                </a:solidFill>
                <a:latin typeface="Times New Roman" pitchFamily="18" charset="0"/>
              </a:defRPr>
            </a:lvl1pPr>
            <a:lvl2pPr marL="1087438" indent="-457200" eaLnBrk="0" hangingPunct="0">
              <a:spcBef>
                <a:spcPct val="0"/>
              </a:spcBef>
              <a:defRPr sz="2400">
                <a:solidFill>
                  <a:schemeClr val="tx1"/>
                </a:solidFill>
                <a:latin typeface="Times New Roman" pitchFamily="18" charset="0"/>
              </a:defRPr>
            </a:lvl2pPr>
            <a:lvl3pPr marL="1724025" indent="-457200" eaLnBrk="0" hangingPunct="0">
              <a:spcBef>
                <a:spcPct val="0"/>
              </a:spcBef>
              <a:defRPr sz="2400">
                <a:solidFill>
                  <a:schemeClr val="tx1"/>
                </a:solidFill>
                <a:latin typeface="Times New Roman" pitchFamily="18" charset="0"/>
              </a:defRPr>
            </a:lvl3pPr>
            <a:lvl4pPr marL="2360613" indent="-457200" eaLnBrk="0" hangingPunct="0">
              <a:spcBef>
                <a:spcPct val="0"/>
              </a:spcBef>
              <a:defRPr sz="2400">
                <a:solidFill>
                  <a:schemeClr val="tx1"/>
                </a:solidFill>
                <a:latin typeface="Times New Roman" pitchFamily="18" charset="0"/>
              </a:defRPr>
            </a:lvl4pPr>
            <a:lvl5pPr marL="2997200" indent="-457200" eaLnBrk="0" hangingPunct="0">
              <a:spcBef>
                <a:spcPct val="0"/>
              </a:spcBef>
              <a:defRPr sz="2400">
                <a:solidFill>
                  <a:schemeClr val="tx1"/>
                </a:solidFill>
                <a:latin typeface="Times New Roman" pitchFamily="18" charset="0"/>
              </a:defRPr>
            </a:lvl5pPr>
            <a:lvl6pPr marL="3454400" indent="-457200" eaLnBrk="0" fontAlgn="base" hangingPunct="0">
              <a:spcBef>
                <a:spcPct val="0"/>
              </a:spcBef>
              <a:spcAft>
                <a:spcPct val="0"/>
              </a:spcAft>
              <a:defRPr sz="2400">
                <a:solidFill>
                  <a:schemeClr val="tx1"/>
                </a:solidFill>
                <a:latin typeface="Times New Roman" pitchFamily="18" charset="0"/>
              </a:defRPr>
            </a:lvl6pPr>
            <a:lvl7pPr marL="3911600" indent="-457200" eaLnBrk="0" fontAlgn="base" hangingPunct="0">
              <a:spcBef>
                <a:spcPct val="0"/>
              </a:spcBef>
              <a:spcAft>
                <a:spcPct val="0"/>
              </a:spcAft>
              <a:defRPr sz="2400">
                <a:solidFill>
                  <a:schemeClr val="tx1"/>
                </a:solidFill>
                <a:latin typeface="Times New Roman" pitchFamily="18" charset="0"/>
              </a:defRPr>
            </a:lvl7pPr>
            <a:lvl8pPr marL="4368800" indent="-457200" eaLnBrk="0" fontAlgn="base" hangingPunct="0">
              <a:spcBef>
                <a:spcPct val="0"/>
              </a:spcBef>
              <a:spcAft>
                <a:spcPct val="0"/>
              </a:spcAft>
              <a:defRPr sz="2400">
                <a:solidFill>
                  <a:schemeClr val="tx1"/>
                </a:solidFill>
                <a:latin typeface="Times New Roman" pitchFamily="18" charset="0"/>
              </a:defRPr>
            </a:lvl8pPr>
            <a:lvl9pPr marL="4826000" indent="-4572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100000"/>
              </a:lnSpc>
              <a:buClr>
                <a:schemeClr val="tx1"/>
              </a:buClr>
              <a:buFont typeface="Wingdings" pitchFamily="2" charset="2"/>
              <a:buNone/>
            </a:pPr>
            <a:r>
              <a:rPr lang="pt-BR" sz="1800" dirty="0">
                <a:latin typeface="Helvetica" pitchFamily="34" charset="0"/>
              </a:rPr>
              <a:t>Conectar acima da cabeça</a:t>
            </a:r>
          </a:p>
        </p:txBody>
      </p:sp>
      <p:cxnSp>
        <p:nvCxnSpPr>
          <p:cNvPr id="12" name="Conector de seta reta 11"/>
          <p:cNvCxnSpPr/>
          <p:nvPr/>
        </p:nvCxnSpPr>
        <p:spPr>
          <a:xfrm>
            <a:off x="2286000" y="2590116"/>
            <a:ext cx="146685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Conector de seta reta 12"/>
          <p:cNvCxnSpPr/>
          <p:nvPr/>
        </p:nvCxnSpPr>
        <p:spPr>
          <a:xfrm>
            <a:off x="1771252" y="4684932"/>
            <a:ext cx="2001044" cy="62219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4" name="Imagem 13"/>
          <p:cNvPicPr>
            <a:picLocks noChangeAspect="1"/>
          </p:cNvPicPr>
          <p:nvPr/>
        </p:nvPicPr>
        <p:blipFill>
          <a:blip r:embed="rId4"/>
          <a:srcRect/>
          <a:stretch>
            <a:fillRect/>
          </a:stretch>
        </p:blipFill>
        <p:spPr bwMode="auto">
          <a:xfrm>
            <a:off x="7215206" y="5768983"/>
            <a:ext cx="1928794" cy="1089017"/>
          </a:xfrm>
          <a:prstGeom prst="rect">
            <a:avLst/>
          </a:prstGeom>
          <a:noFill/>
          <a:ln w="9525">
            <a:noFill/>
            <a:miter lim="800000"/>
            <a:headEnd/>
            <a:tailEnd/>
          </a:ln>
        </p:spPr>
      </p:pic>
    </p:spTree>
    <p:extLst>
      <p:ext uri="{BB962C8B-B14F-4D97-AF65-F5344CB8AC3E}">
        <p14:creationId xmlns:p14="http://schemas.microsoft.com/office/powerpoint/2010/main" xmlns="" val="3893284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323528" y="1052736"/>
            <a:ext cx="7530353" cy="1200329"/>
          </a:xfrm>
          <a:prstGeom prst="rect">
            <a:avLst/>
          </a:prstGeom>
        </p:spPr>
        <p:txBody>
          <a:bodyPr wrap="square">
            <a:spAutoFit/>
          </a:bodyPr>
          <a:lstStyle/>
          <a:p>
            <a:pPr algn="ctr"/>
            <a:r>
              <a:rPr lang="pt-BR" sz="2400" dirty="0"/>
              <a:t>ESTE TREINAMENTO APLICA-SE A TODOS </a:t>
            </a:r>
            <a:r>
              <a:rPr lang="pt-BR" sz="2400" dirty="0" smtClean="0"/>
              <a:t>OS COLABORADORES QUE REALIZAM TRABALHO EM </a:t>
            </a:r>
            <a:r>
              <a:rPr lang="pt-BR" sz="2400" dirty="0"/>
              <a:t>ALTURA.</a:t>
            </a:r>
          </a:p>
        </p:txBody>
      </p:sp>
      <p:pic>
        <p:nvPicPr>
          <p:cNvPr id="4" name="Imagem 3"/>
          <p:cNvPicPr>
            <a:picLocks noChangeAspect="1"/>
          </p:cNvPicPr>
          <p:nvPr/>
        </p:nvPicPr>
        <p:blipFill>
          <a:blip r:embed="rId2"/>
          <a:srcRect/>
          <a:stretch>
            <a:fillRect/>
          </a:stretch>
        </p:blipFill>
        <p:spPr bwMode="auto">
          <a:xfrm>
            <a:off x="7286644" y="6286521"/>
            <a:ext cx="1714512" cy="571479"/>
          </a:xfrm>
          <a:prstGeom prst="rect">
            <a:avLst/>
          </a:prstGeom>
          <a:noFill/>
          <a:ln w="9525">
            <a:noFill/>
            <a:miter lim="800000"/>
            <a:headEnd/>
            <a:tailEnd/>
          </a:ln>
        </p:spPr>
      </p:pic>
      <p:pic>
        <p:nvPicPr>
          <p:cNvPr id="6" name="Imagem 5" descr="cadeira suspensa novato bx.jpg"/>
          <p:cNvPicPr>
            <a:picLocks noChangeAspect="1"/>
          </p:cNvPicPr>
          <p:nvPr/>
        </p:nvPicPr>
        <p:blipFill>
          <a:blip r:embed="rId3" cstate="print">
            <a:clrChange>
              <a:clrFrom>
                <a:srgbClr val="FFFFFF"/>
              </a:clrFrom>
              <a:clrTo>
                <a:srgbClr val="FFFFFF">
                  <a:alpha val="0"/>
                </a:srgbClr>
              </a:clrTo>
            </a:clrChange>
          </a:blip>
          <a:stretch>
            <a:fillRect/>
          </a:stretch>
        </p:blipFill>
        <p:spPr>
          <a:xfrm>
            <a:off x="7397151" y="0"/>
            <a:ext cx="1746849" cy="6858000"/>
          </a:xfrm>
          <a:prstGeom prst="rect">
            <a:avLst/>
          </a:prstGeom>
        </p:spPr>
      </p:pic>
      <p:sp>
        <p:nvSpPr>
          <p:cNvPr id="5" name="Retângulo 4"/>
          <p:cNvSpPr/>
          <p:nvPr/>
        </p:nvSpPr>
        <p:spPr>
          <a:xfrm>
            <a:off x="1551710" y="3425483"/>
            <a:ext cx="5073987" cy="1508105"/>
          </a:xfrm>
          <a:prstGeom prst="rect">
            <a:avLst/>
          </a:prstGeom>
        </p:spPr>
        <p:txBody>
          <a:bodyPr wrap="square">
            <a:spAutoFit/>
          </a:bodyPr>
          <a:lstStyle/>
          <a:p>
            <a:pPr algn="ctr"/>
            <a:r>
              <a:rPr lang="pt-BR" sz="1800" dirty="0"/>
              <a:t>Objetivo</a:t>
            </a:r>
            <a:r>
              <a:rPr lang="pt-BR" sz="2000" dirty="0"/>
              <a:t>: </a:t>
            </a:r>
            <a:r>
              <a:rPr lang="pt-BR" sz="1800" dirty="0"/>
              <a:t>Capacitar os profissionais para a execução dos trabalhos em altura, garantindo a sua integridade física e de outras pessoas que interagem direta ou indiretamente nesta atividade de risco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396552" y="372240"/>
            <a:ext cx="8229600" cy="646331"/>
          </a:xfrm>
          <a:prstGeom prst="rect">
            <a:avLst/>
          </a:prstGeom>
        </p:spPr>
        <p:txBody>
          <a:bodyPr wrap="square">
            <a:spAutoFit/>
          </a:bodyPr>
          <a:lstStyle/>
          <a:p>
            <a:pPr algn="ctr"/>
            <a:r>
              <a:rPr lang="pt-BR" sz="3600" b="1" dirty="0">
                <a:latin typeface="Arial" pitchFamily="34" charset="0"/>
                <a:cs typeface="Arial" pitchFamily="34" charset="0"/>
              </a:rPr>
              <a:t>TRABALHO EM </a:t>
            </a:r>
            <a:r>
              <a:rPr lang="pt-BR" sz="3600" b="1" dirty="0" smtClean="0">
                <a:latin typeface="Arial" pitchFamily="34" charset="0"/>
                <a:cs typeface="Arial" pitchFamily="34" charset="0"/>
              </a:rPr>
              <a:t>ALTURA</a:t>
            </a:r>
            <a:endParaRPr lang="pt-BR" sz="3600" b="1" dirty="0">
              <a:latin typeface="Arial" pitchFamily="34" charset="0"/>
              <a:cs typeface="Arial" pitchFamily="34" charset="0"/>
            </a:endParaRPr>
          </a:p>
        </p:txBody>
      </p:sp>
      <p:sp>
        <p:nvSpPr>
          <p:cNvPr id="3" name="Espaço Reservado para Conteúdo 2"/>
          <p:cNvSpPr>
            <a:spLocks noGrp="1"/>
          </p:cNvSpPr>
          <p:nvPr>
            <p:ph idx="1"/>
          </p:nvPr>
        </p:nvSpPr>
        <p:spPr>
          <a:xfrm>
            <a:off x="357158" y="1500174"/>
            <a:ext cx="6663114" cy="1857388"/>
          </a:xfrm>
        </p:spPr>
        <p:txBody>
          <a:bodyPr>
            <a:normAutofit lnSpcReduction="10000"/>
          </a:bodyPr>
          <a:lstStyle/>
          <a:p>
            <a:pPr marL="342900" lvl="2" indent="-342900" algn="just"/>
            <a:r>
              <a:rPr lang="pt-BR" sz="2000" dirty="0"/>
              <a:t>A empresa (estabelecimento) deve construir anteparos que garantam a segurança das pessoas contra a queda de materiais, ferramentas, </a:t>
            </a:r>
            <a:r>
              <a:rPr lang="pt-BR" sz="2000" dirty="0" err="1"/>
              <a:t>etc</a:t>
            </a:r>
            <a:r>
              <a:rPr lang="pt-BR" sz="2000" dirty="0"/>
              <a:t>, provenientes de níveis superiores, principalmente no caso de trabalhos sobrepostos em lajes, estruturas e similares.</a:t>
            </a:r>
          </a:p>
          <a:p>
            <a:pPr algn="just"/>
            <a:endParaRPr lang="pt-BR" dirty="0"/>
          </a:p>
        </p:txBody>
      </p:sp>
      <p:sp>
        <p:nvSpPr>
          <p:cNvPr id="5" name="Retângulo 4"/>
          <p:cNvSpPr/>
          <p:nvPr/>
        </p:nvSpPr>
        <p:spPr>
          <a:xfrm>
            <a:off x="-123528" y="3783550"/>
            <a:ext cx="7143800" cy="1569660"/>
          </a:xfrm>
          <a:prstGeom prst="rect">
            <a:avLst/>
          </a:prstGeom>
        </p:spPr>
        <p:txBody>
          <a:bodyPr wrap="square">
            <a:spAutoFit/>
          </a:bodyPr>
          <a:lstStyle/>
          <a:p>
            <a:pPr lvl="2" algn="just"/>
            <a:r>
              <a:rPr lang="pt-BR" sz="1600" dirty="0"/>
              <a:t>PARA TODO SERVIÇO REALIZADO, ACIMA DE 2,00 M, EM RELAÇÃO AO NÍVEL DO SOLO, É OBRIGATÓRIO O USO DO CINTO DE SEGURANÇA TIPO PÁRA-QUEDISTA COM DOIS TALABARTES E FIXADO EM MEIOS ADEQUADOS QUE PERMITAM O TRAVAMENTO CASO HAJA QUEDA DO USUÁRIO</a:t>
            </a:r>
            <a:r>
              <a:rPr lang="pt-BR" dirty="0"/>
              <a:t>.</a:t>
            </a:r>
          </a:p>
        </p:txBody>
      </p:sp>
      <p:pic>
        <p:nvPicPr>
          <p:cNvPr id="6" name="Imagem 5"/>
          <p:cNvPicPr>
            <a:picLocks noChangeAspect="1"/>
          </p:cNvPicPr>
          <p:nvPr/>
        </p:nvPicPr>
        <p:blipFill>
          <a:blip r:embed="rId2"/>
          <a:srcRect/>
          <a:stretch>
            <a:fillRect/>
          </a:stretch>
        </p:blipFill>
        <p:spPr bwMode="auto">
          <a:xfrm>
            <a:off x="7215206" y="5983273"/>
            <a:ext cx="1928794" cy="874727"/>
          </a:xfrm>
          <a:prstGeom prst="rect">
            <a:avLst/>
          </a:prstGeom>
          <a:noFill/>
          <a:ln w="9525">
            <a:noFill/>
            <a:miter lim="800000"/>
            <a:headEnd/>
            <a:tailEnd/>
          </a:ln>
        </p:spPr>
      </p:pic>
    </p:spTree>
    <p:extLst>
      <p:ext uri="{BB962C8B-B14F-4D97-AF65-F5344CB8AC3E}">
        <p14:creationId xmlns:p14="http://schemas.microsoft.com/office/powerpoint/2010/main" xmlns="" val="3811816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928678" y="2338652"/>
            <a:ext cx="7286644" cy="1323439"/>
          </a:xfrm>
          <a:prstGeom prst="rect">
            <a:avLst/>
          </a:prstGeom>
          <a:noFill/>
        </p:spPr>
        <p:txBody>
          <a:bodyPr wrap="square" rtlCol="0">
            <a:spAutoFit/>
          </a:bodyPr>
          <a:lstStyle/>
          <a:p>
            <a:r>
              <a:rPr lang="pt-BR" sz="8000" dirty="0"/>
              <a:t>O QUE É EPI?</a:t>
            </a:r>
          </a:p>
        </p:txBody>
      </p:sp>
      <p:pic>
        <p:nvPicPr>
          <p:cNvPr id="3" name="Imagem 2"/>
          <p:cNvPicPr>
            <a:picLocks noChangeAspect="1"/>
          </p:cNvPicPr>
          <p:nvPr/>
        </p:nvPicPr>
        <p:blipFill>
          <a:blip r:embed="rId2"/>
          <a:srcRect/>
          <a:stretch>
            <a:fillRect/>
          </a:stretch>
        </p:blipFill>
        <p:spPr bwMode="auto">
          <a:xfrm>
            <a:off x="7215206" y="5983273"/>
            <a:ext cx="1928794" cy="874727"/>
          </a:xfrm>
          <a:prstGeom prst="rect">
            <a:avLst/>
          </a:prstGeom>
          <a:noFill/>
          <a:ln w="9525">
            <a:noFill/>
            <a:miter lim="800000"/>
            <a:headEnd/>
            <a:tailEnd/>
          </a:ln>
        </p:spPr>
      </p:pic>
      <p:pic>
        <p:nvPicPr>
          <p:cNvPr id="5" name="Imagem 4" descr="auxiliadora fala.jpg"/>
          <p:cNvPicPr>
            <a:picLocks noChangeAspect="1"/>
          </p:cNvPicPr>
          <p:nvPr/>
        </p:nvPicPr>
        <p:blipFill>
          <a:blip r:embed="rId3" cstate="print">
            <a:clrChange>
              <a:clrFrom>
                <a:srgbClr val="FFFFFF"/>
              </a:clrFrom>
              <a:clrTo>
                <a:srgbClr val="FFFFFF">
                  <a:alpha val="0"/>
                </a:srgbClr>
              </a:clrTo>
            </a:clrChange>
          </a:blip>
          <a:stretch>
            <a:fillRect/>
          </a:stretch>
        </p:blipFill>
        <p:spPr>
          <a:xfrm>
            <a:off x="6072198" y="3000372"/>
            <a:ext cx="2662040" cy="21882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0" y="0"/>
            <a:ext cx="9144000"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357158" y="285728"/>
            <a:ext cx="8429684" cy="6072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Título 1"/>
          <p:cNvSpPr txBox="1">
            <a:spLocks/>
          </p:cNvSpPr>
          <p:nvPr/>
        </p:nvSpPr>
        <p:spPr>
          <a:xfrm>
            <a:off x="571472" y="642918"/>
            <a:ext cx="8183880" cy="1051560"/>
          </a:xfrm>
          <a:prstGeom prst="rect">
            <a:avLst/>
          </a:prstGeom>
        </p:spPr>
        <p:txBody>
          <a:bodyPr rtlCol="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BR" sz="2800" b="1" i="0" u="none" strike="noStrike" kern="1200" cap="none" spc="0" normalizeH="0" baseline="0" noProof="0" dirty="0">
                <a:ln>
                  <a:noFill/>
                </a:ln>
                <a:solidFill>
                  <a:srgbClr val="FF0000"/>
                </a:solidFill>
                <a:uLnTx/>
                <a:uFillTx/>
                <a:latin typeface="+mj-lt"/>
                <a:ea typeface="+mj-ea"/>
                <a:cs typeface="Arial" pitchFamily="34" charset="0"/>
              </a:rPr>
              <a:t>EPI</a:t>
            </a:r>
            <a:r>
              <a:rPr kumimoji="0" lang="pt-BR" sz="2800" b="1" i="0" u="none" strike="noStrike" kern="1200" cap="none" spc="0" normalizeH="0" baseline="0" noProof="0" dirty="0">
                <a:ln>
                  <a:noFill/>
                </a:ln>
                <a:solidFill>
                  <a:schemeClr val="accent5">
                    <a:lumMod val="40000"/>
                    <a:lumOff val="60000"/>
                  </a:schemeClr>
                </a:solidFill>
                <a:effectLst>
                  <a:outerShdw blurRad="38100" dist="38100" dir="2700000" algn="tl">
                    <a:srgbClr val="C0C0C0"/>
                  </a:outerShdw>
                </a:effectLst>
                <a:uLnTx/>
                <a:uFillTx/>
                <a:latin typeface="+mj-lt"/>
                <a:ea typeface="+mj-ea"/>
                <a:cs typeface="Arial" pitchFamily="34" charset="0"/>
              </a:rPr>
              <a:t> </a:t>
            </a:r>
            <a:r>
              <a:rPr kumimoji="0" lang="pt-BR" sz="2800" b="1" i="0" u="none" strike="noStrike" kern="1200" cap="none" spc="0" normalizeH="0" baseline="0" noProof="0" dirty="0">
                <a:ln>
                  <a:noFill/>
                </a:ln>
                <a:uLnTx/>
                <a:uFillTx/>
                <a:latin typeface="+mj-lt"/>
                <a:ea typeface="+mj-ea"/>
                <a:cs typeface="Arial" pitchFamily="34" charset="0"/>
              </a:rPr>
              <a:t>–</a:t>
            </a:r>
            <a:r>
              <a:rPr kumimoji="0" lang="pt-BR" sz="2800" b="1" i="0" u="none" strike="noStrike" kern="1200" cap="none" spc="0" normalizeH="0" baseline="0" noProof="0" dirty="0">
                <a:ln>
                  <a:noFill/>
                </a:ln>
                <a:solidFill>
                  <a:schemeClr val="accent5">
                    <a:lumMod val="40000"/>
                    <a:lumOff val="60000"/>
                  </a:schemeClr>
                </a:solidFill>
                <a:uLnTx/>
                <a:uFillTx/>
                <a:latin typeface="+mj-lt"/>
                <a:ea typeface="+mj-ea"/>
                <a:cs typeface="Arial" pitchFamily="34" charset="0"/>
              </a:rPr>
              <a:t> </a:t>
            </a:r>
            <a:r>
              <a:rPr kumimoji="0" lang="pt-BR" sz="2800" b="1" i="0" u="none" strike="noStrike" kern="1200" cap="none" spc="0" normalizeH="0" baseline="0" noProof="0" dirty="0">
                <a:ln>
                  <a:noFill/>
                </a:ln>
                <a:solidFill>
                  <a:srgbClr val="FF0000"/>
                </a:solidFill>
                <a:uLnTx/>
                <a:uFillTx/>
                <a:latin typeface="+mj-lt"/>
                <a:ea typeface="+mj-ea"/>
                <a:cs typeface="Arial" pitchFamily="34" charset="0"/>
              </a:rPr>
              <a:t>E</a:t>
            </a:r>
            <a:r>
              <a:rPr kumimoji="0" lang="pt-BR" sz="2800" b="1" i="0" u="none" strike="noStrike" kern="1200" cap="none" spc="0" normalizeH="0" baseline="0" noProof="0" dirty="0">
                <a:ln>
                  <a:noFill/>
                </a:ln>
                <a:uLnTx/>
                <a:uFillTx/>
                <a:latin typeface="+mj-lt"/>
                <a:ea typeface="+mj-ea"/>
                <a:cs typeface="Arial" pitchFamily="34" charset="0"/>
              </a:rPr>
              <a:t>QUIPAMENTO</a:t>
            </a:r>
            <a:r>
              <a:rPr kumimoji="0" lang="pt-BR" sz="2800" b="1" i="0" u="none" strike="noStrike" kern="1200" cap="none" spc="0" normalizeH="0" baseline="0" noProof="0" dirty="0">
                <a:ln>
                  <a:noFill/>
                </a:ln>
                <a:solidFill>
                  <a:srgbClr val="0070C0"/>
                </a:solidFill>
                <a:uLnTx/>
                <a:uFillTx/>
                <a:latin typeface="+mj-lt"/>
                <a:ea typeface="+mj-ea"/>
                <a:cs typeface="Arial" pitchFamily="34" charset="0"/>
              </a:rPr>
              <a:t> </a:t>
            </a:r>
            <a:r>
              <a:rPr kumimoji="0" lang="pt-BR" sz="2800" b="1" i="0" u="none" strike="noStrike" kern="1200" cap="none" spc="0" normalizeH="0" baseline="0" noProof="0" dirty="0">
                <a:ln>
                  <a:noFill/>
                </a:ln>
                <a:uLnTx/>
                <a:uFillTx/>
                <a:latin typeface="+mj-lt"/>
                <a:ea typeface="+mj-ea"/>
                <a:cs typeface="Arial" pitchFamily="34" charset="0"/>
              </a:rPr>
              <a:t>DE</a:t>
            </a:r>
            <a:r>
              <a:rPr kumimoji="0" lang="pt-BR" sz="2800" b="1" i="0" u="none" strike="noStrike" kern="1200" cap="none" spc="0" normalizeH="0" baseline="0" noProof="0" dirty="0">
                <a:ln>
                  <a:noFill/>
                </a:ln>
                <a:solidFill>
                  <a:srgbClr val="0070C0"/>
                </a:solidFill>
                <a:uLnTx/>
                <a:uFillTx/>
                <a:latin typeface="+mj-lt"/>
                <a:ea typeface="+mj-ea"/>
                <a:cs typeface="Arial" pitchFamily="34" charset="0"/>
              </a:rPr>
              <a:t> </a:t>
            </a:r>
            <a:r>
              <a:rPr kumimoji="0" lang="pt-BR" sz="2800" b="1" i="0" u="none" strike="noStrike" kern="1200" cap="none" spc="0" normalizeH="0" baseline="0" noProof="0" dirty="0">
                <a:ln>
                  <a:noFill/>
                </a:ln>
                <a:solidFill>
                  <a:srgbClr val="FF0000"/>
                </a:solidFill>
                <a:uLnTx/>
                <a:uFillTx/>
                <a:latin typeface="+mj-lt"/>
                <a:ea typeface="+mj-ea"/>
                <a:cs typeface="Arial" pitchFamily="34" charset="0"/>
              </a:rPr>
              <a:t>P</a:t>
            </a:r>
            <a:r>
              <a:rPr kumimoji="0" lang="pt-BR" sz="2800" b="1" i="0" u="none" strike="noStrike" kern="1200" cap="none" spc="0" normalizeH="0" baseline="0" noProof="0" dirty="0">
                <a:ln>
                  <a:noFill/>
                </a:ln>
                <a:uLnTx/>
                <a:uFillTx/>
                <a:latin typeface="+mj-lt"/>
                <a:ea typeface="+mj-ea"/>
                <a:cs typeface="Arial" pitchFamily="34" charset="0"/>
              </a:rPr>
              <a:t>ROTEÇÃO</a:t>
            </a:r>
            <a:r>
              <a:rPr kumimoji="0" lang="pt-BR" sz="2800" b="1" i="0" u="none" strike="noStrike" kern="1200" cap="none" spc="0" normalizeH="0" baseline="0" noProof="0" dirty="0">
                <a:ln>
                  <a:noFill/>
                </a:ln>
                <a:solidFill>
                  <a:schemeClr val="accent5">
                    <a:lumMod val="40000"/>
                    <a:lumOff val="60000"/>
                  </a:schemeClr>
                </a:solidFill>
                <a:uLnTx/>
                <a:uFillTx/>
                <a:latin typeface="+mj-lt"/>
                <a:ea typeface="+mj-ea"/>
                <a:cs typeface="Arial" pitchFamily="34" charset="0"/>
              </a:rPr>
              <a:t> </a:t>
            </a:r>
            <a:r>
              <a:rPr kumimoji="0" lang="pt-BR" sz="2800" b="1" i="0" u="none" strike="noStrike" kern="1200" cap="none" spc="0" normalizeH="0" baseline="0" noProof="0" dirty="0">
                <a:ln>
                  <a:noFill/>
                </a:ln>
                <a:solidFill>
                  <a:srgbClr val="FF0000"/>
                </a:solidFill>
                <a:uLnTx/>
                <a:uFillTx/>
                <a:latin typeface="+mj-lt"/>
                <a:ea typeface="+mj-ea"/>
                <a:cs typeface="Arial" pitchFamily="34" charset="0"/>
              </a:rPr>
              <a:t>I</a:t>
            </a:r>
            <a:r>
              <a:rPr kumimoji="0" lang="pt-BR" sz="2800" b="1" i="0" u="none" strike="noStrike" kern="1200" cap="none" spc="0" normalizeH="0" baseline="0" noProof="0" dirty="0">
                <a:ln>
                  <a:noFill/>
                </a:ln>
                <a:uLnTx/>
                <a:uFillTx/>
                <a:latin typeface="+mj-lt"/>
                <a:ea typeface="+mj-ea"/>
                <a:cs typeface="Arial" pitchFamily="34" charset="0"/>
              </a:rPr>
              <a:t>NDIVIDUAL</a:t>
            </a:r>
          </a:p>
        </p:txBody>
      </p:sp>
      <p:sp>
        <p:nvSpPr>
          <p:cNvPr id="6" name="Subtítulo 2"/>
          <p:cNvSpPr txBox="1">
            <a:spLocks/>
          </p:cNvSpPr>
          <p:nvPr/>
        </p:nvSpPr>
        <p:spPr>
          <a:xfrm>
            <a:off x="500034" y="1357298"/>
            <a:ext cx="5500726" cy="3286148"/>
          </a:xfrm>
          <a:prstGeom prst="rect">
            <a:avLst/>
          </a:prstGeom>
        </p:spPr>
        <p:txBody>
          <a:bodyPr rtlCol="0">
            <a:noAutofit/>
          </a:bodyPr>
          <a:lstStyle/>
          <a:p>
            <a:pPr marL="0" marR="0" lvl="0" indent="1588" algn="just" defTabSz="914400" rtl="0" eaLnBrk="1" fontAlgn="auto" latinLnBrk="0" hangingPunct="1">
              <a:lnSpc>
                <a:spcPct val="150000"/>
              </a:lnSpc>
              <a:spcBef>
                <a:spcPct val="0"/>
              </a:spcBef>
              <a:spcAft>
                <a:spcPts val="0"/>
              </a:spcAft>
              <a:buClrTx/>
              <a:buSzTx/>
              <a:buFont typeface="Arial" pitchFamily="34" charset="0"/>
              <a:buNone/>
              <a:tabLst/>
              <a:defRPr/>
            </a:pPr>
            <a:r>
              <a:rPr kumimoji="0" lang="pt-BR" b="0" i="0" u="none" strike="noStrike" kern="1200" cap="none" spc="0" normalizeH="0" baseline="0" noProof="0" dirty="0">
                <a:ln>
                  <a:noFill/>
                </a:ln>
                <a:effectLst/>
                <a:uLnTx/>
                <a:uFillTx/>
                <a:latin typeface="+mj-lt"/>
                <a:ea typeface="+mn-ea"/>
                <a:cs typeface="Arial" pitchFamily="34" charset="0"/>
              </a:rPr>
              <a:t>Todo EQUIPAMENTO usado pelo integrante, para se proteger dos riscos que possam causar </a:t>
            </a:r>
            <a:r>
              <a:rPr lang="pt-BR" dirty="0">
                <a:latin typeface="+mj-lt"/>
                <a:cs typeface="Arial" pitchFamily="34" charset="0"/>
              </a:rPr>
              <a:t>danos</a:t>
            </a:r>
            <a:r>
              <a:rPr kumimoji="0" lang="pt-BR" b="0" i="0" u="none" strike="noStrike" kern="1200" cap="none" spc="0" normalizeH="0" baseline="0" noProof="0" dirty="0">
                <a:ln>
                  <a:noFill/>
                </a:ln>
                <a:effectLst/>
                <a:uLnTx/>
                <a:uFillTx/>
                <a:latin typeface="+mj-lt"/>
                <a:ea typeface="+mn-ea"/>
                <a:cs typeface="Arial" pitchFamily="34" charset="0"/>
              </a:rPr>
              <a:t> a Segurança e a Saúde no trabalho. </a:t>
            </a:r>
          </a:p>
          <a:p>
            <a:pPr marL="342900" marR="0" lvl="0" indent="-342900" algn="r" defTabSz="914400" rtl="0" eaLnBrk="1" fontAlgn="auto" latinLnBrk="0" hangingPunct="1">
              <a:lnSpc>
                <a:spcPct val="150000"/>
              </a:lnSpc>
              <a:spcBef>
                <a:spcPct val="20000"/>
              </a:spcBef>
              <a:spcAft>
                <a:spcPts val="0"/>
              </a:spcAft>
              <a:buClrTx/>
              <a:buSzTx/>
              <a:buFont typeface="Arial" pitchFamily="34" charset="0"/>
              <a:buNone/>
              <a:tabLst/>
              <a:defRPr/>
            </a:pPr>
            <a:endParaRPr kumimoji="0" lang="pt-BR" b="0" i="0" u="none" strike="noStrike" kern="1200" cap="none" spc="0" normalizeH="0" baseline="0" noProof="0" dirty="0">
              <a:ln>
                <a:noFill/>
              </a:ln>
              <a:effectLst/>
              <a:uLnTx/>
              <a:uFillTx/>
              <a:latin typeface="+mj-lt"/>
              <a:ea typeface="+mn-ea"/>
              <a:cs typeface="Arial" pitchFamily="34" charset="0"/>
            </a:endParaRPr>
          </a:p>
          <a:p>
            <a:pPr marL="265176" marR="0" lvl="1" indent="-265176" algn="ctr" defTabSz="914400" rtl="0" eaLnBrk="1" fontAlgn="auto" latinLnBrk="0" hangingPunct="1">
              <a:lnSpc>
                <a:spcPct val="150000"/>
              </a:lnSpc>
              <a:spcBef>
                <a:spcPct val="20000"/>
              </a:spcBef>
              <a:spcAft>
                <a:spcPts val="0"/>
              </a:spcAft>
              <a:buClrTx/>
              <a:buSzPct val="80000"/>
              <a:buFont typeface="Arial" pitchFamily="34" charset="0"/>
              <a:buNone/>
              <a:tabLst/>
              <a:defRPr/>
            </a:pPr>
            <a:r>
              <a:rPr kumimoji="0" lang="pt-BR" b="0" i="1" u="none" strike="noStrike" kern="1200" cap="none" spc="0" normalizeH="0" baseline="0" noProof="0" dirty="0">
                <a:ln>
                  <a:noFill/>
                </a:ln>
                <a:effectLst/>
                <a:uLnTx/>
                <a:uFillTx/>
                <a:latin typeface="+mj-lt"/>
                <a:ea typeface="+mn-ea"/>
                <a:cs typeface="+mn-cs"/>
              </a:rPr>
              <a:t>“Os </a:t>
            </a:r>
            <a:r>
              <a:rPr kumimoji="0" lang="pt-BR" b="0" i="1" u="none" strike="noStrike" kern="1200" cap="none" spc="0" normalizeH="0" baseline="0" noProof="0" dirty="0" err="1">
                <a:ln>
                  <a:noFill/>
                </a:ln>
                <a:effectLst/>
                <a:uLnTx/>
                <a:uFillTx/>
                <a:latin typeface="+mj-lt"/>
                <a:ea typeface="+mn-ea"/>
                <a:cs typeface="+mn-cs"/>
              </a:rPr>
              <a:t>EPI’s</a:t>
            </a:r>
            <a:r>
              <a:rPr kumimoji="0" lang="pt-BR" b="0" i="1" u="none" strike="noStrike" kern="1200" cap="none" spc="0" normalizeH="0" baseline="0" noProof="0" dirty="0">
                <a:ln>
                  <a:noFill/>
                </a:ln>
                <a:effectLst/>
                <a:uLnTx/>
                <a:uFillTx/>
                <a:latin typeface="+mj-lt"/>
                <a:ea typeface="+mn-ea"/>
                <a:cs typeface="+mn-cs"/>
              </a:rPr>
              <a:t> não evitam os ACIDENTES, mas com certeza, podem DIMINUIR ou ELIMINAR as lesões”.</a:t>
            </a:r>
          </a:p>
          <a:p>
            <a:pPr marL="265176" marR="0" lvl="1" indent="-265176" algn="ctr" defTabSz="914400" rtl="0" eaLnBrk="1" fontAlgn="auto" latinLnBrk="0" hangingPunct="1">
              <a:lnSpc>
                <a:spcPct val="150000"/>
              </a:lnSpc>
              <a:spcBef>
                <a:spcPct val="20000"/>
              </a:spcBef>
              <a:spcAft>
                <a:spcPts val="0"/>
              </a:spcAft>
              <a:buClrTx/>
              <a:buSzPct val="80000"/>
              <a:buFont typeface="Arial" pitchFamily="34" charset="0"/>
              <a:buNone/>
              <a:tabLst/>
              <a:defRPr/>
            </a:pPr>
            <a:r>
              <a:rPr kumimoji="0" lang="pt-BR" b="0" i="0" u="none" strike="noStrike" kern="1200" cap="none" spc="0" normalizeH="0" baseline="0" noProof="0" dirty="0">
                <a:ln>
                  <a:noFill/>
                </a:ln>
                <a:solidFill>
                  <a:schemeClr val="accent5">
                    <a:lumMod val="40000"/>
                    <a:lumOff val="60000"/>
                  </a:schemeClr>
                </a:solidFill>
                <a:effectLst/>
                <a:uLnTx/>
                <a:uFillTx/>
                <a:latin typeface="+mj-lt"/>
                <a:ea typeface="+mn-ea"/>
                <a:cs typeface="+mn-cs"/>
              </a:rPr>
              <a:t>  </a:t>
            </a:r>
          </a:p>
          <a:p>
            <a:pPr marL="342900" marR="0" lvl="0" indent="-342900" algn="just" defTabSz="914400" rtl="0" eaLnBrk="1" fontAlgn="auto" latinLnBrk="0" hangingPunct="1">
              <a:lnSpc>
                <a:spcPct val="150000"/>
              </a:lnSpc>
              <a:spcBef>
                <a:spcPct val="20000"/>
              </a:spcBef>
              <a:spcAft>
                <a:spcPts val="0"/>
              </a:spcAft>
              <a:buClrTx/>
              <a:buSzTx/>
              <a:buFont typeface="Arial" pitchFamily="34" charset="0"/>
              <a:buChar char="•"/>
              <a:tabLst/>
              <a:defRPr/>
            </a:pPr>
            <a:endParaRPr kumimoji="0" lang="pt-BR" b="0" i="0" u="none" strike="noStrike" kern="1200" cap="none" spc="0" normalizeH="0" baseline="0" noProof="0" dirty="0">
              <a:ln>
                <a:noFill/>
              </a:ln>
              <a:solidFill>
                <a:schemeClr val="tx1"/>
              </a:solidFill>
              <a:effectLst/>
              <a:uLnTx/>
              <a:uFillTx/>
              <a:latin typeface="+mj-lt"/>
              <a:ea typeface="+mn-ea"/>
              <a:cs typeface="Arial" pitchFamily="34"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t-BR" b="0" i="0" u="none" strike="noStrike" kern="1200" cap="none" spc="0" normalizeH="0" baseline="0" noProof="0" dirty="0">
              <a:ln>
                <a:noFill/>
              </a:ln>
              <a:solidFill>
                <a:schemeClr val="tx1"/>
              </a:solidFill>
              <a:effectLst/>
              <a:uLnTx/>
              <a:uFillTx/>
              <a:latin typeface="+mj-lt"/>
              <a:ea typeface="+mn-ea"/>
              <a:cs typeface="+mn-cs"/>
            </a:endParaRPr>
          </a:p>
        </p:txBody>
      </p:sp>
      <p:pic>
        <p:nvPicPr>
          <p:cNvPr id="10" name="Imagem 9" descr="apresenta.jpg"/>
          <p:cNvPicPr>
            <a:picLocks noChangeAspect="1"/>
          </p:cNvPicPr>
          <p:nvPr/>
        </p:nvPicPr>
        <p:blipFill>
          <a:blip r:embed="rId4" cstate="print">
            <a:clrChange>
              <a:clrFrom>
                <a:srgbClr val="FFFFFF"/>
              </a:clrFrom>
              <a:clrTo>
                <a:srgbClr val="FFFFFF">
                  <a:alpha val="0"/>
                </a:srgbClr>
              </a:clrTo>
            </a:clrChange>
          </a:blip>
          <a:stretch>
            <a:fillRect/>
          </a:stretch>
        </p:blipFill>
        <p:spPr>
          <a:xfrm>
            <a:off x="5580112" y="2924944"/>
            <a:ext cx="3387852" cy="351129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2472951" y="420501"/>
            <a:ext cx="432117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pPr>
            <a:r>
              <a:rPr lang="pt-BR" sz="3200" u="sng" dirty="0">
                <a:effectLst>
                  <a:outerShdw blurRad="38100" dist="38100" dir="2700000" algn="tl">
                    <a:srgbClr val="C0C0C0"/>
                  </a:outerShdw>
                </a:effectLst>
              </a:rPr>
              <a:t>LEGISLAÇÃO </a:t>
            </a:r>
          </a:p>
        </p:txBody>
      </p:sp>
      <p:sp>
        <p:nvSpPr>
          <p:cNvPr id="3" name="Rectangle 20"/>
          <p:cNvSpPr>
            <a:spLocks noChangeArrowheads="1"/>
          </p:cNvSpPr>
          <p:nvPr/>
        </p:nvSpPr>
        <p:spPr bwMode="auto">
          <a:xfrm>
            <a:off x="1428728" y="1857364"/>
            <a:ext cx="6029325" cy="31700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l"/>
            <a:r>
              <a:rPr lang="pt-BR" sz="2000" b="1" dirty="0"/>
              <a:t>6.7.1 Cabe ao </a:t>
            </a:r>
            <a:r>
              <a:rPr lang="pt-BR" sz="2000" b="1" dirty="0">
                <a:solidFill>
                  <a:srgbClr val="FF3300"/>
                </a:solidFill>
              </a:rPr>
              <a:t>empregado </a:t>
            </a:r>
            <a:r>
              <a:rPr lang="pt-BR" sz="2000" b="1" dirty="0"/>
              <a:t>quanto ao </a:t>
            </a:r>
            <a:r>
              <a:rPr lang="pt-BR" sz="2000" b="1" dirty="0">
                <a:solidFill>
                  <a:srgbClr val="FF3300"/>
                </a:solidFill>
              </a:rPr>
              <a:t>EPI:</a:t>
            </a:r>
          </a:p>
          <a:p>
            <a:pPr algn="l"/>
            <a:endParaRPr lang="pt-BR" sz="2000" b="1" dirty="0">
              <a:solidFill>
                <a:srgbClr val="FF3300"/>
              </a:solidFill>
            </a:endParaRPr>
          </a:p>
          <a:p>
            <a:pPr algn="l"/>
            <a:endParaRPr lang="pt-BR" sz="2000" b="1" dirty="0">
              <a:solidFill>
                <a:srgbClr val="FF3300"/>
              </a:solidFill>
            </a:endParaRPr>
          </a:p>
          <a:p>
            <a:pPr algn="l"/>
            <a:r>
              <a:rPr lang="pt-BR" sz="2000" dirty="0"/>
              <a:t>a) usar, utilizando-o apenas </a:t>
            </a:r>
            <a:r>
              <a:rPr lang="pt-BR" sz="2000" dirty="0">
                <a:solidFill>
                  <a:srgbClr val="FF3300"/>
                </a:solidFill>
              </a:rPr>
              <a:t>para a finalidade</a:t>
            </a:r>
            <a:r>
              <a:rPr lang="pt-BR" sz="2000" dirty="0"/>
              <a:t> a que se destina;</a:t>
            </a:r>
          </a:p>
          <a:p>
            <a:pPr algn="l"/>
            <a:r>
              <a:rPr lang="pt-BR" sz="2000" dirty="0"/>
              <a:t>b) responsabilizar-se pela </a:t>
            </a:r>
            <a:r>
              <a:rPr lang="pt-BR" sz="2000" dirty="0">
                <a:solidFill>
                  <a:srgbClr val="FF3300"/>
                </a:solidFill>
              </a:rPr>
              <a:t>guarda e conservação;</a:t>
            </a:r>
          </a:p>
          <a:p>
            <a:pPr algn="l"/>
            <a:r>
              <a:rPr lang="pt-BR" sz="2000" dirty="0"/>
              <a:t>c) comunicar ao empregador qualquer alteração que o torne impróprio para uso; </a:t>
            </a:r>
          </a:p>
          <a:p>
            <a:pPr algn="l"/>
            <a:r>
              <a:rPr lang="pt-BR" sz="2000" dirty="0"/>
              <a:t>d) cumprir as</a:t>
            </a:r>
            <a:r>
              <a:rPr lang="pt-BR" sz="2000" dirty="0">
                <a:solidFill>
                  <a:srgbClr val="FF3300"/>
                </a:solidFill>
              </a:rPr>
              <a:t> determinações</a:t>
            </a:r>
            <a:r>
              <a:rPr lang="pt-BR" sz="2000" dirty="0"/>
              <a:t> do empregador sobre o uso </a:t>
            </a:r>
            <a:r>
              <a:rPr lang="pt-BR" sz="2000" dirty="0">
                <a:solidFill>
                  <a:srgbClr val="FF3300"/>
                </a:solidFill>
              </a:rPr>
              <a:t>adequado.</a:t>
            </a:r>
          </a:p>
        </p:txBody>
      </p:sp>
      <p:pic>
        <p:nvPicPr>
          <p:cNvPr id="4" name="Imagem 3"/>
          <p:cNvPicPr/>
          <p:nvPr/>
        </p:nvPicPr>
        <p:blipFill>
          <a:blip r:embed="rId2" cstate="print"/>
          <a:srcRect l="71133" t="19319" r="22042" b="63881"/>
          <a:stretch>
            <a:fillRect/>
          </a:stretch>
        </p:blipFill>
        <p:spPr bwMode="auto">
          <a:xfrm>
            <a:off x="7858148" y="357166"/>
            <a:ext cx="785818" cy="10001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m 4" descr="auxiliadora fala.jpg"/>
          <p:cNvPicPr>
            <a:picLocks noChangeAspect="1"/>
          </p:cNvPicPr>
          <p:nvPr/>
        </p:nvPicPr>
        <p:blipFill>
          <a:blip r:embed="rId3" cstate="print">
            <a:clrChange>
              <a:clrFrom>
                <a:srgbClr val="FFFFFF"/>
              </a:clrFrom>
              <a:clrTo>
                <a:srgbClr val="FFFFFF">
                  <a:alpha val="0"/>
                </a:srgbClr>
              </a:clrTo>
            </a:clrChange>
          </a:blip>
          <a:stretch>
            <a:fillRect/>
          </a:stretch>
        </p:blipFill>
        <p:spPr>
          <a:xfrm>
            <a:off x="6000760" y="4143380"/>
            <a:ext cx="2662040" cy="2188287"/>
          </a:xfrm>
          <a:prstGeom prst="rect">
            <a:avLst/>
          </a:prstGeom>
        </p:spPr>
      </p:pic>
      <p:pic>
        <p:nvPicPr>
          <p:cNvPr id="6" name="Imagem 5"/>
          <p:cNvPicPr>
            <a:picLocks noChangeAspect="1"/>
          </p:cNvPicPr>
          <p:nvPr/>
        </p:nvPicPr>
        <p:blipFill>
          <a:blip r:embed="rId4"/>
          <a:srcRect/>
          <a:stretch>
            <a:fillRect/>
          </a:stretch>
        </p:blipFill>
        <p:spPr bwMode="auto">
          <a:xfrm>
            <a:off x="7286644" y="6286521"/>
            <a:ext cx="1714512" cy="57147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2428860" y="357166"/>
            <a:ext cx="432117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pPr>
            <a:r>
              <a:rPr lang="pt-BR" sz="3200" u="sng" dirty="0">
                <a:effectLst>
                  <a:outerShdw blurRad="38100" dist="38100" dir="2700000" algn="tl">
                    <a:srgbClr val="C0C0C0"/>
                  </a:outerShdw>
                </a:effectLst>
              </a:rPr>
              <a:t>LEGISLAÇÃO </a:t>
            </a:r>
          </a:p>
        </p:txBody>
      </p:sp>
      <p:sp>
        <p:nvSpPr>
          <p:cNvPr id="3" name="Rectangle 16"/>
          <p:cNvSpPr txBox="1">
            <a:spLocks noChangeArrowheads="1"/>
          </p:cNvSpPr>
          <p:nvPr/>
        </p:nvSpPr>
        <p:spPr bwMode="auto">
          <a:xfrm>
            <a:off x="428596" y="1071546"/>
            <a:ext cx="8215402" cy="50552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marL="265176" marR="0" lvl="0" indent="-265176" algn="l" defTabSz="914400" rtl="0" eaLnBrk="1" fontAlgn="auto" latinLnBrk="0" hangingPunct="1">
              <a:lnSpc>
                <a:spcPct val="100000"/>
              </a:lnSpc>
              <a:spcBef>
                <a:spcPts val="250"/>
              </a:spcBef>
              <a:spcAft>
                <a:spcPts val="0"/>
              </a:spcAft>
              <a:buClr>
                <a:schemeClr val="accent1"/>
              </a:buClr>
              <a:buSzPct val="80000"/>
              <a:buFont typeface="Wingdings 2"/>
              <a:buChar char=""/>
              <a:tabLst/>
              <a:defRPr/>
            </a:pPr>
            <a:r>
              <a:rPr kumimoji="0" lang="pt-BR" sz="2000" b="1" i="0" u="none" strike="noStrike" kern="1200" cap="none" spc="0" normalizeH="0" baseline="0" noProof="0" dirty="0">
                <a:ln>
                  <a:noFill/>
                </a:ln>
                <a:solidFill>
                  <a:schemeClr val="tx1"/>
                </a:solidFill>
                <a:effectLst/>
                <a:uLnTx/>
                <a:uFillTx/>
                <a:latin typeface="+mn-lt"/>
                <a:ea typeface="+mn-ea"/>
                <a:cs typeface="+mn-cs"/>
              </a:rPr>
              <a:t>6.6.1 Cabe ao </a:t>
            </a:r>
            <a:r>
              <a:rPr kumimoji="0" lang="pt-BR" sz="2000" b="1" i="0" u="none" strike="noStrike" kern="1200" cap="none" spc="0" normalizeH="0" baseline="0" noProof="0" dirty="0">
                <a:ln>
                  <a:noFill/>
                </a:ln>
                <a:solidFill>
                  <a:srgbClr val="FF3300"/>
                </a:solidFill>
                <a:effectLst/>
                <a:uLnTx/>
                <a:uFillTx/>
                <a:latin typeface="+mn-lt"/>
                <a:ea typeface="+mn-ea"/>
                <a:cs typeface="+mn-cs"/>
              </a:rPr>
              <a:t>empregador</a:t>
            </a:r>
            <a:r>
              <a:rPr kumimoji="0" lang="pt-BR" sz="2000" b="1" i="0" u="none" strike="noStrike" kern="1200" cap="none" spc="0" normalizeH="0" baseline="0" noProof="0" dirty="0">
                <a:ln>
                  <a:noFill/>
                </a:ln>
                <a:solidFill>
                  <a:schemeClr val="tx1"/>
                </a:solidFill>
                <a:effectLst/>
                <a:uLnTx/>
                <a:uFillTx/>
                <a:latin typeface="+mn-lt"/>
                <a:ea typeface="+mn-ea"/>
                <a:cs typeface="+mn-cs"/>
              </a:rPr>
              <a:t> quanto ao</a:t>
            </a:r>
            <a:r>
              <a:rPr kumimoji="0" lang="pt-BR" sz="2000" b="0" i="0" u="none" strike="noStrike" kern="1200" cap="none" spc="0" normalizeH="0" baseline="0" noProof="0" dirty="0">
                <a:ln>
                  <a:noFill/>
                </a:ln>
                <a:solidFill>
                  <a:schemeClr val="tx1"/>
                </a:solidFill>
                <a:effectLst/>
                <a:uLnTx/>
                <a:uFillTx/>
                <a:latin typeface="+mn-lt"/>
                <a:ea typeface="+mn-ea"/>
                <a:cs typeface="+mn-cs"/>
              </a:rPr>
              <a:t> </a:t>
            </a:r>
            <a:r>
              <a:rPr kumimoji="0" lang="pt-BR" sz="2000" b="1" i="0" u="none" strike="noStrike" kern="1200" cap="none" spc="0" normalizeH="0" baseline="0" noProof="0" dirty="0">
                <a:ln>
                  <a:noFill/>
                </a:ln>
                <a:solidFill>
                  <a:srgbClr val="FF3300"/>
                </a:solidFill>
                <a:effectLst/>
                <a:uLnTx/>
                <a:uFillTx/>
                <a:latin typeface="+mn-lt"/>
                <a:ea typeface="+mn-ea"/>
                <a:cs typeface="+mn-cs"/>
              </a:rPr>
              <a:t>EPI :</a:t>
            </a:r>
          </a:p>
          <a:p>
            <a:pPr marL="265176" marR="0" lvl="0" indent="-265176" algn="l" defTabSz="914400" rtl="0" eaLnBrk="1" fontAlgn="auto" latinLnBrk="0" hangingPunct="1">
              <a:lnSpc>
                <a:spcPct val="100000"/>
              </a:lnSpc>
              <a:spcBef>
                <a:spcPts val="250"/>
              </a:spcBef>
              <a:spcAft>
                <a:spcPts val="0"/>
              </a:spcAft>
              <a:buClr>
                <a:schemeClr val="accent1"/>
              </a:buClr>
              <a:buSzPct val="80000"/>
              <a:buFont typeface="Wingdings 2"/>
              <a:buChar char=""/>
              <a:tabLst/>
              <a:defRPr/>
            </a:pPr>
            <a:endParaRPr kumimoji="0" lang="pt-BR" sz="2000" b="1" i="0" u="none" strike="noStrike" kern="1200" cap="none" spc="0" normalizeH="0" baseline="0" noProof="0" dirty="0">
              <a:ln>
                <a:noFill/>
              </a:ln>
              <a:solidFill>
                <a:srgbClr val="FF3300"/>
              </a:solidFill>
              <a:effectLst/>
              <a:uLnTx/>
              <a:uFillTx/>
              <a:latin typeface="+mn-lt"/>
              <a:ea typeface="+mn-ea"/>
              <a:cs typeface="+mn-cs"/>
            </a:endParaRPr>
          </a:p>
          <a:p>
            <a:pPr marL="265176" marR="0" lvl="0" indent="-265176" algn="l" defTabSz="914400" rtl="0" eaLnBrk="1" fontAlgn="auto" latinLnBrk="0" hangingPunct="1">
              <a:lnSpc>
                <a:spcPct val="100000"/>
              </a:lnSpc>
              <a:spcBef>
                <a:spcPts val="250"/>
              </a:spcBef>
              <a:spcAft>
                <a:spcPts val="0"/>
              </a:spcAft>
              <a:buClr>
                <a:schemeClr val="accent1"/>
              </a:buClr>
              <a:buSzPct val="80000"/>
              <a:buFont typeface="Wingdings 2"/>
              <a:buChar char=""/>
              <a:tabLst/>
              <a:defRPr/>
            </a:pPr>
            <a:endParaRPr kumimoji="0" lang="pt-BR" sz="2000" b="1" i="0" u="none" strike="noStrike" kern="1200" cap="none" spc="0" normalizeH="0" baseline="0" noProof="0" dirty="0">
              <a:ln>
                <a:noFill/>
              </a:ln>
              <a:solidFill>
                <a:srgbClr val="FF3300"/>
              </a:solidFill>
              <a:effectLst/>
              <a:uLnTx/>
              <a:uFillTx/>
              <a:latin typeface="+mn-lt"/>
              <a:ea typeface="+mn-ea"/>
              <a:cs typeface="+mn-cs"/>
            </a:endParaRPr>
          </a:p>
          <a:p>
            <a:pPr marL="0" marR="0" lvl="0" indent="0" algn="l" defTabSz="914400" rtl="0" eaLnBrk="1" fontAlgn="auto" latinLnBrk="0" hangingPunct="1">
              <a:lnSpc>
                <a:spcPct val="100000"/>
              </a:lnSpc>
              <a:spcBef>
                <a:spcPts val="250"/>
              </a:spcBef>
              <a:spcAft>
                <a:spcPts val="0"/>
              </a:spcAft>
              <a:buClr>
                <a:schemeClr val="accent1"/>
              </a:buClr>
              <a:buSzPct val="80000"/>
              <a:buFont typeface="Wingdings 2"/>
              <a:buNone/>
              <a:tabLst/>
              <a:defRPr/>
            </a:pPr>
            <a:r>
              <a:rPr kumimoji="0" lang="pt-BR" sz="2000" b="0" i="0" u="none" strike="noStrike" kern="1200" cap="none" spc="0" normalizeH="0" baseline="0" noProof="0" dirty="0">
                <a:ln>
                  <a:noFill/>
                </a:ln>
                <a:solidFill>
                  <a:schemeClr val="tx1"/>
                </a:solidFill>
                <a:effectLst/>
                <a:uLnTx/>
                <a:uFillTx/>
                <a:latin typeface="+mn-lt"/>
                <a:ea typeface="+mn-ea"/>
                <a:cs typeface="+mn-cs"/>
              </a:rPr>
              <a:t>     a) adquirir o </a:t>
            </a:r>
            <a:r>
              <a:rPr kumimoji="0" lang="pt-BR" sz="2000" b="0" i="0" u="none" strike="noStrike" kern="1200" cap="none" spc="0" normalizeH="0" baseline="0" noProof="0" dirty="0">
                <a:ln>
                  <a:noFill/>
                </a:ln>
                <a:solidFill>
                  <a:srgbClr val="FF3300"/>
                </a:solidFill>
                <a:effectLst/>
                <a:uLnTx/>
                <a:uFillTx/>
                <a:latin typeface="+mn-lt"/>
                <a:ea typeface="+mn-ea"/>
                <a:cs typeface="+mn-cs"/>
              </a:rPr>
              <a:t>adequado ao risco</a:t>
            </a:r>
            <a:r>
              <a:rPr kumimoji="0" lang="pt-BR" sz="2000" b="0" i="0" u="none" strike="noStrike" kern="1200" cap="none" spc="0" normalizeH="0" baseline="0" noProof="0" dirty="0">
                <a:ln>
                  <a:noFill/>
                </a:ln>
                <a:solidFill>
                  <a:schemeClr val="tx1"/>
                </a:solidFill>
                <a:effectLst/>
                <a:uLnTx/>
                <a:uFillTx/>
                <a:latin typeface="+mn-lt"/>
                <a:ea typeface="+mn-ea"/>
                <a:cs typeface="+mn-cs"/>
              </a:rPr>
              <a:t> de cada atividade</a:t>
            </a:r>
          </a:p>
          <a:p>
            <a:pPr marL="0" marR="0" lvl="0" indent="0" algn="l" defTabSz="914400" rtl="0" eaLnBrk="1" fontAlgn="auto" latinLnBrk="0" hangingPunct="1">
              <a:lnSpc>
                <a:spcPct val="100000"/>
              </a:lnSpc>
              <a:spcBef>
                <a:spcPts val="250"/>
              </a:spcBef>
              <a:spcAft>
                <a:spcPts val="0"/>
              </a:spcAft>
              <a:buClr>
                <a:schemeClr val="accent1"/>
              </a:buClr>
              <a:buSzPct val="80000"/>
              <a:buFont typeface="Wingdings 2"/>
              <a:buNone/>
              <a:tabLst/>
              <a:defRPr/>
            </a:pPr>
            <a:r>
              <a:rPr kumimoji="0" lang="pt-BR" sz="2000" b="0" i="0" u="none" strike="noStrike" kern="1200" cap="none" spc="0" normalizeH="0" baseline="0" noProof="0" dirty="0">
                <a:ln>
                  <a:noFill/>
                </a:ln>
                <a:solidFill>
                  <a:schemeClr val="tx1"/>
                </a:solidFill>
                <a:effectLst/>
                <a:uLnTx/>
                <a:uFillTx/>
                <a:latin typeface="+mn-lt"/>
                <a:ea typeface="+mn-ea"/>
                <a:cs typeface="+mn-cs"/>
              </a:rPr>
              <a:t>     b) exigir seu uso</a:t>
            </a:r>
          </a:p>
          <a:p>
            <a:pPr marL="0" marR="0" lvl="0" indent="0" algn="l" defTabSz="914400" rtl="0" eaLnBrk="1" fontAlgn="auto" latinLnBrk="0" hangingPunct="1">
              <a:lnSpc>
                <a:spcPct val="100000"/>
              </a:lnSpc>
              <a:spcBef>
                <a:spcPts val="250"/>
              </a:spcBef>
              <a:spcAft>
                <a:spcPts val="0"/>
              </a:spcAft>
              <a:buClr>
                <a:schemeClr val="accent1"/>
              </a:buClr>
              <a:buSzPct val="80000"/>
              <a:buFont typeface="Wingdings 2"/>
              <a:buNone/>
              <a:tabLst/>
              <a:defRPr/>
            </a:pPr>
            <a:r>
              <a:rPr kumimoji="0" lang="pt-BR" sz="2000" b="0" i="0" u="none" strike="noStrike" kern="1200" cap="none" spc="0" normalizeH="0" baseline="0" noProof="0" dirty="0">
                <a:ln>
                  <a:noFill/>
                </a:ln>
                <a:solidFill>
                  <a:schemeClr val="tx1"/>
                </a:solidFill>
                <a:effectLst/>
                <a:uLnTx/>
                <a:uFillTx/>
                <a:latin typeface="+mn-lt"/>
                <a:ea typeface="+mn-ea"/>
                <a:cs typeface="+mn-cs"/>
              </a:rPr>
              <a:t>     c) fornecer ao trabalhador somente o aprovado pelo órgão nacional      competente em matéria de segurança e saúde no trabalho</a:t>
            </a:r>
          </a:p>
          <a:p>
            <a:pPr marL="0" marR="0" lvl="0" indent="0" algn="l" defTabSz="914400" rtl="0" eaLnBrk="1" fontAlgn="auto" latinLnBrk="0" hangingPunct="1">
              <a:lnSpc>
                <a:spcPct val="100000"/>
              </a:lnSpc>
              <a:spcBef>
                <a:spcPts val="250"/>
              </a:spcBef>
              <a:spcAft>
                <a:spcPts val="0"/>
              </a:spcAft>
              <a:buClr>
                <a:schemeClr val="accent1"/>
              </a:buClr>
              <a:buSzPct val="80000"/>
              <a:buFont typeface="Wingdings 2"/>
              <a:buNone/>
              <a:tabLst/>
              <a:defRPr/>
            </a:pPr>
            <a:r>
              <a:rPr kumimoji="0" lang="pt-BR" sz="2000" b="0" i="0" u="none" strike="noStrike" kern="1200" cap="none" spc="0" normalizeH="0" baseline="0" noProof="0" dirty="0">
                <a:ln>
                  <a:noFill/>
                </a:ln>
                <a:solidFill>
                  <a:schemeClr val="tx1"/>
                </a:solidFill>
                <a:effectLst/>
                <a:uLnTx/>
                <a:uFillTx/>
                <a:latin typeface="+mn-lt"/>
                <a:ea typeface="+mn-ea"/>
                <a:cs typeface="+mn-cs"/>
              </a:rPr>
              <a:t>     d) </a:t>
            </a:r>
            <a:r>
              <a:rPr kumimoji="0" lang="pt-BR" sz="2000" b="0" i="0" u="none" strike="noStrike" kern="1200" cap="none" spc="0" normalizeH="0" baseline="0" noProof="0" dirty="0">
                <a:ln>
                  <a:noFill/>
                </a:ln>
                <a:solidFill>
                  <a:srgbClr val="FF3300"/>
                </a:solidFill>
                <a:effectLst/>
                <a:uLnTx/>
                <a:uFillTx/>
                <a:latin typeface="+mn-lt"/>
                <a:ea typeface="+mn-ea"/>
                <a:cs typeface="+mn-cs"/>
              </a:rPr>
              <a:t>orientar e treinar</a:t>
            </a:r>
            <a:r>
              <a:rPr kumimoji="0" lang="pt-BR" sz="2000" b="0" i="0" u="none" strike="noStrike" kern="1200" cap="none" spc="0" normalizeH="0" baseline="0" noProof="0" dirty="0">
                <a:ln>
                  <a:noFill/>
                </a:ln>
                <a:solidFill>
                  <a:schemeClr val="tx1"/>
                </a:solidFill>
                <a:effectLst/>
                <a:uLnTx/>
                <a:uFillTx/>
                <a:latin typeface="+mn-lt"/>
                <a:ea typeface="+mn-ea"/>
                <a:cs typeface="+mn-cs"/>
              </a:rPr>
              <a:t> o trabalhador sobre o uso adequado, guarda e conservação</a:t>
            </a:r>
          </a:p>
          <a:p>
            <a:pPr marL="0" marR="0" lvl="0" indent="0" algn="l" defTabSz="914400" rtl="0" eaLnBrk="1" fontAlgn="auto" latinLnBrk="0" hangingPunct="1">
              <a:lnSpc>
                <a:spcPct val="100000"/>
              </a:lnSpc>
              <a:spcBef>
                <a:spcPts val="250"/>
              </a:spcBef>
              <a:spcAft>
                <a:spcPts val="0"/>
              </a:spcAft>
              <a:buClr>
                <a:schemeClr val="accent1"/>
              </a:buClr>
              <a:buSzPct val="80000"/>
              <a:buFont typeface="Wingdings 2"/>
              <a:buNone/>
              <a:tabLst/>
              <a:defRPr/>
            </a:pPr>
            <a:r>
              <a:rPr kumimoji="0" lang="pt-BR" sz="2000" b="0" i="0" u="none" strike="noStrike" kern="1200" cap="none" spc="0" normalizeH="0" baseline="0" noProof="0" dirty="0">
                <a:ln>
                  <a:noFill/>
                </a:ln>
                <a:solidFill>
                  <a:schemeClr val="tx1"/>
                </a:solidFill>
                <a:effectLst/>
                <a:uLnTx/>
                <a:uFillTx/>
                <a:latin typeface="+mn-lt"/>
                <a:ea typeface="+mn-ea"/>
                <a:cs typeface="+mn-cs"/>
              </a:rPr>
              <a:t>     e) </a:t>
            </a:r>
            <a:r>
              <a:rPr kumimoji="0" lang="pt-BR" sz="2000" b="0" i="0" u="none" strike="noStrike" kern="1200" cap="none" spc="0" normalizeH="0" baseline="0" noProof="0" dirty="0">
                <a:ln>
                  <a:noFill/>
                </a:ln>
                <a:solidFill>
                  <a:srgbClr val="FF3300"/>
                </a:solidFill>
                <a:effectLst/>
                <a:uLnTx/>
                <a:uFillTx/>
                <a:latin typeface="+mn-lt"/>
                <a:ea typeface="+mn-ea"/>
                <a:cs typeface="+mn-cs"/>
              </a:rPr>
              <a:t>substituir imediatamente</a:t>
            </a:r>
            <a:r>
              <a:rPr kumimoji="0" lang="pt-BR" sz="2000" b="0" i="0" u="none" strike="noStrike" kern="1200" cap="none" spc="0" normalizeH="0" baseline="0" noProof="0" dirty="0">
                <a:ln>
                  <a:noFill/>
                </a:ln>
                <a:solidFill>
                  <a:schemeClr val="tx1"/>
                </a:solidFill>
                <a:effectLst/>
                <a:uLnTx/>
                <a:uFillTx/>
                <a:latin typeface="+mn-lt"/>
                <a:ea typeface="+mn-ea"/>
                <a:cs typeface="+mn-cs"/>
              </a:rPr>
              <a:t>, quando danificado ou extraviado</a:t>
            </a:r>
          </a:p>
          <a:p>
            <a:pPr marL="0" marR="0" lvl="0" indent="0" algn="l" defTabSz="914400" rtl="0" eaLnBrk="1" fontAlgn="auto" latinLnBrk="0" hangingPunct="1">
              <a:lnSpc>
                <a:spcPct val="100000"/>
              </a:lnSpc>
              <a:spcBef>
                <a:spcPts val="250"/>
              </a:spcBef>
              <a:spcAft>
                <a:spcPts val="0"/>
              </a:spcAft>
              <a:buClr>
                <a:schemeClr val="accent1"/>
              </a:buClr>
              <a:buSzPct val="80000"/>
              <a:buFont typeface="Wingdings 2"/>
              <a:buNone/>
              <a:tabLst/>
              <a:defRPr/>
            </a:pPr>
            <a:r>
              <a:rPr kumimoji="0" lang="pt-BR" sz="2000" b="0" i="0" u="none" strike="noStrike" kern="1200" cap="none" spc="0" normalizeH="0" baseline="0" noProof="0" dirty="0">
                <a:ln>
                  <a:noFill/>
                </a:ln>
                <a:solidFill>
                  <a:schemeClr val="tx1"/>
                </a:solidFill>
                <a:effectLst/>
                <a:uLnTx/>
                <a:uFillTx/>
                <a:latin typeface="+mn-lt"/>
                <a:ea typeface="+mn-ea"/>
                <a:cs typeface="+mn-cs"/>
              </a:rPr>
              <a:t>      f) responsabilizar-se pela higienização e manutenção periódica</a:t>
            </a:r>
          </a:p>
          <a:p>
            <a:pPr marL="0" marR="0" lvl="0" indent="0" algn="l" defTabSz="914400" rtl="0" eaLnBrk="1" fontAlgn="auto" latinLnBrk="0" hangingPunct="1">
              <a:lnSpc>
                <a:spcPct val="100000"/>
              </a:lnSpc>
              <a:spcBef>
                <a:spcPts val="250"/>
              </a:spcBef>
              <a:spcAft>
                <a:spcPts val="0"/>
              </a:spcAft>
              <a:buClr>
                <a:schemeClr val="accent1"/>
              </a:buClr>
              <a:buSzPct val="80000"/>
              <a:buFont typeface="Wingdings 2"/>
              <a:buNone/>
              <a:tabLst/>
              <a:defRPr/>
            </a:pPr>
            <a:r>
              <a:rPr kumimoji="0" lang="pt-BR" sz="2000" b="0" i="0" u="none" strike="noStrike" kern="1200" cap="none" spc="0" normalizeH="0" baseline="0" noProof="0" dirty="0">
                <a:ln>
                  <a:noFill/>
                </a:ln>
                <a:solidFill>
                  <a:schemeClr val="tx1"/>
                </a:solidFill>
                <a:effectLst/>
                <a:uLnTx/>
                <a:uFillTx/>
                <a:latin typeface="+mn-lt"/>
                <a:ea typeface="+mn-ea"/>
                <a:cs typeface="+mn-cs"/>
              </a:rPr>
              <a:t>     g) comunicar ao MTE qualquer irregularidade observada. </a:t>
            </a:r>
          </a:p>
        </p:txBody>
      </p:sp>
      <p:pic>
        <p:nvPicPr>
          <p:cNvPr id="4" name="Imagem 3"/>
          <p:cNvPicPr/>
          <p:nvPr/>
        </p:nvPicPr>
        <p:blipFill>
          <a:blip r:embed="rId2" cstate="print"/>
          <a:srcRect l="71133" t="19319" r="22042" b="63881"/>
          <a:stretch>
            <a:fillRect/>
          </a:stretch>
        </p:blipFill>
        <p:spPr bwMode="auto">
          <a:xfrm>
            <a:off x="7858148" y="357166"/>
            <a:ext cx="785818" cy="10001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m 4"/>
          <p:cNvPicPr>
            <a:picLocks noChangeAspect="1"/>
          </p:cNvPicPr>
          <p:nvPr/>
        </p:nvPicPr>
        <p:blipFill>
          <a:blip r:embed="rId3"/>
          <a:srcRect/>
          <a:stretch>
            <a:fillRect/>
          </a:stretch>
        </p:blipFill>
        <p:spPr bwMode="auto">
          <a:xfrm>
            <a:off x="7286644" y="6286521"/>
            <a:ext cx="1714512" cy="571479"/>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928794" y="785794"/>
            <a:ext cx="5357850" cy="1323439"/>
          </a:xfrm>
          <a:prstGeom prst="rect">
            <a:avLst/>
          </a:prstGeom>
          <a:noFill/>
        </p:spPr>
        <p:txBody>
          <a:bodyPr wrap="square" rtlCol="0">
            <a:spAutoFit/>
          </a:bodyPr>
          <a:lstStyle/>
          <a:p>
            <a:r>
              <a:rPr lang="pt-BR" sz="4000" b="1" dirty="0"/>
              <a:t>QUANDO DEVEMOS UTILIZAR O EPI?</a:t>
            </a:r>
          </a:p>
        </p:txBody>
      </p:sp>
      <p:sp>
        <p:nvSpPr>
          <p:cNvPr id="4" name="CaixaDeTexto 3"/>
          <p:cNvSpPr txBox="1"/>
          <p:nvPr/>
        </p:nvSpPr>
        <p:spPr>
          <a:xfrm>
            <a:off x="1071538" y="2571744"/>
            <a:ext cx="7215238" cy="3108543"/>
          </a:xfrm>
          <a:prstGeom prst="rect">
            <a:avLst/>
          </a:prstGeom>
          <a:noFill/>
        </p:spPr>
        <p:txBody>
          <a:bodyPr wrap="square" rtlCol="0">
            <a:spAutoFit/>
          </a:bodyPr>
          <a:lstStyle/>
          <a:p>
            <a:r>
              <a:rPr lang="pt-BR" sz="2800" dirty="0"/>
              <a:t>Sempre que as medidas de ordem geral não ofereçam completa proteção contra os riscos de acidentes do trabalho, enquanto as medidas de proteção coletivas estiverem sendo implantadas e para  atender a situação de emergência e acordo com a NR 6 item 6.3</a:t>
            </a:r>
          </a:p>
        </p:txBody>
      </p:sp>
      <p:pic>
        <p:nvPicPr>
          <p:cNvPr id="5" name="Imagem 4"/>
          <p:cNvPicPr>
            <a:picLocks noChangeAspect="1"/>
          </p:cNvPicPr>
          <p:nvPr/>
        </p:nvPicPr>
        <p:blipFill>
          <a:blip r:embed="rId2"/>
          <a:srcRect/>
          <a:stretch>
            <a:fillRect/>
          </a:stretch>
        </p:blipFill>
        <p:spPr bwMode="auto">
          <a:xfrm>
            <a:off x="7286644" y="6286521"/>
            <a:ext cx="1714512" cy="571479"/>
          </a:xfrm>
          <a:prstGeom prst="rect">
            <a:avLst/>
          </a:prstGeom>
          <a:noFill/>
          <a:ln w="9525">
            <a:noFill/>
            <a:miter lim="800000"/>
            <a:headEnd/>
            <a:tailEnd/>
          </a:ln>
        </p:spPr>
      </p:pic>
      <p:pic>
        <p:nvPicPr>
          <p:cNvPr id="6" name="Imagem 5" descr="auxiliadora fala.jpg"/>
          <p:cNvPicPr>
            <a:picLocks noChangeAspect="1"/>
          </p:cNvPicPr>
          <p:nvPr/>
        </p:nvPicPr>
        <p:blipFill>
          <a:blip r:embed="rId3" cstate="print">
            <a:clrChange>
              <a:clrFrom>
                <a:srgbClr val="FFFFFF"/>
              </a:clrFrom>
              <a:clrTo>
                <a:srgbClr val="FFFFFF">
                  <a:alpha val="0"/>
                </a:srgbClr>
              </a:clrTo>
            </a:clrChange>
          </a:blip>
          <a:stretch>
            <a:fillRect/>
          </a:stretch>
        </p:blipFill>
        <p:spPr>
          <a:xfrm>
            <a:off x="7524808" y="4643446"/>
            <a:ext cx="1619192" cy="13310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214282" y="214290"/>
            <a:ext cx="8929718" cy="6643710"/>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642910" y="571480"/>
            <a:ext cx="8143932" cy="5786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Título 3"/>
          <p:cNvSpPr>
            <a:spLocks noGrp="1"/>
          </p:cNvSpPr>
          <p:nvPr>
            <p:ph type="title"/>
          </p:nvPr>
        </p:nvSpPr>
        <p:spPr>
          <a:xfrm>
            <a:off x="1000100" y="357174"/>
            <a:ext cx="7329510" cy="1143000"/>
          </a:xfrm>
        </p:spPr>
        <p:txBody>
          <a:bodyPr>
            <a:noAutofit/>
          </a:bodyPr>
          <a:lstStyle/>
          <a:p>
            <a:r>
              <a:rPr lang="pt-BR" sz="3600" b="1" dirty="0" err="1">
                <a:solidFill>
                  <a:srgbClr val="0070C0"/>
                </a:solidFill>
              </a:rPr>
              <a:t>EPI’S</a:t>
            </a:r>
            <a:r>
              <a:rPr lang="pt-BR" sz="3600" b="1" dirty="0">
                <a:solidFill>
                  <a:srgbClr val="0070C0"/>
                </a:solidFill>
              </a:rPr>
              <a:t> PARA TRABALHOS EM ALTURA</a:t>
            </a:r>
            <a:endParaRPr lang="pt-BR" sz="3600" b="1" dirty="0">
              <a:solidFill>
                <a:schemeClr val="accent5">
                  <a:lumMod val="40000"/>
                  <a:lumOff val="60000"/>
                </a:schemeClr>
              </a:solidFill>
            </a:endParaRPr>
          </a:p>
        </p:txBody>
      </p:sp>
      <p:sp>
        <p:nvSpPr>
          <p:cNvPr id="6" name="Retângulo 5"/>
          <p:cNvSpPr/>
          <p:nvPr/>
        </p:nvSpPr>
        <p:spPr>
          <a:xfrm>
            <a:off x="899592" y="1894180"/>
            <a:ext cx="4680520" cy="2554545"/>
          </a:xfrm>
          <a:prstGeom prst="rect">
            <a:avLst/>
          </a:prstGeom>
        </p:spPr>
        <p:txBody>
          <a:bodyPr wrap="square">
            <a:spAutoFit/>
          </a:bodyPr>
          <a:lstStyle/>
          <a:p>
            <a:r>
              <a:rPr lang="es-ES_tradnl" sz="3200" b="1" dirty="0"/>
              <a:t>Cinto tipo paraquedista</a:t>
            </a:r>
          </a:p>
          <a:p>
            <a:r>
              <a:rPr lang="es-ES_tradnl" sz="3200" b="1" dirty="0"/>
              <a:t/>
            </a:r>
            <a:br>
              <a:rPr lang="es-ES_tradnl" sz="3200" b="1" dirty="0"/>
            </a:br>
            <a:r>
              <a:rPr lang="es-ES_tradnl" sz="3200" b="1" dirty="0"/>
              <a:t>Talabarte tipo Y</a:t>
            </a:r>
          </a:p>
          <a:p>
            <a:r>
              <a:rPr lang="es-ES_tradnl" sz="3200" b="1" dirty="0"/>
              <a:t/>
            </a:r>
            <a:br>
              <a:rPr lang="es-ES_tradnl" sz="3200" b="1" dirty="0"/>
            </a:br>
            <a:r>
              <a:rPr lang="es-ES_tradnl" sz="3200" b="1" dirty="0" err="1"/>
              <a:t>Trava</a:t>
            </a:r>
            <a:r>
              <a:rPr lang="es-ES_tradnl" sz="3200" b="1" dirty="0"/>
              <a:t>-Quedas</a:t>
            </a:r>
            <a:endParaRPr lang="pt-BR" sz="3200" dirty="0"/>
          </a:p>
        </p:txBody>
      </p:sp>
      <p:pic>
        <p:nvPicPr>
          <p:cNvPr id="9" name="Imagem 8" descr="rochedo color novo.jpg"/>
          <p:cNvPicPr>
            <a:picLocks noChangeAspect="1"/>
          </p:cNvPicPr>
          <p:nvPr/>
        </p:nvPicPr>
        <p:blipFill>
          <a:blip r:embed="rId4" cstate="email">
            <a:clrChange>
              <a:clrFrom>
                <a:srgbClr val="FFFFFF"/>
              </a:clrFrom>
              <a:clrTo>
                <a:srgbClr val="FFFFFF">
                  <a:alpha val="0"/>
                </a:srgbClr>
              </a:clrTo>
            </a:clrChange>
          </a:blip>
          <a:stretch>
            <a:fillRect/>
          </a:stretch>
        </p:blipFill>
        <p:spPr>
          <a:xfrm>
            <a:off x="5643570" y="2000240"/>
            <a:ext cx="2559115" cy="450059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0" y="0"/>
            <a:ext cx="9144000" cy="6858000"/>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57158" y="285728"/>
            <a:ext cx="8429684" cy="6072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Título 3"/>
          <p:cNvSpPr>
            <a:spLocks noGrp="1"/>
          </p:cNvSpPr>
          <p:nvPr>
            <p:ph type="title"/>
          </p:nvPr>
        </p:nvSpPr>
        <p:spPr>
          <a:xfrm>
            <a:off x="1000100" y="357174"/>
            <a:ext cx="7329510" cy="1143000"/>
          </a:xfrm>
        </p:spPr>
        <p:txBody>
          <a:bodyPr>
            <a:noAutofit/>
          </a:bodyPr>
          <a:lstStyle/>
          <a:p>
            <a:r>
              <a:rPr lang="pt-BR" sz="3600" b="1" dirty="0">
                <a:solidFill>
                  <a:srgbClr val="0070C0"/>
                </a:solidFill>
              </a:rPr>
              <a:t>CINTO DE SEGURANÇA TIPO PARAQUEDISTA</a:t>
            </a:r>
            <a:endParaRPr lang="pt-BR" sz="3600" b="1" dirty="0">
              <a:solidFill>
                <a:schemeClr val="accent5">
                  <a:lumMod val="40000"/>
                  <a:lumOff val="60000"/>
                </a:schemeClr>
              </a:solidFill>
            </a:endParaRPr>
          </a:p>
        </p:txBody>
      </p:sp>
      <p:sp>
        <p:nvSpPr>
          <p:cNvPr id="6" name="Retângulo 5"/>
          <p:cNvSpPr/>
          <p:nvPr/>
        </p:nvSpPr>
        <p:spPr>
          <a:xfrm>
            <a:off x="971600" y="1580599"/>
            <a:ext cx="5184576" cy="1200329"/>
          </a:xfrm>
          <a:prstGeom prst="rect">
            <a:avLst/>
          </a:prstGeom>
        </p:spPr>
        <p:txBody>
          <a:bodyPr wrap="square">
            <a:spAutoFit/>
          </a:bodyPr>
          <a:lstStyle/>
          <a:p>
            <a:r>
              <a:rPr lang="pt-BR" sz="2400" b="1" dirty="0"/>
              <a:t>Verifique sempre se o cinto não apresenta deformações ou avaria nas argolas de fixação ou nas costuras.</a:t>
            </a:r>
            <a:endParaRPr lang="pt-BR" sz="2400" dirty="0"/>
          </a:p>
        </p:txBody>
      </p:sp>
      <p:pic>
        <p:nvPicPr>
          <p:cNvPr id="9" name="Imagem 8" descr="rochedo color novo.jpg"/>
          <p:cNvPicPr>
            <a:picLocks noChangeAspect="1"/>
          </p:cNvPicPr>
          <p:nvPr/>
        </p:nvPicPr>
        <p:blipFill>
          <a:blip r:embed="rId4" cstate="email">
            <a:clrChange>
              <a:clrFrom>
                <a:srgbClr val="FFFFFF"/>
              </a:clrFrom>
              <a:clrTo>
                <a:srgbClr val="FFFFFF">
                  <a:alpha val="0"/>
                </a:srgbClr>
              </a:clrTo>
            </a:clrChange>
          </a:blip>
          <a:stretch>
            <a:fillRect/>
          </a:stretch>
        </p:blipFill>
        <p:spPr>
          <a:xfrm>
            <a:off x="5643570" y="2000240"/>
            <a:ext cx="2559115" cy="4500594"/>
          </a:xfrm>
          <a:prstGeom prst="rect">
            <a:avLst/>
          </a:prstGeom>
        </p:spPr>
      </p:pic>
      <p:pic>
        <p:nvPicPr>
          <p:cNvPr id="7" name="Imagem 6" descr="line cinto paraquedista bx.jpg"/>
          <p:cNvPicPr>
            <a:picLocks noChangeAspect="1"/>
          </p:cNvPicPr>
          <p:nvPr/>
        </p:nvPicPr>
        <p:blipFill>
          <a:blip r:embed="rId5" cstate="print"/>
          <a:stretch>
            <a:fillRect/>
          </a:stretch>
        </p:blipFill>
        <p:spPr>
          <a:xfrm>
            <a:off x="714348" y="3357562"/>
            <a:ext cx="3418005" cy="2942080"/>
          </a:xfrm>
          <a:prstGeom prst="rect">
            <a:avLst/>
          </a:prstGeom>
        </p:spPr>
      </p:pic>
      <p:cxnSp>
        <p:nvCxnSpPr>
          <p:cNvPr id="11" name="Conector de seta reta 10"/>
          <p:cNvCxnSpPr/>
          <p:nvPr/>
        </p:nvCxnSpPr>
        <p:spPr>
          <a:xfrm>
            <a:off x="285720" y="3143248"/>
            <a:ext cx="936104" cy="433636"/>
          </a:xfrm>
          <a:prstGeom prst="straightConnector1">
            <a:avLst/>
          </a:prstGeom>
          <a:ln w="28575">
            <a:solidFill>
              <a:srgbClr val="C00000"/>
            </a:solidFill>
            <a:tailEnd type="arrow"/>
          </a:ln>
        </p:spPr>
        <p:style>
          <a:lnRef idx="1">
            <a:schemeClr val="accent2"/>
          </a:lnRef>
          <a:fillRef idx="0">
            <a:schemeClr val="accent2"/>
          </a:fillRef>
          <a:effectRef idx="0">
            <a:schemeClr val="accent2"/>
          </a:effectRef>
          <a:fontRef idx="minor">
            <a:schemeClr val="tx1"/>
          </a:fontRef>
        </p:style>
      </p:cxnSp>
      <p:cxnSp>
        <p:nvCxnSpPr>
          <p:cNvPr id="12" name="Conector de seta reta 11"/>
          <p:cNvCxnSpPr/>
          <p:nvPr/>
        </p:nvCxnSpPr>
        <p:spPr>
          <a:xfrm>
            <a:off x="395536" y="4735392"/>
            <a:ext cx="720080" cy="1588"/>
          </a:xfrm>
          <a:prstGeom prst="straightConnector1">
            <a:avLst/>
          </a:prstGeom>
          <a:ln w="28575">
            <a:solidFill>
              <a:srgbClr val="C00000"/>
            </a:solidFill>
            <a:tailEnd type="arrow"/>
          </a:ln>
        </p:spPr>
        <p:style>
          <a:lnRef idx="1">
            <a:schemeClr val="accent2"/>
          </a:lnRef>
          <a:fillRef idx="0">
            <a:schemeClr val="accent2"/>
          </a:fillRef>
          <a:effectRef idx="0">
            <a:schemeClr val="accent2"/>
          </a:effectRef>
          <a:fontRef idx="minor">
            <a:schemeClr val="tx1"/>
          </a:fontRef>
        </p:style>
      </p:cxnSp>
      <p:cxnSp>
        <p:nvCxnSpPr>
          <p:cNvPr id="14" name="Conector de seta reta 13"/>
          <p:cNvCxnSpPr/>
          <p:nvPr/>
        </p:nvCxnSpPr>
        <p:spPr>
          <a:xfrm rot="10800000" flipV="1">
            <a:off x="3000364" y="3500438"/>
            <a:ext cx="864096" cy="577652"/>
          </a:xfrm>
          <a:prstGeom prst="straightConnector1">
            <a:avLst/>
          </a:prstGeom>
          <a:ln w="28575">
            <a:solidFill>
              <a:srgbClr val="C00000"/>
            </a:solidFill>
            <a:tailEnd type="arrow"/>
          </a:ln>
        </p:spPr>
        <p:style>
          <a:lnRef idx="1">
            <a:schemeClr val="accent2"/>
          </a:lnRef>
          <a:fillRef idx="0">
            <a:schemeClr val="accent2"/>
          </a:fillRef>
          <a:effectRef idx="0">
            <a:schemeClr val="accent2"/>
          </a:effectRef>
          <a:fontRef idx="minor">
            <a:schemeClr val="tx1"/>
          </a:fontRef>
        </p:style>
      </p:cxnSp>
      <p:cxnSp>
        <p:nvCxnSpPr>
          <p:cNvPr id="18" name="Conector de seta reta 17"/>
          <p:cNvCxnSpPr/>
          <p:nvPr/>
        </p:nvCxnSpPr>
        <p:spPr>
          <a:xfrm rot="5400000">
            <a:off x="1535600" y="4322260"/>
            <a:ext cx="864096" cy="792088"/>
          </a:xfrm>
          <a:prstGeom prst="straightConnector1">
            <a:avLst/>
          </a:prstGeom>
          <a:ln w="28575">
            <a:solidFill>
              <a:srgbClr val="C00000"/>
            </a:solidFill>
            <a:tailEnd type="arrow"/>
          </a:ln>
        </p:spPr>
        <p:style>
          <a:lnRef idx="1">
            <a:schemeClr val="accent2"/>
          </a:lnRef>
          <a:fillRef idx="0">
            <a:schemeClr val="accent2"/>
          </a:fillRef>
          <a:effectRef idx="0">
            <a:schemeClr val="accent2"/>
          </a:effectRef>
          <a:fontRef idx="minor">
            <a:schemeClr val="tx1"/>
          </a:fontRef>
        </p:style>
      </p:cxnSp>
      <p:cxnSp>
        <p:nvCxnSpPr>
          <p:cNvPr id="22" name="Conector de seta reta 21"/>
          <p:cNvCxnSpPr/>
          <p:nvPr/>
        </p:nvCxnSpPr>
        <p:spPr>
          <a:xfrm rot="5400000">
            <a:off x="3776700" y="4117991"/>
            <a:ext cx="864096" cy="792088"/>
          </a:xfrm>
          <a:prstGeom prst="straightConnector1">
            <a:avLst/>
          </a:prstGeom>
          <a:ln w="28575">
            <a:solidFill>
              <a:srgbClr val="C00000"/>
            </a:solidFill>
            <a:tailEnd type="arrow"/>
          </a:ln>
        </p:spPr>
        <p:style>
          <a:lnRef idx="1">
            <a:schemeClr val="accent2"/>
          </a:lnRef>
          <a:fillRef idx="0">
            <a:schemeClr val="accent2"/>
          </a:fillRef>
          <a:effectRef idx="0">
            <a:schemeClr val="accent2"/>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3000"/>
                            </p:stCondLst>
                            <p:childTnLst>
                              <p:par>
                                <p:cTn id="13" presetID="2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3500"/>
                            </p:stCondLst>
                            <p:childTnLst>
                              <p:par>
                                <p:cTn id="17" presetID="22" presetClass="entr" presetSubtype="8"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par>
                          <p:cTn id="20" fill="hold">
                            <p:stCondLst>
                              <p:cond delay="4000"/>
                            </p:stCondLst>
                            <p:childTnLst>
                              <p:par>
                                <p:cTn id="21" presetID="22" presetClass="entr" presetSubtype="2"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right)">
                                      <p:cBhvr>
                                        <p:cTn id="23" dur="500"/>
                                        <p:tgtEl>
                                          <p:spTgt spid="14"/>
                                        </p:tgtEl>
                                      </p:cBhvr>
                                    </p:animEffect>
                                  </p:childTnLst>
                                </p:cTn>
                              </p:par>
                            </p:childTnLst>
                          </p:cTn>
                        </p:par>
                        <p:par>
                          <p:cTn id="24" fill="hold">
                            <p:stCondLst>
                              <p:cond delay="4500"/>
                            </p:stCondLst>
                            <p:childTnLst>
                              <p:par>
                                <p:cTn id="25" presetID="22" presetClass="entr" presetSubtype="2"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right)">
                                      <p:cBhvr>
                                        <p:cTn id="27" dur="500"/>
                                        <p:tgtEl>
                                          <p:spTgt spid="18"/>
                                        </p:tgtEl>
                                      </p:cBhvr>
                                    </p:animEffect>
                                  </p:childTnLst>
                                </p:cTn>
                              </p:par>
                              <p:par>
                                <p:cTn id="28" presetID="22" presetClass="entr" presetSubtype="2"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right)">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 Box 21"/>
          <p:cNvSpPr txBox="1">
            <a:spLocks noChangeArrowheads="1"/>
          </p:cNvSpPr>
          <p:nvPr/>
        </p:nvSpPr>
        <p:spPr bwMode="auto">
          <a:xfrm>
            <a:off x="539552" y="327818"/>
            <a:ext cx="6156325" cy="579438"/>
          </a:xfrm>
          <a:prstGeom prst="rect">
            <a:avLst/>
          </a:prstGeom>
          <a:noFill/>
          <a:ln w="9525">
            <a:noFill/>
            <a:miter lim="800000"/>
            <a:headEnd/>
            <a:tailEnd/>
          </a:ln>
        </p:spPr>
        <p:txBody>
          <a:bodyPr>
            <a:spAutoFit/>
          </a:bodyPr>
          <a:lstStyle/>
          <a:p>
            <a:pPr algn="ctr">
              <a:spcBef>
                <a:spcPct val="50000"/>
              </a:spcBef>
            </a:pPr>
            <a:r>
              <a:rPr lang="pt-BR" sz="3200" b="1" i="1" dirty="0">
                <a:latin typeface="Calibri" pitchFamily="34" charset="0"/>
              </a:rPr>
              <a:t>CINTO DE SEGURANÇA</a:t>
            </a:r>
          </a:p>
        </p:txBody>
      </p:sp>
      <p:sp>
        <p:nvSpPr>
          <p:cNvPr id="71682" name="Rectangle 14"/>
          <p:cNvSpPr>
            <a:spLocks noChangeArrowheads="1"/>
          </p:cNvSpPr>
          <p:nvPr/>
        </p:nvSpPr>
        <p:spPr bwMode="auto">
          <a:xfrm>
            <a:off x="539552" y="1124744"/>
            <a:ext cx="6408737" cy="5043488"/>
          </a:xfrm>
          <a:prstGeom prst="rect">
            <a:avLst/>
          </a:prstGeom>
          <a:noFill/>
          <a:ln w="9525">
            <a:noFill/>
            <a:miter lim="800000"/>
            <a:headEnd/>
            <a:tailEnd/>
          </a:ln>
        </p:spPr>
        <p:txBody>
          <a:bodyPr anchor="ctr">
            <a:spAutoFit/>
          </a:bodyPr>
          <a:lstStyle/>
          <a:p>
            <a:pPr algn="just">
              <a:lnSpc>
                <a:spcPct val="150000"/>
              </a:lnSpc>
              <a:buFontTx/>
              <a:buChar char="•"/>
              <a:tabLst>
                <a:tab pos="539750" algn="l"/>
              </a:tabLst>
            </a:pPr>
            <a:r>
              <a:rPr lang="pt-BR" sz="1800" dirty="0"/>
              <a:t> O cinto deve ser usado com dois talabartes de material resistente e preferencialmente com mosquetões grandes (de 63 mm), para facilitar sua fixação. Sempre que possível, deve ser afixado acima da altura da cabeça. No geral um cinto tem capacidade para suportar uma pessoa de 100 kg.</a:t>
            </a:r>
          </a:p>
          <a:p>
            <a:pPr algn="just">
              <a:tabLst>
                <a:tab pos="539750" algn="l"/>
              </a:tabLst>
            </a:pPr>
            <a:endParaRPr lang="pt-BR" sz="1800" dirty="0"/>
          </a:p>
          <a:p>
            <a:pPr algn="just">
              <a:lnSpc>
                <a:spcPct val="150000"/>
              </a:lnSpc>
              <a:buFontTx/>
              <a:buChar char="•"/>
              <a:tabLst>
                <a:tab pos="539750" algn="l"/>
              </a:tabLst>
            </a:pPr>
            <a:r>
              <a:rPr lang="pt-BR" sz="1800" dirty="0"/>
              <a:t> Antes de usar o cinto de segurança, faça uma rigorosa inspeção em todos os seus componentes;</a:t>
            </a:r>
          </a:p>
          <a:p>
            <a:pPr algn="just">
              <a:tabLst>
                <a:tab pos="539750" algn="l"/>
              </a:tabLst>
            </a:pPr>
            <a:endParaRPr lang="pt-BR" sz="1800" dirty="0"/>
          </a:p>
          <a:p>
            <a:pPr algn="just">
              <a:lnSpc>
                <a:spcPct val="150000"/>
              </a:lnSpc>
              <a:buFontTx/>
              <a:buChar char="•"/>
              <a:tabLst>
                <a:tab pos="539750" algn="l"/>
              </a:tabLst>
            </a:pPr>
            <a:r>
              <a:rPr lang="pt-BR" sz="1800" dirty="0"/>
              <a:t> Quando você estiver caminhando, os dois talabartes devem ser cruzados na frente de seu corpo;</a:t>
            </a:r>
          </a:p>
          <a:p>
            <a:pPr algn="just">
              <a:tabLst>
                <a:tab pos="539750" algn="l"/>
              </a:tabLst>
            </a:pPr>
            <a:endParaRPr lang="pt-BR" sz="1800" dirty="0"/>
          </a:p>
          <a:p>
            <a:pPr algn="just">
              <a:lnSpc>
                <a:spcPct val="150000"/>
              </a:lnSpc>
              <a:tabLst>
                <a:tab pos="539750" algn="l"/>
              </a:tabLst>
            </a:pPr>
            <a:r>
              <a:rPr lang="pt-BR" sz="1800" dirty="0"/>
              <a:t> </a:t>
            </a:r>
          </a:p>
        </p:txBody>
      </p:sp>
      <p:pic>
        <p:nvPicPr>
          <p:cNvPr id="4" name="Imagem 3"/>
          <p:cNvPicPr>
            <a:picLocks noChangeAspect="1"/>
          </p:cNvPicPr>
          <p:nvPr/>
        </p:nvPicPr>
        <p:blipFill>
          <a:blip r:embed="rId2"/>
          <a:srcRect/>
          <a:stretch>
            <a:fillRect/>
          </a:stretch>
        </p:blipFill>
        <p:spPr bwMode="auto">
          <a:xfrm>
            <a:off x="7215206" y="5768983"/>
            <a:ext cx="1928794" cy="1089017"/>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 Box 21"/>
          <p:cNvSpPr txBox="1">
            <a:spLocks noChangeArrowheads="1"/>
          </p:cNvSpPr>
          <p:nvPr/>
        </p:nvSpPr>
        <p:spPr bwMode="auto">
          <a:xfrm>
            <a:off x="683568" y="358775"/>
            <a:ext cx="6156325" cy="579438"/>
          </a:xfrm>
          <a:prstGeom prst="rect">
            <a:avLst/>
          </a:prstGeom>
          <a:noFill/>
          <a:ln w="9525">
            <a:noFill/>
            <a:miter lim="800000"/>
            <a:headEnd/>
            <a:tailEnd/>
          </a:ln>
        </p:spPr>
        <p:txBody>
          <a:bodyPr>
            <a:spAutoFit/>
          </a:bodyPr>
          <a:lstStyle/>
          <a:p>
            <a:pPr algn="ctr">
              <a:spcBef>
                <a:spcPct val="50000"/>
              </a:spcBef>
            </a:pPr>
            <a:r>
              <a:rPr lang="pt-BR" sz="3200" b="1" i="1" dirty="0">
                <a:latin typeface="Calibri" pitchFamily="34" charset="0"/>
              </a:rPr>
              <a:t>CINTO DE SEGURANÇA</a:t>
            </a:r>
          </a:p>
        </p:txBody>
      </p:sp>
      <p:sp>
        <p:nvSpPr>
          <p:cNvPr id="72706" name="Rectangle 14"/>
          <p:cNvSpPr>
            <a:spLocks noChangeArrowheads="1"/>
          </p:cNvSpPr>
          <p:nvPr/>
        </p:nvSpPr>
        <p:spPr bwMode="auto">
          <a:xfrm>
            <a:off x="783807" y="1196752"/>
            <a:ext cx="6408737" cy="3255963"/>
          </a:xfrm>
          <a:prstGeom prst="rect">
            <a:avLst/>
          </a:prstGeom>
          <a:noFill/>
          <a:ln w="9525">
            <a:noFill/>
            <a:miter lim="800000"/>
            <a:headEnd/>
            <a:tailEnd/>
          </a:ln>
        </p:spPr>
        <p:txBody>
          <a:bodyPr anchor="ctr">
            <a:spAutoFit/>
          </a:bodyPr>
          <a:lstStyle/>
          <a:p>
            <a:pPr algn="just">
              <a:lnSpc>
                <a:spcPct val="150000"/>
              </a:lnSpc>
              <a:buFontTx/>
              <a:buChar char="•"/>
              <a:tabLst>
                <a:tab pos="539750" algn="l"/>
              </a:tabLst>
            </a:pPr>
            <a:r>
              <a:rPr lang="pt-BR" sz="1800" dirty="0"/>
              <a:t> O cinto de segurança deve ser afixado com o talabarte curto, de maneira a evitar impacto violento, caso a pessoa  escorregue para fora da plataforma de trabalho;</a:t>
            </a:r>
          </a:p>
          <a:p>
            <a:pPr algn="just">
              <a:tabLst>
                <a:tab pos="539750" algn="l"/>
              </a:tabLst>
            </a:pPr>
            <a:endParaRPr lang="pt-BR" sz="1800" dirty="0"/>
          </a:p>
          <a:p>
            <a:pPr algn="just">
              <a:lnSpc>
                <a:spcPct val="150000"/>
              </a:lnSpc>
              <a:buFontTx/>
              <a:buChar char="•"/>
              <a:tabLst>
                <a:tab pos="539750" algn="l"/>
              </a:tabLst>
            </a:pPr>
            <a:r>
              <a:rPr lang="pt-BR" sz="1800" dirty="0"/>
              <a:t> Ancorar o talabarte, sempre que possível, acima da cabeça.</a:t>
            </a:r>
          </a:p>
          <a:p>
            <a:pPr algn="just">
              <a:lnSpc>
                <a:spcPct val="150000"/>
              </a:lnSpc>
              <a:tabLst>
                <a:tab pos="539750" algn="l"/>
              </a:tabLst>
            </a:pPr>
            <a:endParaRPr lang="pt-BR" sz="1800" dirty="0"/>
          </a:p>
          <a:p>
            <a:pPr algn="just">
              <a:lnSpc>
                <a:spcPct val="150000"/>
              </a:lnSpc>
              <a:tabLst>
                <a:tab pos="539750" algn="l"/>
              </a:tabLst>
            </a:pPr>
            <a:endParaRPr lang="pt-BR" sz="1800" dirty="0"/>
          </a:p>
        </p:txBody>
      </p:sp>
      <p:pic>
        <p:nvPicPr>
          <p:cNvPr id="72707" name="Picture 4" descr="figura 07"/>
          <p:cNvPicPr>
            <a:picLocks noChangeAspect="1" noChangeArrowheads="1"/>
          </p:cNvPicPr>
          <p:nvPr/>
        </p:nvPicPr>
        <p:blipFill>
          <a:blip r:embed="rId2" cstate="print"/>
          <a:srcRect/>
          <a:stretch>
            <a:fillRect/>
          </a:stretch>
        </p:blipFill>
        <p:spPr bwMode="auto">
          <a:xfrm>
            <a:off x="2699792" y="3429000"/>
            <a:ext cx="3025775" cy="2854325"/>
          </a:xfrm>
          <a:prstGeom prst="rect">
            <a:avLst/>
          </a:prstGeom>
          <a:noFill/>
          <a:ln w="9525">
            <a:noFill/>
            <a:miter lim="800000"/>
            <a:headEnd/>
            <a:tailEnd/>
          </a:ln>
        </p:spPr>
      </p:pic>
      <p:pic>
        <p:nvPicPr>
          <p:cNvPr id="5" name="Imagem 4"/>
          <p:cNvPicPr>
            <a:picLocks noChangeAspect="1"/>
          </p:cNvPicPr>
          <p:nvPr/>
        </p:nvPicPr>
        <p:blipFill>
          <a:blip r:embed="rId3"/>
          <a:srcRect/>
          <a:stretch>
            <a:fillRect/>
          </a:stretch>
        </p:blipFill>
        <p:spPr bwMode="auto">
          <a:xfrm>
            <a:off x="7215206" y="5768983"/>
            <a:ext cx="1928794" cy="1089017"/>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14282" y="214290"/>
            <a:ext cx="8786874" cy="2862322"/>
          </a:xfrm>
          <a:prstGeom prst="rect">
            <a:avLst/>
          </a:prstGeom>
          <a:noFill/>
        </p:spPr>
        <p:txBody>
          <a:bodyPr wrap="square" rtlCol="0">
            <a:spAutoFit/>
          </a:bodyPr>
          <a:lstStyle/>
          <a:p>
            <a:r>
              <a:rPr lang="pt-BR" sz="2000" dirty="0"/>
              <a:t>35.3.3 O empregador deve realizar treinamentos periódico bienal e sempre que ocorrer quaisquer das seguintes situações:</a:t>
            </a:r>
          </a:p>
          <a:p>
            <a:endParaRPr lang="pt-BR" sz="2000" dirty="0"/>
          </a:p>
          <a:p>
            <a:pPr algn="ctr"/>
            <a:r>
              <a:rPr lang="pt-BR" sz="2000" b="1" dirty="0"/>
              <a:t>TREINAMENTO INICIAL – 8 HORAS – </a:t>
            </a:r>
            <a:r>
              <a:rPr lang="pt-BR" sz="1600" b="1" dirty="0"/>
              <a:t>ITEM 3.2</a:t>
            </a:r>
          </a:p>
          <a:p>
            <a:pPr algn="ctr"/>
            <a:endParaRPr lang="pt-BR" sz="1600" b="1" dirty="0"/>
          </a:p>
          <a:p>
            <a:pPr>
              <a:buFont typeface="Wingdings" pitchFamily="2" charset="2"/>
              <a:buChar char="ü"/>
            </a:pPr>
            <a:r>
              <a:rPr lang="pt-BR" sz="1400" b="1" dirty="0"/>
              <a:t>RECICLÁGEM A CADA DOIS ANOS ITEM 3.3.1 – HORAS</a:t>
            </a:r>
          </a:p>
          <a:p>
            <a:pPr>
              <a:buFont typeface="Wingdings" pitchFamily="2" charset="2"/>
              <a:buChar char="ü"/>
            </a:pPr>
            <a:r>
              <a:rPr lang="pt-BR" sz="1400" b="1" dirty="0"/>
              <a:t>MUDANÇAS NOS PROCEDIMENTOS, CONDIÇÕES OU OPERAÇÕES DE TRABALHO – ITEM 3.3.2</a:t>
            </a:r>
          </a:p>
          <a:p>
            <a:pPr>
              <a:buFont typeface="Wingdings" pitchFamily="2" charset="2"/>
              <a:buChar char="ü"/>
            </a:pPr>
            <a:r>
              <a:rPr lang="pt-BR" sz="1400" b="1" dirty="0"/>
              <a:t>RETORNO DE AFASTAMENTO AO TRABALHO POR PERÍODO SUPERIOR A NOVENTA DIAS</a:t>
            </a:r>
          </a:p>
          <a:p>
            <a:pPr>
              <a:buFont typeface="Wingdings" pitchFamily="2" charset="2"/>
              <a:buChar char="ü"/>
            </a:pPr>
            <a:r>
              <a:rPr lang="pt-BR" sz="1400" b="1" dirty="0"/>
              <a:t>EVENTO QUE INDIQUE A NECESSIDADE DE NOVO TREINAMENTO</a:t>
            </a:r>
          </a:p>
          <a:p>
            <a:endParaRPr lang="pt-BR" sz="1400" b="1" dirty="0"/>
          </a:p>
          <a:p>
            <a:pPr>
              <a:buFont typeface="Wingdings" pitchFamily="2" charset="2"/>
              <a:buChar char="ü"/>
            </a:pPr>
            <a:r>
              <a:rPr lang="pt-BR" sz="1400" b="1" dirty="0"/>
              <a:t>MUDANÇA DE EMPRESA</a:t>
            </a:r>
          </a:p>
        </p:txBody>
      </p:sp>
      <p:sp>
        <p:nvSpPr>
          <p:cNvPr id="4" name="Retângulo de cantos arredondados 3"/>
          <p:cNvSpPr/>
          <p:nvPr/>
        </p:nvSpPr>
        <p:spPr>
          <a:xfrm>
            <a:off x="357158" y="3643314"/>
            <a:ext cx="2214578" cy="714380"/>
          </a:xfrm>
          <a:prstGeom prst="roundRect">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pt-BR" dirty="0"/>
              <a:t>TREINAMENTO</a:t>
            </a:r>
          </a:p>
        </p:txBody>
      </p:sp>
      <p:sp>
        <p:nvSpPr>
          <p:cNvPr id="6" name="Retângulo de cantos arredondados 5"/>
          <p:cNvSpPr/>
          <p:nvPr/>
        </p:nvSpPr>
        <p:spPr>
          <a:xfrm>
            <a:off x="357158" y="4714884"/>
            <a:ext cx="2214578" cy="71438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CAPACITAÇÃO</a:t>
            </a:r>
          </a:p>
        </p:txBody>
      </p:sp>
      <p:sp>
        <p:nvSpPr>
          <p:cNvPr id="7" name="Mais 6"/>
          <p:cNvSpPr/>
          <p:nvPr/>
        </p:nvSpPr>
        <p:spPr>
          <a:xfrm>
            <a:off x="2786050" y="4286256"/>
            <a:ext cx="571504" cy="50006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de cantos arredondados 7"/>
          <p:cNvSpPr/>
          <p:nvPr/>
        </p:nvSpPr>
        <p:spPr>
          <a:xfrm>
            <a:off x="3571868" y="3643314"/>
            <a:ext cx="2214578" cy="714380"/>
          </a:xfrm>
          <a:prstGeom prst="roundRect">
            <a:avLst/>
          </a:prstGeom>
          <a:solidFill>
            <a:schemeClr val="accent1"/>
          </a:solidFill>
        </p:spPr>
        <p:style>
          <a:lnRef idx="1">
            <a:schemeClr val="dk1"/>
          </a:lnRef>
          <a:fillRef idx="2">
            <a:schemeClr val="dk1"/>
          </a:fillRef>
          <a:effectRef idx="1">
            <a:schemeClr val="dk1"/>
          </a:effectRef>
          <a:fontRef idx="minor">
            <a:schemeClr val="dk1"/>
          </a:fontRef>
        </p:style>
        <p:txBody>
          <a:bodyPr rtlCol="0" anchor="ctr"/>
          <a:lstStyle/>
          <a:p>
            <a:pPr algn="ctr"/>
            <a:r>
              <a:rPr lang="pt-BR" dirty="0"/>
              <a:t>EXAME MÉDICO</a:t>
            </a:r>
          </a:p>
        </p:txBody>
      </p:sp>
      <p:sp>
        <p:nvSpPr>
          <p:cNvPr id="9" name="Retângulo de cantos arredondados 8"/>
          <p:cNvSpPr/>
          <p:nvPr/>
        </p:nvSpPr>
        <p:spPr>
          <a:xfrm>
            <a:off x="3643306" y="4714884"/>
            <a:ext cx="2214578" cy="714380"/>
          </a:xfrm>
          <a:prstGeom prst="roundRect">
            <a:avLst/>
          </a:prstGeom>
          <a:solidFill>
            <a:schemeClr val="accent1"/>
          </a:solidFill>
        </p:spPr>
        <p:style>
          <a:lnRef idx="1">
            <a:schemeClr val="dk1"/>
          </a:lnRef>
          <a:fillRef idx="2">
            <a:schemeClr val="dk1"/>
          </a:fillRef>
          <a:effectRef idx="1">
            <a:schemeClr val="dk1"/>
          </a:effectRef>
          <a:fontRef idx="minor">
            <a:schemeClr val="dk1"/>
          </a:fontRef>
        </p:style>
        <p:txBody>
          <a:bodyPr rtlCol="0" anchor="ctr"/>
          <a:lstStyle/>
          <a:p>
            <a:pPr algn="ctr"/>
            <a:r>
              <a:rPr lang="pt-BR" dirty="0"/>
              <a:t>APTO</a:t>
            </a:r>
          </a:p>
        </p:txBody>
      </p:sp>
      <p:sp>
        <p:nvSpPr>
          <p:cNvPr id="10" name="Igual 9"/>
          <p:cNvSpPr/>
          <p:nvPr/>
        </p:nvSpPr>
        <p:spPr>
          <a:xfrm>
            <a:off x="6072198" y="4357694"/>
            <a:ext cx="500066" cy="35719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1" name="Retângulo de cantos arredondados 10"/>
          <p:cNvSpPr/>
          <p:nvPr/>
        </p:nvSpPr>
        <p:spPr>
          <a:xfrm>
            <a:off x="6643702" y="4143380"/>
            <a:ext cx="2214578" cy="714380"/>
          </a:xfrm>
          <a:prstGeom prst="roundRect">
            <a:avLst/>
          </a:prstGeom>
          <a:solidFill>
            <a:srgbClr val="00B050"/>
          </a:solidFill>
        </p:spPr>
        <p:style>
          <a:lnRef idx="1">
            <a:schemeClr val="dk1"/>
          </a:lnRef>
          <a:fillRef idx="2">
            <a:schemeClr val="dk1"/>
          </a:fillRef>
          <a:effectRef idx="1">
            <a:schemeClr val="dk1"/>
          </a:effectRef>
          <a:fontRef idx="minor">
            <a:schemeClr val="dk1"/>
          </a:fontRef>
        </p:style>
        <p:txBody>
          <a:bodyPr rtlCol="0" anchor="ctr"/>
          <a:lstStyle/>
          <a:p>
            <a:pPr algn="ctr"/>
            <a:r>
              <a:rPr lang="pt-BR" dirty="0"/>
              <a:t>AUTORIZADO</a:t>
            </a:r>
          </a:p>
        </p:txBody>
      </p:sp>
      <p:pic>
        <p:nvPicPr>
          <p:cNvPr id="12" name="Imagem 11"/>
          <p:cNvPicPr>
            <a:picLocks noChangeAspect="1"/>
          </p:cNvPicPr>
          <p:nvPr/>
        </p:nvPicPr>
        <p:blipFill>
          <a:blip r:embed="rId3"/>
          <a:srcRect/>
          <a:stretch>
            <a:fillRect/>
          </a:stretch>
        </p:blipFill>
        <p:spPr bwMode="auto">
          <a:xfrm>
            <a:off x="7286644" y="6286521"/>
            <a:ext cx="1714512" cy="571479"/>
          </a:xfrm>
          <a:prstGeom prst="rect">
            <a:avLst/>
          </a:prstGeom>
          <a:noFill/>
          <a:ln w="9525">
            <a:noFill/>
            <a:miter lim="800000"/>
            <a:headEnd/>
            <a:tailEnd/>
          </a:ln>
        </p:spPr>
      </p:pic>
    </p:spTree>
  </p:cSld>
  <p:clrMapOvr>
    <a:masterClrMapping/>
  </p:clrMapOvr>
  <p:transition>
    <p:dissolve/>
    <p:sndAc>
      <p:stSnd>
        <p:snd r:embed="rId2" name="chimes.wav"/>
      </p:stSnd>
    </p:sndAc>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8" name="Rectangle 5"/>
          <p:cNvSpPr>
            <a:spLocks/>
          </p:cNvSpPr>
          <p:nvPr/>
        </p:nvSpPr>
        <p:spPr bwMode="auto">
          <a:xfrm>
            <a:off x="1929010" y="202766"/>
            <a:ext cx="7214990" cy="775591"/>
          </a:xfrm>
          <a:prstGeom prst="rect">
            <a:avLst/>
          </a:prstGeom>
          <a:noFill/>
          <a:ln w="9525">
            <a:noFill/>
            <a:miter lim="800000"/>
            <a:headEnd/>
            <a:tailEnd/>
          </a:ln>
        </p:spPr>
        <p:txBody>
          <a:bodyPr anchor="ctr"/>
          <a:lstStyle/>
          <a:p>
            <a:pPr algn="r"/>
            <a:endParaRPr lang="pt-BR" sz="2000" b="1" dirty="0"/>
          </a:p>
        </p:txBody>
      </p:sp>
      <p:sp>
        <p:nvSpPr>
          <p:cNvPr id="4" name="CaixaDeTexto 3"/>
          <p:cNvSpPr txBox="1"/>
          <p:nvPr/>
        </p:nvSpPr>
        <p:spPr>
          <a:xfrm>
            <a:off x="180110" y="1163781"/>
            <a:ext cx="8617527" cy="646331"/>
          </a:xfrm>
          <a:prstGeom prst="rect">
            <a:avLst/>
          </a:prstGeom>
          <a:noFill/>
        </p:spPr>
        <p:txBody>
          <a:bodyPr wrap="square" rtlCol="0">
            <a:spAutoFit/>
          </a:bodyPr>
          <a:lstStyle/>
          <a:p>
            <a:pPr algn="ctr"/>
            <a:endParaRPr lang="pt-BR" b="1" dirty="0"/>
          </a:p>
          <a:p>
            <a:pPr algn="ctr"/>
            <a:endParaRPr lang="pt-BR" b="1" dirty="0"/>
          </a:p>
        </p:txBody>
      </p:sp>
      <p:sp>
        <p:nvSpPr>
          <p:cNvPr id="5" name="Retângulo 4"/>
          <p:cNvSpPr/>
          <p:nvPr/>
        </p:nvSpPr>
        <p:spPr>
          <a:xfrm>
            <a:off x="264237" y="313562"/>
            <a:ext cx="6979723" cy="646331"/>
          </a:xfrm>
          <a:prstGeom prst="rect">
            <a:avLst/>
          </a:prstGeom>
        </p:spPr>
        <p:txBody>
          <a:bodyPr wrap="square">
            <a:spAutoFit/>
          </a:bodyPr>
          <a:lstStyle/>
          <a:p>
            <a:pPr algn="ctr"/>
            <a:r>
              <a:rPr lang="pt-BR" sz="3600" b="1" dirty="0">
                <a:latin typeface="Arial" pitchFamily="34" charset="0"/>
                <a:cs typeface="Arial" pitchFamily="34" charset="0"/>
              </a:rPr>
              <a:t>TRABALHO EM ALTURAS</a:t>
            </a:r>
          </a:p>
        </p:txBody>
      </p:sp>
      <p:sp>
        <p:nvSpPr>
          <p:cNvPr id="6" name="Retângulo 5"/>
          <p:cNvSpPr/>
          <p:nvPr/>
        </p:nvSpPr>
        <p:spPr>
          <a:xfrm>
            <a:off x="665653" y="1518976"/>
            <a:ext cx="6979723" cy="954107"/>
          </a:xfrm>
          <a:prstGeom prst="rect">
            <a:avLst/>
          </a:prstGeom>
        </p:spPr>
        <p:txBody>
          <a:bodyPr wrap="square">
            <a:spAutoFit/>
          </a:bodyPr>
          <a:lstStyle/>
          <a:p>
            <a:pPr algn="ctr"/>
            <a:r>
              <a:rPr lang="pt-BR" sz="2800" b="1" dirty="0">
                <a:latin typeface="Arial" pitchFamily="34" charset="0"/>
                <a:cs typeface="Arial" pitchFamily="34" charset="0"/>
              </a:rPr>
              <a:t>CONHEÇA O CINTO DE SEGURANÇA E SEUS ACESSÓRIOS</a:t>
            </a:r>
          </a:p>
        </p:txBody>
      </p:sp>
      <p:grpSp>
        <p:nvGrpSpPr>
          <p:cNvPr id="2" name="Group 2"/>
          <p:cNvGrpSpPr>
            <a:grpSpLocks/>
          </p:cNvGrpSpPr>
          <p:nvPr/>
        </p:nvGrpSpPr>
        <p:grpSpPr bwMode="auto">
          <a:xfrm>
            <a:off x="2691685" y="2646183"/>
            <a:ext cx="3561052" cy="3562957"/>
            <a:chOff x="2928" y="1786"/>
            <a:chExt cx="2160" cy="2208"/>
          </a:xfrm>
        </p:grpSpPr>
        <p:pic>
          <p:nvPicPr>
            <p:cNvPr id="4099" name="Picture 3" descr="foto 46"/>
            <p:cNvPicPr>
              <a:picLocks noChangeAspect="1" noChangeArrowheads="1"/>
            </p:cNvPicPr>
            <p:nvPr/>
          </p:nvPicPr>
          <p:blipFill>
            <a:blip r:embed="rId3" cstate="print"/>
            <a:srcRect/>
            <a:stretch>
              <a:fillRect/>
            </a:stretch>
          </p:blipFill>
          <p:spPr bwMode="auto">
            <a:xfrm>
              <a:off x="2928" y="1786"/>
              <a:ext cx="1974" cy="1784"/>
            </a:xfrm>
            <a:prstGeom prst="rect">
              <a:avLst/>
            </a:prstGeom>
            <a:noFill/>
          </p:spPr>
        </p:pic>
        <p:sp>
          <p:nvSpPr>
            <p:cNvPr id="4100" name="Text Box 4"/>
            <p:cNvSpPr txBox="1">
              <a:spLocks noChangeArrowheads="1"/>
            </p:cNvSpPr>
            <p:nvPr/>
          </p:nvSpPr>
          <p:spPr bwMode="auto">
            <a:xfrm>
              <a:off x="4067" y="3581"/>
              <a:ext cx="929" cy="413"/>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spAutoFit/>
            </a:bodyPr>
            <a:lstStyle/>
            <a:p>
              <a:pPr lvl="0" algn="ctr">
                <a:spcAft>
                  <a:spcPts val="1000"/>
                </a:spcAft>
              </a:pPr>
              <a:r>
                <a:rPr lang="pt-BR" sz="1100" b="1" dirty="0">
                  <a:solidFill>
                    <a:srgbClr val="000000"/>
                  </a:solidFill>
                  <a:latin typeface="Calibri" pitchFamily="34" charset="0"/>
                </a:rPr>
                <a:t>BANDA DE PERNAS</a:t>
              </a:r>
              <a:endParaRPr lang="pt-BR" sz="1100" b="1" dirty="0">
                <a:solidFill>
                  <a:srgbClr val="000000"/>
                </a:solidFill>
                <a:latin typeface="Comic Sans MS" pitchFamily="66"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pt-BR" sz="1800" b="0" i="0" u="none" strike="noStrike" cap="none" normalizeH="0" baseline="0" dirty="0">
                <a:ln>
                  <a:noFill/>
                </a:ln>
                <a:solidFill>
                  <a:schemeClr val="tx1"/>
                </a:solidFill>
                <a:effectLst/>
                <a:latin typeface="Arial" pitchFamily="34" charset="0"/>
              </a:endParaRPr>
            </a:p>
          </p:txBody>
        </p:sp>
        <p:sp>
          <p:nvSpPr>
            <p:cNvPr id="4101" name="Line 5"/>
            <p:cNvSpPr>
              <a:spLocks noChangeShapeType="1"/>
            </p:cNvSpPr>
            <p:nvPr/>
          </p:nvSpPr>
          <p:spPr bwMode="auto">
            <a:xfrm>
              <a:off x="2983" y="1864"/>
              <a:ext cx="341" cy="98"/>
            </a:xfrm>
            <a:prstGeom prst="line">
              <a:avLst/>
            </a:prstGeom>
            <a:noFill/>
            <a:ln w="38100" cap="sq">
              <a:solidFill>
                <a:srgbClr val="000000"/>
              </a:solidFill>
              <a:round/>
              <a:headEnd type="none" w="sm" len="sm"/>
              <a:tailEnd type="triangle" w="sm" len="sm"/>
            </a:ln>
            <a:effectLst/>
          </p:spPr>
          <p:txBody>
            <a:bodyPr vert="horz" wrap="none" lIns="91440" tIns="45720" rIns="91440" bIns="45720" numCol="1" anchor="ctr" anchorCtr="0" compatLnSpc="1">
              <a:prstTxWarp prst="textNoShape">
                <a:avLst/>
              </a:prstTxWarp>
            </a:bodyPr>
            <a:lstStyle/>
            <a:p>
              <a:endParaRPr lang="pt-BR" dirty="0"/>
            </a:p>
          </p:txBody>
        </p:sp>
        <p:sp>
          <p:nvSpPr>
            <p:cNvPr id="4102" name="Line 6"/>
            <p:cNvSpPr>
              <a:spLocks noChangeShapeType="1"/>
            </p:cNvSpPr>
            <p:nvPr/>
          </p:nvSpPr>
          <p:spPr bwMode="auto">
            <a:xfrm flipV="1">
              <a:off x="2946" y="2253"/>
              <a:ext cx="415" cy="115"/>
            </a:xfrm>
            <a:prstGeom prst="line">
              <a:avLst/>
            </a:prstGeom>
            <a:noFill/>
            <a:ln w="38100" cap="sq">
              <a:solidFill>
                <a:srgbClr val="000000"/>
              </a:solidFill>
              <a:round/>
              <a:headEnd type="none" w="sm" len="sm"/>
              <a:tailEnd type="triangle" w="sm" len="sm"/>
            </a:ln>
            <a:effectLst/>
          </p:spPr>
          <p:txBody>
            <a:bodyPr vert="horz" wrap="none" lIns="91440" tIns="45720" rIns="91440" bIns="45720" numCol="1" anchor="ctr" anchorCtr="0" compatLnSpc="1">
              <a:prstTxWarp prst="textNoShape">
                <a:avLst/>
              </a:prstTxWarp>
            </a:bodyPr>
            <a:lstStyle/>
            <a:p>
              <a:endParaRPr lang="pt-BR" dirty="0"/>
            </a:p>
          </p:txBody>
        </p:sp>
        <p:sp>
          <p:nvSpPr>
            <p:cNvPr id="4103" name="Line 7"/>
            <p:cNvSpPr>
              <a:spLocks noChangeShapeType="1"/>
            </p:cNvSpPr>
            <p:nvPr/>
          </p:nvSpPr>
          <p:spPr bwMode="auto">
            <a:xfrm flipH="1">
              <a:off x="4778" y="2680"/>
              <a:ext cx="310" cy="173"/>
            </a:xfrm>
            <a:prstGeom prst="line">
              <a:avLst/>
            </a:prstGeom>
            <a:noFill/>
            <a:ln w="38100" cap="sq">
              <a:solidFill>
                <a:srgbClr val="000000"/>
              </a:solidFill>
              <a:round/>
              <a:headEnd type="none" w="sm" len="sm"/>
              <a:tailEnd type="triangle" w="sm" len="sm"/>
            </a:ln>
            <a:effectLst/>
          </p:spPr>
          <p:txBody>
            <a:bodyPr vert="horz" wrap="none" lIns="91440" tIns="45720" rIns="91440" bIns="45720" numCol="1" anchor="ctr" anchorCtr="0" compatLnSpc="1">
              <a:prstTxWarp prst="textNoShape">
                <a:avLst/>
              </a:prstTxWarp>
            </a:bodyPr>
            <a:lstStyle/>
            <a:p>
              <a:endParaRPr lang="pt-BR" dirty="0"/>
            </a:p>
          </p:txBody>
        </p:sp>
        <p:sp>
          <p:nvSpPr>
            <p:cNvPr id="4104" name="Line 8"/>
            <p:cNvSpPr>
              <a:spLocks noChangeShapeType="1"/>
            </p:cNvSpPr>
            <p:nvPr/>
          </p:nvSpPr>
          <p:spPr bwMode="auto">
            <a:xfrm flipH="1">
              <a:off x="4527" y="1952"/>
              <a:ext cx="517" cy="312"/>
            </a:xfrm>
            <a:prstGeom prst="line">
              <a:avLst/>
            </a:prstGeom>
            <a:noFill/>
            <a:ln w="38100" cap="sq">
              <a:solidFill>
                <a:srgbClr val="000000"/>
              </a:solidFill>
              <a:round/>
              <a:headEnd type="none" w="sm" len="sm"/>
              <a:tailEnd type="triangle" w="sm" len="sm"/>
            </a:ln>
            <a:effectLst/>
          </p:spPr>
          <p:txBody>
            <a:bodyPr vert="horz" wrap="none" lIns="91440" tIns="45720" rIns="91440" bIns="45720" numCol="1" anchor="ctr" anchorCtr="0" compatLnSpc="1">
              <a:prstTxWarp prst="textNoShape">
                <a:avLst/>
              </a:prstTxWarp>
            </a:bodyPr>
            <a:lstStyle/>
            <a:p>
              <a:endParaRPr lang="pt-BR" dirty="0"/>
            </a:p>
          </p:txBody>
        </p:sp>
        <p:sp>
          <p:nvSpPr>
            <p:cNvPr id="4105" name="Line 9"/>
            <p:cNvSpPr>
              <a:spLocks noChangeShapeType="1"/>
            </p:cNvSpPr>
            <p:nvPr/>
          </p:nvSpPr>
          <p:spPr bwMode="auto">
            <a:xfrm flipV="1">
              <a:off x="2976" y="2848"/>
              <a:ext cx="510" cy="144"/>
            </a:xfrm>
            <a:prstGeom prst="line">
              <a:avLst/>
            </a:prstGeom>
            <a:noFill/>
            <a:ln w="38100" cap="sq">
              <a:solidFill>
                <a:srgbClr val="000000"/>
              </a:solidFill>
              <a:round/>
              <a:headEnd type="none" w="sm" len="sm"/>
              <a:tailEnd type="triangle" w="sm" len="sm"/>
            </a:ln>
            <a:effectLst/>
          </p:spPr>
          <p:txBody>
            <a:bodyPr vert="horz" wrap="none" lIns="91440" tIns="45720" rIns="91440" bIns="45720" numCol="1" anchor="ctr" anchorCtr="0" compatLnSpc="1">
              <a:prstTxWarp prst="textNoShape">
                <a:avLst/>
              </a:prstTxWarp>
            </a:bodyPr>
            <a:lstStyle/>
            <a:p>
              <a:endParaRPr lang="pt-BR" dirty="0"/>
            </a:p>
          </p:txBody>
        </p:sp>
        <p:sp>
          <p:nvSpPr>
            <p:cNvPr id="4106" name="Line 10"/>
            <p:cNvSpPr>
              <a:spLocks noChangeShapeType="1"/>
            </p:cNvSpPr>
            <p:nvPr/>
          </p:nvSpPr>
          <p:spPr bwMode="auto">
            <a:xfrm flipH="1" flipV="1">
              <a:off x="4247" y="3194"/>
              <a:ext cx="110" cy="401"/>
            </a:xfrm>
            <a:prstGeom prst="line">
              <a:avLst/>
            </a:prstGeom>
            <a:noFill/>
            <a:ln w="38100" cap="sq">
              <a:solidFill>
                <a:srgbClr val="000000"/>
              </a:solidFill>
              <a:round/>
              <a:headEnd type="none" w="sm" len="sm"/>
              <a:tailEnd type="triangle" w="sm" len="sm"/>
            </a:ln>
            <a:effectLst/>
          </p:spPr>
          <p:txBody>
            <a:bodyPr vert="horz" wrap="none" lIns="91440" tIns="45720" rIns="91440" bIns="45720" numCol="1" anchor="ctr" anchorCtr="0" compatLnSpc="1">
              <a:prstTxWarp prst="textNoShape">
                <a:avLst/>
              </a:prstTxWarp>
            </a:bodyPr>
            <a:lstStyle/>
            <a:p>
              <a:endParaRPr lang="pt-BR" dirty="0"/>
            </a:p>
          </p:txBody>
        </p:sp>
      </p:grpSp>
      <p:sp>
        <p:nvSpPr>
          <p:cNvPr id="19" name="Retângulo 18"/>
          <p:cNvSpPr/>
          <p:nvPr/>
        </p:nvSpPr>
        <p:spPr>
          <a:xfrm>
            <a:off x="757483" y="6017742"/>
            <a:ext cx="4867475" cy="923330"/>
          </a:xfrm>
          <a:prstGeom prst="rect">
            <a:avLst/>
          </a:prstGeom>
        </p:spPr>
        <p:txBody>
          <a:bodyPr wrap="square">
            <a:spAutoFit/>
          </a:bodyPr>
          <a:lstStyle/>
          <a:p>
            <a:pPr algn="ctr"/>
            <a:r>
              <a:rPr lang="pt-BR" b="1" dirty="0"/>
              <a:t>ANTES DE REALIZAR O TRABALHADOR, DEVE INSPECIONAR O CINTO  DE SEGURANÇA</a:t>
            </a:r>
          </a:p>
        </p:txBody>
      </p:sp>
      <p:sp>
        <p:nvSpPr>
          <p:cNvPr id="22" name="Retângulo 21"/>
          <p:cNvSpPr/>
          <p:nvPr/>
        </p:nvSpPr>
        <p:spPr>
          <a:xfrm>
            <a:off x="1277006" y="2560361"/>
            <a:ext cx="2155435" cy="461665"/>
          </a:xfrm>
          <a:prstGeom prst="rect">
            <a:avLst/>
          </a:prstGeom>
        </p:spPr>
        <p:txBody>
          <a:bodyPr wrap="square">
            <a:spAutoFit/>
          </a:bodyPr>
          <a:lstStyle/>
          <a:p>
            <a:r>
              <a:rPr lang="pt-BR" sz="1200" b="1" dirty="0"/>
              <a:t>FITAS  PRIMÁRIAS SUPERIORES</a:t>
            </a:r>
          </a:p>
        </p:txBody>
      </p:sp>
      <p:sp>
        <p:nvSpPr>
          <p:cNvPr id="24" name="Retângulo 23"/>
          <p:cNvSpPr/>
          <p:nvPr/>
        </p:nvSpPr>
        <p:spPr>
          <a:xfrm>
            <a:off x="1023428" y="3449151"/>
            <a:ext cx="1560488" cy="477054"/>
          </a:xfrm>
          <a:prstGeom prst="rect">
            <a:avLst/>
          </a:prstGeom>
        </p:spPr>
        <p:txBody>
          <a:bodyPr wrap="square">
            <a:spAutoFit/>
          </a:bodyPr>
          <a:lstStyle/>
          <a:p>
            <a:r>
              <a:rPr lang="pt-BR" sz="1100" b="1" dirty="0"/>
              <a:t>FITA </a:t>
            </a:r>
            <a:r>
              <a:rPr lang="pt-BR" sz="1400" b="1" dirty="0"/>
              <a:t>SECUNDÁRIA</a:t>
            </a:r>
          </a:p>
        </p:txBody>
      </p:sp>
      <p:sp>
        <p:nvSpPr>
          <p:cNvPr id="25" name="Retângulo 24"/>
          <p:cNvSpPr/>
          <p:nvPr/>
        </p:nvSpPr>
        <p:spPr>
          <a:xfrm>
            <a:off x="1621926" y="4395601"/>
            <a:ext cx="1560488" cy="492443"/>
          </a:xfrm>
          <a:prstGeom prst="rect">
            <a:avLst/>
          </a:prstGeom>
        </p:spPr>
        <p:txBody>
          <a:bodyPr wrap="square">
            <a:spAutoFit/>
          </a:bodyPr>
          <a:lstStyle/>
          <a:p>
            <a:r>
              <a:rPr lang="pt-BR" sz="1200" b="1" dirty="0"/>
              <a:t>FIVELA DE </a:t>
            </a:r>
            <a:r>
              <a:rPr lang="pt-BR" sz="1400" b="1" dirty="0"/>
              <a:t>ENGATE</a:t>
            </a:r>
          </a:p>
        </p:txBody>
      </p:sp>
      <p:sp>
        <p:nvSpPr>
          <p:cNvPr id="26" name="Retângulo 25"/>
          <p:cNvSpPr/>
          <p:nvPr/>
        </p:nvSpPr>
        <p:spPr>
          <a:xfrm>
            <a:off x="6318569" y="4015970"/>
            <a:ext cx="2586506" cy="492443"/>
          </a:xfrm>
          <a:prstGeom prst="rect">
            <a:avLst/>
          </a:prstGeom>
        </p:spPr>
        <p:txBody>
          <a:bodyPr wrap="square">
            <a:spAutoFit/>
          </a:bodyPr>
          <a:lstStyle/>
          <a:p>
            <a:pPr algn="just"/>
            <a:r>
              <a:rPr lang="pt-BR" sz="1200" b="1" dirty="0"/>
              <a:t>ELEMENTO DE IENGATE PARA </a:t>
            </a:r>
            <a:r>
              <a:rPr lang="pt-BR" sz="1400" b="1" dirty="0"/>
              <a:t>POSICIONAMENTO</a:t>
            </a:r>
          </a:p>
        </p:txBody>
      </p:sp>
      <p:sp>
        <p:nvSpPr>
          <p:cNvPr id="27" name="Retângulo 26"/>
          <p:cNvSpPr/>
          <p:nvPr/>
        </p:nvSpPr>
        <p:spPr>
          <a:xfrm>
            <a:off x="6181860" y="2760132"/>
            <a:ext cx="2369711" cy="461665"/>
          </a:xfrm>
          <a:prstGeom prst="rect">
            <a:avLst/>
          </a:prstGeom>
        </p:spPr>
        <p:txBody>
          <a:bodyPr wrap="square">
            <a:spAutoFit/>
          </a:bodyPr>
          <a:lstStyle/>
          <a:p>
            <a:pPr algn="just"/>
            <a:r>
              <a:rPr lang="pt-BR" sz="1200" b="1" dirty="0"/>
              <a:t>ENGATE PARA PROTEÇÃO CONTRA QUEDA</a:t>
            </a:r>
          </a:p>
        </p:txBody>
      </p:sp>
      <p:sp>
        <p:nvSpPr>
          <p:cNvPr id="23" name="Retângulo 22"/>
          <p:cNvSpPr/>
          <p:nvPr/>
        </p:nvSpPr>
        <p:spPr>
          <a:xfrm>
            <a:off x="5950707" y="4751694"/>
            <a:ext cx="2586506" cy="338554"/>
          </a:xfrm>
          <a:prstGeom prst="rect">
            <a:avLst/>
          </a:prstGeom>
        </p:spPr>
        <p:txBody>
          <a:bodyPr wrap="square">
            <a:spAutoFit/>
          </a:bodyPr>
          <a:lstStyle/>
          <a:p>
            <a:pPr algn="just"/>
            <a:r>
              <a:rPr lang="pt-BR" sz="1600" b="1" dirty="0"/>
              <a:t>NBR 15836:2010</a:t>
            </a:r>
          </a:p>
        </p:txBody>
      </p:sp>
      <p:pic>
        <p:nvPicPr>
          <p:cNvPr id="28" name="Imagem 27"/>
          <p:cNvPicPr>
            <a:picLocks noChangeAspect="1"/>
          </p:cNvPicPr>
          <p:nvPr/>
        </p:nvPicPr>
        <p:blipFill>
          <a:blip r:embed="rId4"/>
          <a:srcRect/>
          <a:stretch>
            <a:fillRect/>
          </a:stretch>
        </p:blipFill>
        <p:spPr bwMode="auto">
          <a:xfrm>
            <a:off x="7215206" y="5768983"/>
            <a:ext cx="1928794" cy="1089017"/>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0" y="0"/>
            <a:ext cx="9144000" cy="6858000"/>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57158" y="285728"/>
            <a:ext cx="8429684" cy="6072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Título 3"/>
          <p:cNvSpPr>
            <a:spLocks noGrp="1"/>
          </p:cNvSpPr>
          <p:nvPr>
            <p:ph type="title"/>
          </p:nvPr>
        </p:nvSpPr>
        <p:spPr>
          <a:xfrm>
            <a:off x="822454" y="527410"/>
            <a:ext cx="7964388" cy="1143000"/>
          </a:xfrm>
        </p:spPr>
        <p:txBody>
          <a:bodyPr>
            <a:noAutofit/>
          </a:bodyPr>
          <a:lstStyle/>
          <a:p>
            <a:r>
              <a:rPr lang="pt-BR" sz="3600" b="1" dirty="0">
                <a:solidFill>
                  <a:srgbClr val="0070C0"/>
                </a:solidFill>
              </a:rPr>
              <a:t>TALABARTE DE SEGURANÇA TIPO Y</a:t>
            </a:r>
            <a:endParaRPr lang="pt-BR" sz="3600" b="1" dirty="0">
              <a:solidFill>
                <a:schemeClr val="accent5">
                  <a:lumMod val="40000"/>
                  <a:lumOff val="60000"/>
                </a:schemeClr>
              </a:solidFill>
            </a:endParaRPr>
          </a:p>
        </p:txBody>
      </p:sp>
      <p:sp>
        <p:nvSpPr>
          <p:cNvPr id="6" name="Retângulo 5"/>
          <p:cNvSpPr/>
          <p:nvPr/>
        </p:nvSpPr>
        <p:spPr>
          <a:xfrm>
            <a:off x="971600" y="1484784"/>
            <a:ext cx="5184576" cy="1200329"/>
          </a:xfrm>
          <a:prstGeom prst="rect">
            <a:avLst/>
          </a:prstGeom>
        </p:spPr>
        <p:txBody>
          <a:bodyPr wrap="square">
            <a:spAutoFit/>
          </a:bodyPr>
          <a:lstStyle/>
          <a:p>
            <a:pPr algn="just"/>
            <a:r>
              <a:rPr lang="pt-BR" sz="2400" b="1" dirty="0"/>
              <a:t>Evita acidentes e dá maior segurança para trabalhos em altura.</a:t>
            </a:r>
            <a:endParaRPr lang="pt-BR" sz="2400" dirty="0"/>
          </a:p>
        </p:txBody>
      </p:sp>
      <p:pic>
        <p:nvPicPr>
          <p:cNvPr id="9" name="Imagem 8" descr="rochedo color novo.jpg"/>
          <p:cNvPicPr>
            <a:picLocks noChangeAspect="1"/>
          </p:cNvPicPr>
          <p:nvPr/>
        </p:nvPicPr>
        <p:blipFill>
          <a:blip r:embed="rId4" cstate="email">
            <a:clrChange>
              <a:clrFrom>
                <a:srgbClr val="FFFFFF"/>
              </a:clrFrom>
              <a:clrTo>
                <a:srgbClr val="FFFFFF">
                  <a:alpha val="0"/>
                </a:srgbClr>
              </a:clrTo>
            </a:clrChange>
          </a:blip>
          <a:stretch>
            <a:fillRect/>
          </a:stretch>
        </p:blipFill>
        <p:spPr>
          <a:xfrm>
            <a:off x="5643570" y="2000240"/>
            <a:ext cx="2559115" cy="4500594"/>
          </a:xfrm>
          <a:prstGeom prst="rect">
            <a:avLst/>
          </a:prstGeom>
        </p:spPr>
      </p:pic>
      <p:pic>
        <p:nvPicPr>
          <p:cNvPr id="13" name="Imagem 12" descr="line talabarte Y 02 bx.jpg"/>
          <p:cNvPicPr>
            <a:picLocks noChangeAspect="1"/>
          </p:cNvPicPr>
          <p:nvPr/>
        </p:nvPicPr>
        <p:blipFill>
          <a:blip r:embed="rId5" cstate="print">
            <a:clrChange>
              <a:clrFrom>
                <a:srgbClr val="FFFFFF"/>
              </a:clrFrom>
              <a:clrTo>
                <a:srgbClr val="FFFFFF">
                  <a:alpha val="0"/>
                </a:srgbClr>
              </a:clrTo>
            </a:clrChange>
          </a:blip>
          <a:stretch>
            <a:fillRect/>
          </a:stretch>
        </p:blipFill>
        <p:spPr>
          <a:xfrm rot="19284693">
            <a:off x="2640828" y="2323488"/>
            <a:ext cx="1661021" cy="431768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par>
                          <p:cTn id="8" fill="hold">
                            <p:stCondLst>
                              <p:cond delay="2000"/>
                            </p:stCondLst>
                            <p:childTnLst>
                              <p:par>
                                <p:cTn id="9" presetID="35"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anim calcmode="lin" valueType="num">
                                      <p:cBhvr>
                                        <p:cTn id="12" dur="2000" fill="hold"/>
                                        <p:tgtEl>
                                          <p:spTgt spid="13"/>
                                        </p:tgtEl>
                                        <p:attrNameLst>
                                          <p:attrName>style.rotation</p:attrName>
                                        </p:attrNameLst>
                                      </p:cBhvr>
                                      <p:tavLst>
                                        <p:tav tm="0">
                                          <p:val>
                                            <p:fltVal val="720"/>
                                          </p:val>
                                        </p:tav>
                                        <p:tav tm="100000">
                                          <p:val>
                                            <p:fltVal val="0"/>
                                          </p:val>
                                        </p:tav>
                                      </p:tavLst>
                                    </p:anim>
                                    <p:anim calcmode="lin" valueType="num">
                                      <p:cBhvr>
                                        <p:cTn id="13" dur="2000" fill="hold"/>
                                        <p:tgtEl>
                                          <p:spTgt spid="13"/>
                                        </p:tgtEl>
                                        <p:attrNameLst>
                                          <p:attrName>ppt_h</p:attrName>
                                        </p:attrNameLst>
                                      </p:cBhvr>
                                      <p:tavLst>
                                        <p:tav tm="0">
                                          <p:val>
                                            <p:fltVal val="0"/>
                                          </p:val>
                                        </p:tav>
                                        <p:tav tm="100000">
                                          <p:val>
                                            <p:strVal val="#ppt_h"/>
                                          </p:val>
                                        </p:tav>
                                      </p:tavLst>
                                    </p:anim>
                                    <p:anim calcmode="lin" valueType="num">
                                      <p:cBhvr>
                                        <p:cTn id="14" dur="2000" fill="hold"/>
                                        <p:tgtEl>
                                          <p:spTgt spid="1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inspecao1_novo_folder.jpg"/>
          <p:cNvPicPr>
            <a:picLocks noChangeAspect="1"/>
          </p:cNvPicPr>
          <p:nvPr/>
        </p:nvPicPr>
        <p:blipFill>
          <a:blip r:embed="rId2"/>
          <a:stretch>
            <a:fillRect/>
          </a:stretch>
        </p:blipFill>
        <p:spPr>
          <a:xfrm>
            <a:off x="0" y="0"/>
            <a:ext cx="6929486" cy="6858000"/>
          </a:xfrm>
          <a:prstGeom prst="rect">
            <a:avLst/>
          </a:prstGeom>
        </p:spPr>
      </p:pic>
      <p:pic>
        <p:nvPicPr>
          <p:cNvPr id="3" name="Imagem 2"/>
          <p:cNvPicPr>
            <a:picLocks noChangeAspect="1"/>
          </p:cNvPicPr>
          <p:nvPr/>
        </p:nvPicPr>
        <p:blipFill>
          <a:blip r:embed="rId3"/>
          <a:srcRect/>
          <a:stretch>
            <a:fillRect/>
          </a:stretch>
        </p:blipFill>
        <p:spPr bwMode="auto">
          <a:xfrm>
            <a:off x="7215206" y="5768983"/>
            <a:ext cx="1928794" cy="1089017"/>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050"/>
          <p:cNvSpPr>
            <a:spLocks noChangeArrowheads="1"/>
          </p:cNvSpPr>
          <p:nvPr/>
        </p:nvSpPr>
        <p:spPr bwMode="auto">
          <a:xfrm>
            <a:off x="928688" y="1295400"/>
            <a:ext cx="8215312" cy="5562600"/>
          </a:xfrm>
          <a:prstGeom prst="rect">
            <a:avLst/>
          </a:prstGeom>
          <a:noFill/>
          <a:ln w="9525">
            <a:noFill/>
            <a:miter lim="800000"/>
            <a:headEnd/>
            <a:tailEnd/>
          </a:ln>
        </p:spPr>
        <p:txBody>
          <a:bodyPr lIns="182562" tIns="46038" rIns="182562" bIns="46038"/>
          <a:lstStyle/>
          <a:p>
            <a:pPr marL="342900" indent="-342900" algn="just">
              <a:lnSpc>
                <a:spcPct val="80000"/>
              </a:lnSpc>
              <a:spcBef>
                <a:spcPct val="20000"/>
              </a:spcBef>
              <a:buClr>
                <a:schemeClr val="tx2"/>
              </a:buClr>
              <a:buSzPct val="75000"/>
              <a:buFont typeface="Wingdings" pitchFamily="2" charset="2"/>
              <a:buNone/>
              <a:defRPr/>
            </a:pPr>
            <a:r>
              <a:rPr lang="de-DE" sz="3200" dirty="0">
                <a:latin typeface="+mn-lt"/>
                <a:cs typeface="Times New Roman" charset="0"/>
              </a:rPr>
              <a:t>	</a:t>
            </a:r>
          </a:p>
          <a:p>
            <a:pPr marL="342900" indent="-342900" algn="just">
              <a:lnSpc>
                <a:spcPct val="80000"/>
              </a:lnSpc>
              <a:spcBef>
                <a:spcPct val="20000"/>
              </a:spcBef>
              <a:buClr>
                <a:schemeClr val="tx2"/>
              </a:buClr>
              <a:buSzPct val="75000"/>
              <a:buFont typeface="Wingdings" pitchFamily="2" charset="2"/>
              <a:buNone/>
              <a:defRPr/>
            </a:pPr>
            <a:r>
              <a:rPr lang="de-DE" sz="3200" dirty="0">
                <a:latin typeface="+mn-lt"/>
                <a:cs typeface="Times New Roman" charset="0"/>
              </a:rPr>
              <a:t>	</a:t>
            </a:r>
          </a:p>
          <a:p>
            <a:pPr marL="342900" indent="-342900" algn="just">
              <a:lnSpc>
                <a:spcPct val="80000"/>
              </a:lnSpc>
              <a:spcBef>
                <a:spcPct val="20000"/>
              </a:spcBef>
              <a:buClr>
                <a:schemeClr val="tx2"/>
              </a:buClr>
              <a:buSzPct val="75000"/>
              <a:buFont typeface="Wingdings" pitchFamily="2" charset="2"/>
              <a:buNone/>
              <a:defRPr/>
            </a:pPr>
            <a:endParaRPr lang="de-DE" sz="3200" dirty="0">
              <a:latin typeface="+mn-lt"/>
              <a:cs typeface="Arial" charset="0"/>
            </a:endParaRPr>
          </a:p>
        </p:txBody>
      </p:sp>
      <p:sp>
        <p:nvSpPr>
          <p:cNvPr id="43011" name="Rectangle 2051"/>
          <p:cNvSpPr>
            <a:spLocks noChangeArrowheads="1"/>
          </p:cNvSpPr>
          <p:nvPr/>
        </p:nvSpPr>
        <p:spPr bwMode="auto">
          <a:xfrm>
            <a:off x="412369" y="476672"/>
            <a:ext cx="6715151" cy="1285875"/>
          </a:xfrm>
          <a:prstGeom prst="rect">
            <a:avLst/>
          </a:prstGeom>
          <a:noFill/>
          <a:ln w="9525">
            <a:noFill/>
            <a:miter lim="800000"/>
            <a:headEnd/>
            <a:tailEnd/>
          </a:ln>
          <a:effectLst/>
        </p:spPr>
        <p:txBody>
          <a:bodyPr lIns="92075" tIns="46038" rIns="92075" bIns="46038" anchor="ctr"/>
          <a:lstStyle/>
          <a:p>
            <a:pPr algn="ctr">
              <a:defRPr/>
            </a:pPr>
            <a:r>
              <a:rPr lang="de-DE" sz="3600" b="1" dirty="0">
                <a:latin typeface="+mj-lt"/>
                <a:cs typeface="Times New Roman" charset="0"/>
              </a:rPr>
              <a:t>Como utilizar o cinto de </a:t>
            </a:r>
          </a:p>
          <a:p>
            <a:pPr algn="ctr">
              <a:defRPr/>
            </a:pPr>
            <a:r>
              <a:rPr lang="de-DE" sz="3600" b="1" dirty="0">
                <a:latin typeface="+mj-lt"/>
                <a:cs typeface="Times New Roman" charset="0"/>
              </a:rPr>
              <a:t>segurança paraquedista</a:t>
            </a:r>
            <a:endParaRPr lang="pt-BR" sz="3600" b="1" dirty="0">
              <a:latin typeface="+mj-lt"/>
              <a:cs typeface="Times New Roman" charset="0"/>
            </a:endParaRPr>
          </a:p>
        </p:txBody>
      </p:sp>
      <p:pic>
        <p:nvPicPr>
          <p:cNvPr id="50180" name="Picture 5" descr="https://encrypted-tbn3.gstatic.com/images?q=tbn:ANd9GcTtllVmISNWvSRP0JpAjTZMKpPQXQAWcoW8pBcsh7IET_bKdFsf"/>
          <p:cNvPicPr>
            <a:picLocks noChangeAspect="1" noChangeArrowheads="1"/>
          </p:cNvPicPr>
          <p:nvPr/>
        </p:nvPicPr>
        <p:blipFill>
          <a:blip r:embed="rId2"/>
          <a:srcRect/>
          <a:stretch>
            <a:fillRect/>
          </a:stretch>
        </p:blipFill>
        <p:spPr bwMode="auto">
          <a:xfrm>
            <a:off x="1142977" y="2000240"/>
            <a:ext cx="6000774" cy="4857760"/>
          </a:xfrm>
          <a:prstGeom prst="rect">
            <a:avLst/>
          </a:prstGeom>
          <a:noFill/>
          <a:ln w="9525">
            <a:noFill/>
            <a:miter lim="800000"/>
            <a:headEnd/>
            <a:tailEnd/>
          </a:ln>
        </p:spPr>
      </p:pic>
      <p:pic>
        <p:nvPicPr>
          <p:cNvPr id="6" name="Imagem 5"/>
          <p:cNvPicPr>
            <a:picLocks noChangeAspect="1"/>
          </p:cNvPicPr>
          <p:nvPr/>
        </p:nvPicPr>
        <p:blipFill>
          <a:blip r:embed="rId3"/>
          <a:srcRect/>
          <a:stretch>
            <a:fillRect/>
          </a:stretch>
        </p:blipFill>
        <p:spPr bwMode="auto">
          <a:xfrm>
            <a:off x="7215206" y="5768983"/>
            <a:ext cx="1928794" cy="1089017"/>
          </a:xfrm>
          <a:prstGeom prst="rect">
            <a:avLst/>
          </a:prstGeom>
          <a:noFill/>
          <a:ln w="9525">
            <a:noFill/>
            <a:miter lim="800000"/>
            <a:headEnd/>
            <a:tailEnd/>
          </a:ln>
        </p:spPr>
      </p:pic>
    </p:spTree>
  </p:cSld>
  <p:clrMapOvr>
    <a:masterClrMapping/>
  </p:clrMapOvr>
  <p:transition>
    <p:checke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a:xfrm>
            <a:off x="399278" y="552219"/>
            <a:ext cx="7600928" cy="1143000"/>
          </a:xfrm>
        </p:spPr>
        <p:txBody>
          <a:bodyPr>
            <a:noAutofit/>
          </a:bodyPr>
          <a:lstStyle/>
          <a:p>
            <a:pPr eaLnBrk="1" fontAlgn="auto" hangingPunct="1">
              <a:spcAft>
                <a:spcPts val="0"/>
              </a:spcAft>
              <a:defRPr/>
            </a:pPr>
            <a:r>
              <a:rPr lang="pt-BR" sz="3600" b="1" dirty="0">
                <a:solidFill>
                  <a:schemeClr val="tx1"/>
                </a:solidFill>
                <a:effectLst/>
                <a:cs typeface="Times New Roman" charset="0"/>
              </a:rPr>
              <a:t>Definições</a:t>
            </a:r>
            <a:r>
              <a:rPr lang="pt-BR" sz="3600" b="1" dirty="0">
                <a:solidFill>
                  <a:schemeClr val="tx1"/>
                </a:solidFill>
                <a:effectLst/>
              </a:rPr>
              <a:t> de Equipamentos</a:t>
            </a:r>
          </a:p>
        </p:txBody>
      </p:sp>
      <p:sp>
        <p:nvSpPr>
          <p:cNvPr id="44035" name="Rectangle 5"/>
          <p:cNvSpPr>
            <a:spLocks noGrp="1" noChangeArrowheads="1"/>
          </p:cNvSpPr>
          <p:nvPr>
            <p:ph idx="1"/>
          </p:nvPr>
        </p:nvSpPr>
        <p:spPr>
          <a:xfrm>
            <a:off x="642938" y="1928813"/>
            <a:ext cx="7772400" cy="4724400"/>
          </a:xfrm>
        </p:spPr>
        <p:txBody>
          <a:bodyPr/>
          <a:lstStyle/>
          <a:p>
            <a:pPr algn="just" eaLnBrk="1" hangingPunct="1">
              <a:lnSpc>
                <a:spcPct val="80000"/>
              </a:lnSpc>
              <a:buFont typeface="Wingdings" pitchFamily="2" charset="2"/>
              <a:buNone/>
            </a:pPr>
            <a:endParaRPr lang="pt-BR" dirty="0"/>
          </a:p>
          <a:p>
            <a:pPr algn="just" eaLnBrk="1" hangingPunct="1">
              <a:lnSpc>
                <a:spcPct val="80000"/>
              </a:lnSpc>
              <a:buFont typeface="Wingdings" pitchFamily="2" charset="2"/>
              <a:buChar char="ü"/>
            </a:pPr>
            <a:r>
              <a:rPr lang="de-DE" i="1" u="sng" dirty="0"/>
              <a:t>Trava-queda</a:t>
            </a:r>
            <a:r>
              <a:rPr lang="de-DE" u="sng" dirty="0"/>
              <a:t>:</a:t>
            </a:r>
            <a:r>
              <a:rPr lang="de-DE" dirty="0"/>
              <a:t> Dispositivo automático de travamento destinado à ligação do cinto de segurança ao cabo de segurança.</a:t>
            </a:r>
          </a:p>
          <a:p>
            <a:pPr algn="just" eaLnBrk="1" hangingPunct="1">
              <a:lnSpc>
                <a:spcPct val="80000"/>
              </a:lnSpc>
              <a:buFont typeface="Wingdings" pitchFamily="2" charset="2"/>
              <a:buChar char="ü"/>
            </a:pPr>
            <a:endParaRPr lang="pt-BR" dirty="0"/>
          </a:p>
          <a:p>
            <a:pPr algn="just" eaLnBrk="1" hangingPunct="1">
              <a:lnSpc>
                <a:spcPct val="80000"/>
              </a:lnSpc>
              <a:buFont typeface="Wingdings" pitchFamily="2" charset="2"/>
              <a:buChar char="ü"/>
            </a:pPr>
            <a:r>
              <a:rPr lang="de-DE" i="1" u="sng" dirty="0"/>
              <a:t>Cabos de aço</a:t>
            </a:r>
            <a:r>
              <a:rPr lang="de-DE" u="sng" dirty="0"/>
              <a:t>:</a:t>
            </a:r>
            <a:r>
              <a:rPr lang="de-DE" dirty="0"/>
              <a:t> Cabo ancorado à estrutura, onde são fixadas as ligações dos cintos de segurança.</a:t>
            </a:r>
          </a:p>
          <a:p>
            <a:pPr algn="just" eaLnBrk="1" hangingPunct="1">
              <a:lnSpc>
                <a:spcPct val="80000"/>
              </a:lnSpc>
              <a:buFont typeface="Wingdings" pitchFamily="2" charset="2"/>
              <a:buChar char="ü"/>
            </a:pPr>
            <a:endParaRPr lang="pt-BR" dirty="0"/>
          </a:p>
          <a:p>
            <a:pPr algn="just" eaLnBrk="1" hangingPunct="1">
              <a:lnSpc>
                <a:spcPct val="80000"/>
              </a:lnSpc>
              <a:buFont typeface="Wingdings" pitchFamily="2" charset="2"/>
              <a:buChar char="ü"/>
            </a:pPr>
            <a:r>
              <a:rPr lang="de-DE" i="1" u="sng" dirty="0"/>
              <a:t>Ganchos</a:t>
            </a:r>
            <a:r>
              <a:rPr lang="de-DE" u="sng" dirty="0"/>
              <a:t>:</a:t>
            </a:r>
            <a:r>
              <a:rPr lang="de-DE" dirty="0"/>
              <a:t> Acessório para conectar o cabo de aço.</a:t>
            </a:r>
            <a:endParaRPr lang="pt-BR" dirty="0"/>
          </a:p>
        </p:txBody>
      </p:sp>
      <p:pic>
        <p:nvPicPr>
          <p:cNvPr id="44036" name="Picture 6" descr="http://www.locamat.com.br/trava.jpg"/>
          <p:cNvPicPr>
            <a:picLocks noChangeAspect="1" noChangeArrowheads="1"/>
          </p:cNvPicPr>
          <p:nvPr/>
        </p:nvPicPr>
        <p:blipFill>
          <a:blip r:embed="rId3"/>
          <a:srcRect/>
          <a:stretch>
            <a:fillRect/>
          </a:stretch>
        </p:blipFill>
        <p:spPr bwMode="auto">
          <a:xfrm>
            <a:off x="3275856" y="4495478"/>
            <a:ext cx="1960464" cy="2157735"/>
          </a:xfrm>
          <a:prstGeom prst="rect">
            <a:avLst/>
          </a:prstGeom>
          <a:noFill/>
          <a:ln w="9525">
            <a:noFill/>
            <a:miter lim="800000"/>
            <a:headEnd/>
            <a:tailEnd/>
          </a:ln>
        </p:spPr>
      </p:pic>
      <p:pic>
        <p:nvPicPr>
          <p:cNvPr id="6" name="Imagem 5"/>
          <p:cNvPicPr>
            <a:picLocks noChangeAspect="1"/>
          </p:cNvPicPr>
          <p:nvPr/>
        </p:nvPicPr>
        <p:blipFill>
          <a:blip r:embed="rId4"/>
          <a:srcRect/>
          <a:stretch>
            <a:fillRect/>
          </a:stretch>
        </p:blipFill>
        <p:spPr bwMode="auto">
          <a:xfrm>
            <a:off x="7286644" y="6286521"/>
            <a:ext cx="1714512" cy="571479"/>
          </a:xfrm>
          <a:prstGeom prst="rect">
            <a:avLst/>
          </a:prstGeom>
          <a:noFill/>
          <a:ln w="9525">
            <a:noFill/>
            <a:miter lim="800000"/>
            <a:headEnd/>
            <a:tailEnd/>
          </a:ln>
        </p:spPr>
      </p:pic>
    </p:spTree>
  </p:cSld>
  <p:clrMapOvr>
    <a:masterClrMapping/>
  </p:clrMapOvr>
  <p:transition>
    <p:checke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0" y="0"/>
            <a:ext cx="9144000" cy="6858000"/>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57158" y="285728"/>
            <a:ext cx="8429684" cy="6072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Título 3"/>
          <p:cNvSpPr>
            <a:spLocks noGrp="1"/>
          </p:cNvSpPr>
          <p:nvPr>
            <p:ph type="title"/>
          </p:nvPr>
        </p:nvSpPr>
        <p:spPr>
          <a:xfrm>
            <a:off x="1000100" y="357174"/>
            <a:ext cx="7329510" cy="1143000"/>
          </a:xfrm>
        </p:spPr>
        <p:txBody>
          <a:bodyPr>
            <a:noAutofit/>
          </a:bodyPr>
          <a:lstStyle/>
          <a:p>
            <a:r>
              <a:rPr lang="pt-BR" sz="3600" b="1" dirty="0">
                <a:solidFill>
                  <a:srgbClr val="0070C0"/>
                </a:solidFill>
              </a:rPr>
              <a:t>TRAVA-QUEDAS E LINHA DE VIDA</a:t>
            </a:r>
            <a:endParaRPr lang="pt-BR" sz="3600" b="1" dirty="0">
              <a:solidFill>
                <a:schemeClr val="accent5">
                  <a:lumMod val="40000"/>
                  <a:lumOff val="60000"/>
                </a:schemeClr>
              </a:solidFill>
            </a:endParaRPr>
          </a:p>
        </p:txBody>
      </p:sp>
      <p:sp>
        <p:nvSpPr>
          <p:cNvPr id="6" name="Retângulo 5"/>
          <p:cNvSpPr/>
          <p:nvPr/>
        </p:nvSpPr>
        <p:spPr>
          <a:xfrm>
            <a:off x="971600" y="1484784"/>
            <a:ext cx="5544616" cy="461665"/>
          </a:xfrm>
          <a:prstGeom prst="rect">
            <a:avLst/>
          </a:prstGeom>
        </p:spPr>
        <p:txBody>
          <a:bodyPr wrap="square">
            <a:spAutoFit/>
          </a:bodyPr>
          <a:lstStyle/>
          <a:p>
            <a:r>
              <a:rPr lang="pt-BR" sz="2400" b="1" dirty="0"/>
              <a:t>Existem diferentes tipos de Trava-Quedas.</a:t>
            </a:r>
            <a:endParaRPr lang="pt-BR" sz="2400" dirty="0"/>
          </a:p>
        </p:txBody>
      </p:sp>
      <p:pic>
        <p:nvPicPr>
          <p:cNvPr id="10" name="Imagem 9" descr="novato rampa bx.jpg"/>
          <p:cNvPicPr>
            <a:picLocks noChangeAspect="1"/>
          </p:cNvPicPr>
          <p:nvPr/>
        </p:nvPicPr>
        <p:blipFill>
          <a:blip r:embed="rId4" cstate="print"/>
          <a:stretch>
            <a:fillRect/>
          </a:stretch>
        </p:blipFill>
        <p:spPr>
          <a:xfrm>
            <a:off x="971600" y="2204864"/>
            <a:ext cx="3817612" cy="3817612"/>
          </a:xfrm>
          <a:prstGeom prst="rect">
            <a:avLst/>
          </a:prstGeom>
        </p:spPr>
      </p:pic>
      <p:pic>
        <p:nvPicPr>
          <p:cNvPr id="11" name="Imagem 10" descr="line travaquedas corda 01 bx.jpg"/>
          <p:cNvPicPr>
            <a:picLocks noChangeAspect="1"/>
          </p:cNvPicPr>
          <p:nvPr/>
        </p:nvPicPr>
        <p:blipFill>
          <a:blip r:embed="rId5" cstate="print"/>
          <a:stretch>
            <a:fillRect/>
          </a:stretch>
        </p:blipFill>
        <p:spPr>
          <a:xfrm>
            <a:off x="4932040" y="2420888"/>
            <a:ext cx="1662711" cy="2448272"/>
          </a:xfrm>
          <a:prstGeom prst="rect">
            <a:avLst/>
          </a:prstGeom>
        </p:spPr>
      </p:pic>
      <p:pic>
        <p:nvPicPr>
          <p:cNvPr id="12" name="Imagem 11" descr="line travaquedas retratil 02 bx.jpg"/>
          <p:cNvPicPr>
            <a:picLocks noChangeAspect="1"/>
          </p:cNvPicPr>
          <p:nvPr/>
        </p:nvPicPr>
        <p:blipFill>
          <a:blip r:embed="rId6" cstate="print"/>
          <a:stretch>
            <a:fillRect/>
          </a:stretch>
        </p:blipFill>
        <p:spPr>
          <a:xfrm>
            <a:off x="6732186" y="2492896"/>
            <a:ext cx="1747446" cy="295232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500"/>
                                        <p:tgtEl>
                                          <p:spTgt spid="10"/>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par>
                          <p:cTn id="16" fill="hold">
                            <p:stCondLst>
                              <p:cond delay="3500"/>
                            </p:stCondLst>
                            <p:childTnLst>
                              <p:par>
                                <p:cTn id="17" presetID="23" presetClass="entr" presetSubtype="16"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0" y="0"/>
            <a:ext cx="9144000" cy="68580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57158" y="285728"/>
            <a:ext cx="8429684" cy="6072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Título 3"/>
          <p:cNvSpPr>
            <a:spLocks noGrp="1"/>
          </p:cNvSpPr>
          <p:nvPr>
            <p:ph type="title"/>
          </p:nvPr>
        </p:nvSpPr>
        <p:spPr>
          <a:xfrm>
            <a:off x="1000100" y="357174"/>
            <a:ext cx="7329510" cy="1143000"/>
          </a:xfrm>
        </p:spPr>
        <p:txBody>
          <a:bodyPr>
            <a:noAutofit/>
          </a:bodyPr>
          <a:lstStyle/>
          <a:p>
            <a:r>
              <a:rPr lang="pt-BR" sz="3600" b="1" dirty="0">
                <a:solidFill>
                  <a:srgbClr val="0070C0"/>
                </a:solidFill>
              </a:rPr>
              <a:t>TRAVA-QUEDAS E LINHA DE VIDA</a:t>
            </a:r>
            <a:endParaRPr lang="pt-BR" sz="3600" b="1" dirty="0">
              <a:solidFill>
                <a:schemeClr val="accent5">
                  <a:lumMod val="40000"/>
                  <a:lumOff val="60000"/>
                </a:schemeClr>
              </a:solidFill>
            </a:endParaRPr>
          </a:p>
        </p:txBody>
      </p:sp>
      <p:sp>
        <p:nvSpPr>
          <p:cNvPr id="6" name="Retângulo 5"/>
          <p:cNvSpPr/>
          <p:nvPr/>
        </p:nvSpPr>
        <p:spPr>
          <a:xfrm>
            <a:off x="971600" y="1484784"/>
            <a:ext cx="7200800" cy="830997"/>
          </a:xfrm>
          <a:prstGeom prst="rect">
            <a:avLst/>
          </a:prstGeom>
        </p:spPr>
        <p:txBody>
          <a:bodyPr wrap="square">
            <a:spAutoFit/>
          </a:bodyPr>
          <a:lstStyle/>
          <a:p>
            <a:r>
              <a:rPr lang="pt-BR" sz="2400" b="1" dirty="0"/>
              <a:t>Mas todos têm a mesma função: salvar a sua vida em caso de queda.</a:t>
            </a:r>
            <a:endParaRPr lang="pt-BR" sz="2400" dirty="0"/>
          </a:p>
        </p:txBody>
      </p:sp>
      <p:pic>
        <p:nvPicPr>
          <p:cNvPr id="11" name="Imagem 10" descr="line travaquedas corda 01 bx.jpg"/>
          <p:cNvPicPr>
            <a:picLocks noChangeAspect="1"/>
          </p:cNvPicPr>
          <p:nvPr/>
        </p:nvPicPr>
        <p:blipFill>
          <a:blip r:embed="rId5" cstate="print"/>
          <a:stretch>
            <a:fillRect/>
          </a:stretch>
        </p:blipFill>
        <p:spPr>
          <a:xfrm>
            <a:off x="4932040" y="2420888"/>
            <a:ext cx="1662711" cy="2448272"/>
          </a:xfrm>
          <a:prstGeom prst="rect">
            <a:avLst/>
          </a:prstGeom>
        </p:spPr>
      </p:pic>
      <p:pic>
        <p:nvPicPr>
          <p:cNvPr id="12" name="Imagem 11" descr="line travaquedas retratil 02 bx.jpg"/>
          <p:cNvPicPr>
            <a:picLocks noChangeAspect="1"/>
          </p:cNvPicPr>
          <p:nvPr/>
        </p:nvPicPr>
        <p:blipFill>
          <a:blip r:embed="rId6" cstate="print"/>
          <a:stretch>
            <a:fillRect/>
          </a:stretch>
        </p:blipFill>
        <p:spPr>
          <a:xfrm>
            <a:off x="6732186" y="2492896"/>
            <a:ext cx="1747446" cy="2952328"/>
          </a:xfrm>
          <a:prstGeom prst="rect">
            <a:avLst/>
          </a:prstGeom>
        </p:spPr>
      </p:pic>
      <p:pic>
        <p:nvPicPr>
          <p:cNvPr id="10" name="Imagem 9" descr="novato suspenso corda azul.jpg"/>
          <p:cNvPicPr>
            <a:picLocks noChangeAspect="1"/>
          </p:cNvPicPr>
          <p:nvPr/>
        </p:nvPicPr>
        <p:blipFill>
          <a:blip r:embed="rId7" cstate="print">
            <a:clrChange>
              <a:clrFrom>
                <a:srgbClr val="FFFFFF"/>
              </a:clrFrom>
              <a:clrTo>
                <a:srgbClr val="FFFFFF">
                  <a:alpha val="0"/>
                </a:srgbClr>
              </a:clrTo>
            </a:clrChange>
          </a:blip>
          <a:stretch>
            <a:fillRect/>
          </a:stretch>
        </p:blipFill>
        <p:spPr>
          <a:xfrm>
            <a:off x="-1209209" y="270771"/>
            <a:ext cx="3621024" cy="540410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BEEPSPR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8" name="Rectangle 5"/>
          <p:cNvSpPr>
            <a:spLocks/>
          </p:cNvSpPr>
          <p:nvPr/>
        </p:nvSpPr>
        <p:spPr bwMode="auto">
          <a:xfrm>
            <a:off x="1929010" y="202766"/>
            <a:ext cx="7214990" cy="775591"/>
          </a:xfrm>
          <a:prstGeom prst="rect">
            <a:avLst/>
          </a:prstGeom>
          <a:noFill/>
          <a:ln w="9525">
            <a:noFill/>
            <a:miter lim="800000"/>
            <a:headEnd/>
            <a:tailEnd/>
          </a:ln>
        </p:spPr>
        <p:txBody>
          <a:bodyPr anchor="ctr"/>
          <a:lstStyle/>
          <a:p>
            <a:pPr algn="r"/>
            <a:endParaRPr lang="pt-BR" sz="2000" b="1" dirty="0"/>
          </a:p>
        </p:txBody>
      </p:sp>
      <p:sp>
        <p:nvSpPr>
          <p:cNvPr id="4" name="CaixaDeTexto 3"/>
          <p:cNvSpPr txBox="1"/>
          <p:nvPr/>
        </p:nvSpPr>
        <p:spPr>
          <a:xfrm>
            <a:off x="180110" y="1163781"/>
            <a:ext cx="8617527" cy="646331"/>
          </a:xfrm>
          <a:prstGeom prst="rect">
            <a:avLst/>
          </a:prstGeom>
          <a:noFill/>
        </p:spPr>
        <p:txBody>
          <a:bodyPr wrap="square" rtlCol="0">
            <a:spAutoFit/>
          </a:bodyPr>
          <a:lstStyle/>
          <a:p>
            <a:pPr algn="ctr"/>
            <a:endParaRPr lang="pt-BR" b="1" dirty="0"/>
          </a:p>
          <a:p>
            <a:pPr algn="ctr"/>
            <a:endParaRPr lang="pt-BR" b="1" dirty="0"/>
          </a:p>
        </p:txBody>
      </p:sp>
      <p:sp>
        <p:nvSpPr>
          <p:cNvPr id="5" name="Retângulo 4"/>
          <p:cNvSpPr/>
          <p:nvPr/>
        </p:nvSpPr>
        <p:spPr>
          <a:xfrm>
            <a:off x="323528" y="386084"/>
            <a:ext cx="6979723" cy="646331"/>
          </a:xfrm>
          <a:prstGeom prst="rect">
            <a:avLst/>
          </a:prstGeom>
        </p:spPr>
        <p:txBody>
          <a:bodyPr wrap="square">
            <a:spAutoFit/>
          </a:bodyPr>
          <a:lstStyle/>
          <a:p>
            <a:pPr algn="ctr"/>
            <a:r>
              <a:rPr lang="pt-BR" sz="3600" b="1" dirty="0">
                <a:latin typeface="Arial" pitchFamily="34" charset="0"/>
                <a:cs typeface="Arial" pitchFamily="34" charset="0"/>
              </a:rPr>
              <a:t>TRABALHO EM ALTURA</a:t>
            </a:r>
          </a:p>
        </p:txBody>
      </p:sp>
      <p:sp>
        <p:nvSpPr>
          <p:cNvPr id="6" name="Retângulo 5"/>
          <p:cNvSpPr/>
          <p:nvPr/>
        </p:nvSpPr>
        <p:spPr>
          <a:xfrm>
            <a:off x="91759" y="1333058"/>
            <a:ext cx="6979723" cy="954107"/>
          </a:xfrm>
          <a:prstGeom prst="rect">
            <a:avLst/>
          </a:prstGeom>
        </p:spPr>
        <p:txBody>
          <a:bodyPr wrap="square">
            <a:spAutoFit/>
          </a:bodyPr>
          <a:lstStyle/>
          <a:p>
            <a:pPr algn="ctr"/>
            <a:r>
              <a:rPr lang="pt-BR" sz="2800" b="1" dirty="0">
                <a:latin typeface="Arial" pitchFamily="34" charset="0"/>
                <a:cs typeface="Arial" pitchFamily="34" charset="0"/>
              </a:rPr>
              <a:t>CONHEÇA O CINTO DE SEGURANÇA E SEUS ACESSÓRIOS</a:t>
            </a:r>
          </a:p>
        </p:txBody>
      </p:sp>
      <p:pic>
        <p:nvPicPr>
          <p:cNvPr id="41985" name="Picture 1" descr="foto18"/>
          <p:cNvPicPr>
            <a:picLocks noChangeAspect="1" noChangeArrowheads="1"/>
          </p:cNvPicPr>
          <p:nvPr/>
        </p:nvPicPr>
        <p:blipFill>
          <a:blip r:embed="rId4" cstate="print"/>
          <a:srcRect/>
          <a:stretch>
            <a:fillRect/>
          </a:stretch>
        </p:blipFill>
        <p:spPr bwMode="auto">
          <a:xfrm>
            <a:off x="200165" y="2475187"/>
            <a:ext cx="1707462" cy="2916620"/>
          </a:xfrm>
          <a:prstGeom prst="rect">
            <a:avLst/>
          </a:prstGeom>
          <a:noFill/>
        </p:spPr>
      </p:pic>
      <p:sp>
        <p:nvSpPr>
          <p:cNvPr id="9" name="Retângulo 8"/>
          <p:cNvSpPr/>
          <p:nvPr/>
        </p:nvSpPr>
        <p:spPr>
          <a:xfrm>
            <a:off x="0" y="5805837"/>
            <a:ext cx="1931830" cy="646331"/>
          </a:xfrm>
          <a:prstGeom prst="rect">
            <a:avLst/>
          </a:prstGeom>
        </p:spPr>
        <p:txBody>
          <a:bodyPr wrap="square">
            <a:spAutoFit/>
          </a:bodyPr>
          <a:lstStyle/>
          <a:p>
            <a:pPr algn="ctr"/>
            <a:r>
              <a:rPr lang="pt-BR" sz="1200" b="1" dirty="0"/>
              <a:t>CABO DE VIDA COM AMORTECEDOR </a:t>
            </a:r>
          </a:p>
          <a:p>
            <a:pPr algn="ctr"/>
            <a:r>
              <a:rPr lang="pt-BR" sz="1200" b="1" dirty="0"/>
              <a:t>DE QUEDAS</a:t>
            </a:r>
          </a:p>
        </p:txBody>
      </p:sp>
      <p:graphicFrame>
        <p:nvGraphicFramePr>
          <p:cNvPr id="11" name="Object 2"/>
          <p:cNvGraphicFramePr>
            <a:graphicFrameLocks noChangeAspect="1"/>
          </p:cNvGraphicFramePr>
          <p:nvPr/>
        </p:nvGraphicFramePr>
        <p:xfrm>
          <a:off x="6645499" y="2538249"/>
          <a:ext cx="2041301" cy="2837792"/>
        </p:xfrm>
        <a:graphic>
          <a:graphicData uri="http://schemas.openxmlformats.org/presentationml/2006/ole">
            <p:oleObj spid="_x0000_s303122" name="Documento" r:id="rId5" imgW="2944368" imgH="1886712" progId="">
              <p:embed/>
            </p:oleObj>
          </a:graphicData>
        </a:graphic>
      </p:graphicFrame>
      <p:pic>
        <p:nvPicPr>
          <p:cNvPr id="12" name="Picture 5"/>
          <p:cNvPicPr>
            <a:picLocks noChangeAspect="1" noChangeArrowheads="1"/>
          </p:cNvPicPr>
          <p:nvPr/>
        </p:nvPicPr>
        <p:blipFill>
          <a:blip r:embed="rId6" cstate="print"/>
          <a:srcRect/>
          <a:stretch>
            <a:fillRect/>
          </a:stretch>
        </p:blipFill>
        <p:spPr bwMode="auto">
          <a:xfrm>
            <a:off x="4446208" y="2506718"/>
            <a:ext cx="1888543" cy="2885089"/>
          </a:xfrm>
          <a:prstGeom prst="rect">
            <a:avLst/>
          </a:prstGeom>
          <a:noFill/>
          <a:ln w="9525">
            <a:noFill/>
            <a:miter lim="800000"/>
            <a:headEnd/>
            <a:tailEnd/>
          </a:ln>
        </p:spPr>
      </p:pic>
      <p:pic>
        <p:nvPicPr>
          <p:cNvPr id="13" name="Picture 7"/>
          <p:cNvPicPr>
            <a:picLocks noChangeAspect="1" noChangeArrowheads="1"/>
          </p:cNvPicPr>
          <p:nvPr/>
        </p:nvPicPr>
        <p:blipFill>
          <a:blip r:embed="rId7" cstate="print"/>
          <a:srcRect/>
          <a:stretch>
            <a:fillRect/>
          </a:stretch>
        </p:blipFill>
        <p:spPr bwMode="auto">
          <a:xfrm>
            <a:off x="2286001" y="2475186"/>
            <a:ext cx="1745030" cy="2916621"/>
          </a:xfrm>
          <a:prstGeom prst="rect">
            <a:avLst/>
          </a:prstGeom>
          <a:noFill/>
          <a:ln w="9525">
            <a:noFill/>
            <a:miter lim="800000"/>
            <a:headEnd/>
            <a:tailEnd/>
          </a:ln>
        </p:spPr>
      </p:pic>
      <p:sp>
        <p:nvSpPr>
          <p:cNvPr id="14" name="Retângulo 13"/>
          <p:cNvSpPr/>
          <p:nvPr/>
        </p:nvSpPr>
        <p:spPr>
          <a:xfrm>
            <a:off x="4595612" y="5781042"/>
            <a:ext cx="1931830" cy="646331"/>
          </a:xfrm>
          <a:prstGeom prst="rect">
            <a:avLst/>
          </a:prstGeom>
        </p:spPr>
        <p:txBody>
          <a:bodyPr wrap="square">
            <a:spAutoFit/>
          </a:bodyPr>
          <a:lstStyle/>
          <a:p>
            <a:pPr algn="ctr"/>
            <a:r>
              <a:rPr lang="pt-BR" sz="1200" b="1" dirty="0"/>
              <a:t>TRAVA- QUEDA  PARA LINHA FLEXÍVEL (CORDA)</a:t>
            </a:r>
          </a:p>
        </p:txBody>
      </p:sp>
      <p:sp>
        <p:nvSpPr>
          <p:cNvPr id="15" name="Retângulo 14"/>
          <p:cNvSpPr/>
          <p:nvPr/>
        </p:nvSpPr>
        <p:spPr>
          <a:xfrm>
            <a:off x="6820177" y="5689631"/>
            <a:ext cx="1931830" cy="646331"/>
          </a:xfrm>
          <a:prstGeom prst="rect">
            <a:avLst/>
          </a:prstGeom>
        </p:spPr>
        <p:txBody>
          <a:bodyPr wrap="square">
            <a:spAutoFit/>
          </a:bodyPr>
          <a:lstStyle/>
          <a:p>
            <a:pPr algn="ctr"/>
            <a:r>
              <a:rPr lang="pt-BR" sz="1200" b="1" dirty="0"/>
              <a:t>TRAVA QUEDAS PARA LINHA RÍGIDA (CABO DE AÇO)</a:t>
            </a:r>
          </a:p>
        </p:txBody>
      </p:sp>
      <p:sp>
        <p:nvSpPr>
          <p:cNvPr id="16" name="Retângulo 15"/>
          <p:cNvSpPr/>
          <p:nvPr/>
        </p:nvSpPr>
        <p:spPr>
          <a:xfrm>
            <a:off x="2343289" y="5919749"/>
            <a:ext cx="1931830" cy="276999"/>
          </a:xfrm>
          <a:prstGeom prst="rect">
            <a:avLst/>
          </a:prstGeom>
        </p:spPr>
        <p:txBody>
          <a:bodyPr wrap="square">
            <a:spAutoFit/>
          </a:bodyPr>
          <a:lstStyle/>
          <a:p>
            <a:pPr algn="ctr"/>
            <a:r>
              <a:rPr lang="pt-BR" sz="1200" b="1" dirty="0"/>
              <a:t>TALABARTE DUPLO</a:t>
            </a:r>
          </a:p>
        </p:txBody>
      </p:sp>
      <p:pic>
        <p:nvPicPr>
          <p:cNvPr id="17" name="Imagem 16"/>
          <p:cNvPicPr>
            <a:picLocks noChangeAspect="1"/>
          </p:cNvPicPr>
          <p:nvPr/>
        </p:nvPicPr>
        <p:blipFill>
          <a:blip r:embed="rId8"/>
          <a:srcRect/>
          <a:stretch>
            <a:fillRect/>
          </a:stretch>
        </p:blipFill>
        <p:spPr bwMode="auto">
          <a:xfrm>
            <a:off x="7215206" y="6143644"/>
            <a:ext cx="1928794" cy="71435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EPI.gif"/>
          <p:cNvPicPr>
            <a:picLocks noChangeAspect="1"/>
          </p:cNvPicPr>
          <p:nvPr/>
        </p:nvPicPr>
        <p:blipFill>
          <a:blip r:embed="rId2"/>
          <a:stretch>
            <a:fillRect/>
          </a:stretch>
        </p:blipFill>
        <p:spPr>
          <a:xfrm>
            <a:off x="785786" y="357166"/>
            <a:ext cx="7715304" cy="5786478"/>
          </a:xfrm>
          <a:prstGeom prst="rect">
            <a:avLst/>
          </a:prstGeom>
        </p:spPr>
      </p:pic>
      <p:pic>
        <p:nvPicPr>
          <p:cNvPr id="3" name="Imagem 2"/>
          <p:cNvPicPr>
            <a:picLocks noChangeAspect="1"/>
          </p:cNvPicPr>
          <p:nvPr/>
        </p:nvPicPr>
        <p:blipFill>
          <a:blip r:embed="rId3"/>
          <a:srcRect/>
          <a:stretch>
            <a:fillRect/>
          </a:stretch>
        </p:blipFill>
        <p:spPr bwMode="auto">
          <a:xfrm>
            <a:off x="7358082" y="5929306"/>
            <a:ext cx="1785918" cy="928694"/>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050"/>
          <p:cNvSpPr>
            <a:spLocks noChangeArrowheads="1"/>
          </p:cNvSpPr>
          <p:nvPr/>
        </p:nvSpPr>
        <p:spPr bwMode="auto">
          <a:xfrm>
            <a:off x="-468560" y="908720"/>
            <a:ext cx="8358187" cy="5786437"/>
          </a:xfrm>
          <a:prstGeom prst="rect">
            <a:avLst/>
          </a:prstGeom>
          <a:noFill/>
          <a:ln w="9525">
            <a:noFill/>
            <a:miter lim="800000"/>
            <a:headEnd/>
            <a:tailEnd/>
          </a:ln>
        </p:spPr>
        <p:txBody>
          <a:bodyPr lIns="182562" tIns="46038" rIns="182562" bIns="46038"/>
          <a:lstStyle/>
          <a:p>
            <a:pPr marL="342900" indent="-342900" algn="just">
              <a:lnSpc>
                <a:spcPct val="80000"/>
              </a:lnSpc>
              <a:spcBef>
                <a:spcPct val="20000"/>
              </a:spcBef>
              <a:buClr>
                <a:schemeClr val="tx2"/>
              </a:buClr>
              <a:buSzPct val="75000"/>
              <a:buFont typeface="Wingdings" pitchFamily="2" charset="2"/>
              <a:buNone/>
              <a:defRPr/>
            </a:pPr>
            <a:r>
              <a:rPr lang="de-DE" sz="3200" dirty="0">
                <a:latin typeface="+mn-lt"/>
                <a:cs typeface="Times New Roman" charset="0"/>
              </a:rPr>
              <a:t>	</a:t>
            </a:r>
          </a:p>
          <a:p>
            <a:pPr marL="342900" indent="-342900" algn="just">
              <a:lnSpc>
                <a:spcPct val="80000"/>
              </a:lnSpc>
              <a:spcBef>
                <a:spcPct val="20000"/>
              </a:spcBef>
              <a:buClr>
                <a:schemeClr val="tx2"/>
              </a:buClr>
              <a:buSzPct val="75000"/>
              <a:buFont typeface="Wingdings" pitchFamily="2" charset="2"/>
              <a:buNone/>
              <a:defRPr/>
            </a:pPr>
            <a:endParaRPr lang="de-DE" sz="3200" dirty="0">
              <a:latin typeface="+mn-lt"/>
              <a:cs typeface="Times New Roman" charset="0"/>
            </a:endParaRPr>
          </a:p>
          <a:p>
            <a:pPr marL="342900" indent="-342900" algn="ctr">
              <a:lnSpc>
                <a:spcPct val="80000"/>
              </a:lnSpc>
              <a:spcBef>
                <a:spcPct val="20000"/>
              </a:spcBef>
              <a:buClr>
                <a:schemeClr val="tx2"/>
              </a:buClr>
              <a:buSzPct val="75000"/>
              <a:buFont typeface="Wingdings" pitchFamily="2" charset="2"/>
              <a:buNone/>
              <a:defRPr/>
            </a:pPr>
            <a:r>
              <a:rPr lang="pt-BR" sz="3200" b="1" dirty="0">
                <a:solidFill>
                  <a:srgbClr val="FF0000"/>
                </a:solidFill>
                <a:latin typeface="+mn-lt"/>
              </a:rPr>
              <a:t>    INSPEÇÃO PRÉVIA</a:t>
            </a:r>
          </a:p>
          <a:p>
            <a:pPr marL="342900" indent="-342900" algn="ctr">
              <a:lnSpc>
                <a:spcPct val="80000"/>
              </a:lnSpc>
              <a:spcBef>
                <a:spcPct val="20000"/>
              </a:spcBef>
              <a:buClr>
                <a:schemeClr val="tx2"/>
              </a:buClr>
              <a:buSzPct val="75000"/>
              <a:buFont typeface="Wingdings" pitchFamily="2" charset="2"/>
              <a:buNone/>
              <a:defRPr/>
            </a:pPr>
            <a:r>
              <a:rPr lang="pt-BR" sz="3200" dirty="0">
                <a:latin typeface="+mn-lt"/>
              </a:rPr>
              <a:t>    Recomendamos que antes de utilizar o equipamento seja verificada a presença de sinais de desgaste ou danos que possam comprometer a segurança do usuário.</a:t>
            </a:r>
            <a:br>
              <a:rPr lang="pt-BR" sz="3200" dirty="0">
                <a:latin typeface="+mn-lt"/>
              </a:rPr>
            </a:br>
            <a:r>
              <a:rPr lang="pt-BR" dirty="0"/>
              <a:t/>
            </a:r>
            <a:br>
              <a:rPr lang="pt-BR" dirty="0"/>
            </a:br>
            <a:endParaRPr lang="de-DE" sz="3200" dirty="0">
              <a:latin typeface="+mn-lt"/>
              <a:cs typeface="Times New Roman" charset="0"/>
            </a:endParaRPr>
          </a:p>
          <a:p>
            <a:pPr marL="342900" indent="-342900" algn="just">
              <a:lnSpc>
                <a:spcPct val="80000"/>
              </a:lnSpc>
              <a:spcBef>
                <a:spcPct val="20000"/>
              </a:spcBef>
              <a:buClr>
                <a:schemeClr val="tx2"/>
              </a:buClr>
              <a:buSzPct val="75000"/>
              <a:buFont typeface="Wingdings" pitchFamily="2" charset="2"/>
              <a:buNone/>
              <a:defRPr/>
            </a:pPr>
            <a:endParaRPr lang="de-DE" sz="3200" dirty="0">
              <a:latin typeface="+mn-lt"/>
              <a:cs typeface="Arial" charset="0"/>
            </a:endParaRPr>
          </a:p>
        </p:txBody>
      </p:sp>
      <p:pic>
        <p:nvPicPr>
          <p:cNvPr id="5" name="Imagem 4"/>
          <p:cNvPicPr>
            <a:picLocks noChangeAspect="1"/>
          </p:cNvPicPr>
          <p:nvPr/>
        </p:nvPicPr>
        <p:blipFill>
          <a:blip r:embed="rId2"/>
          <a:srcRect/>
          <a:stretch>
            <a:fillRect/>
          </a:stretch>
        </p:blipFill>
        <p:spPr bwMode="auto">
          <a:xfrm>
            <a:off x="7215206" y="5768983"/>
            <a:ext cx="1928794" cy="1089017"/>
          </a:xfrm>
          <a:prstGeom prst="rect">
            <a:avLst/>
          </a:prstGeom>
          <a:noFill/>
          <a:ln w="9525">
            <a:noFill/>
            <a:miter lim="800000"/>
            <a:headEnd/>
            <a:tailEnd/>
          </a:ln>
        </p:spPr>
      </p:pic>
    </p:spTree>
  </p:cSld>
  <p:clrMapOvr>
    <a:masterClrMapping/>
  </p:clrMapOvr>
  <p:transition>
    <p:check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1285852" y="428604"/>
            <a:ext cx="710004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pPr>
            <a:r>
              <a:rPr lang="pt-BR" sz="3200" u="sng" dirty="0">
                <a:effectLst>
                  <a:outerShdw blurRad="38100" dist="38100" dir="2700000" algn="tl">
                    <a:srgbClr val="C0C0C0"/>
                  </a:outerShdw>
                </a:effectLst>
              </a:rPr>
              <a:t>O QUE É TRABALHO EM ALTURA?</a:t>
            </a:r>
          </a:p>
        </p:txBody>
      </p:sp>
      <p:sp>
        <p:nvSpPr>
          <p:cNvPr id="3" name="Rectangle 8"/>
          <p:cNvSpPr txBox="1">
            <a:spLocks noChangeArrowheads="1"/>
          </p:cNvSpPr>
          <p:nvPr/>
        </p:nvSpPr>
        <p:spPr bwMode="auto">
          <a:xfrm>
            <a:off x="293687" y="1142984"/>
            <a:ext cx="8493155" cy="38625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marL="265176" marR="0" lvl="0" indent="-265176" algn="l" defTabSz="914400" rtl="0" eaLnBrk="1" fontAlgn="auto" latinLnBrk="0" hangingPunct="1">
              <a:lnSpc>
                <a:spcPct val="100000"/>
              </a:lnSpc>
              <a:spcBef>
                <a:spcPts val="250"/>
              </a:spcBef>
              <a:spcAft>
                <a:spcPts val="0"/>
              </a:spcAft>
              <a:buClr>
                <a:schemeClr val="accent1"/>
              </a:buClr>
              <a:buSzPct val="80000"/>
              <a:buFont typeface="Wingdings 2"/>
              <a:buChar char=""/>
              <a:tabLst/>
              <a:defRPr/>
            </a:pPr>
            <a:r>
              <a:rPr kumimoji="0" lang="pt-BR" sz="1800" b="1" i="0" u="none" strike="noStrike" kern="1200" cap="none" spc="0" normalizeH="0" baseline="0" noProof="0" dirty="0">
                <a:ln>
                  <a:noFill/>
                </a:ln>
                <a:solidFill>
                  <a:srgbClr val="FF3300"/>
                </a:solidFill>
                <a:effectLst/>
                <a:uLnTx/>
                <a:uFillTx/>
                <a:latin typeface="+mn-lt"/>
                <a:ea typeface="+mn-ea"/>
                <a:cs typeface="+mn-cs"/>
              </a:rPr>
              <a:t>TRABALHO EM ALTURA </a:t>
            </a:r>
            <a:r>
              <a:rPr kumimoji="0" lang="pt-BR" sz="1800" b="0" i="0" u="none" strike="noStrike" kern="1200" cap="none" spc="0" normalizeH="0" baseline="0" noProof="0" dirty="0">
                <a:ln>
                  <a:noFill/>
                </a:ln>
                <a:solidFill>
                  <a:schemeClr val="tx1"/>
                </a:solidFill>
                <a:effectLst/>
                <a:uLnTx/>
                <a:uFillTx/>
                <a:latin typeface="+mn-lt"/>
                <a:ea typeface="+mn-ea"/>
                <a:cs typeface="+mn-cs"/>
              </a:rPr>
              <a:t>é qualquer atividade onde o trabalhador atue acima do nível do solo e/ou desníveis de pisos. </a:t>
            </a:r>
          </a:p>
          <a:p>
            <a:pPr marL="265176" marR="0" lvl="0" indent="-265176" algn="l" defTabSz="914400" rtl="0" eaLnBrk="1" fontAlgn="auto" latinLnBrk="0" hangingPunct="1">
              <a:lnSpc>
                <a:spcPct val="100000"/>
              </a:lnSpc>
              <a:spcBef>
                <a:spcPts val="250"/>
              </a:spcBef>
              <a:spcAft>
                <a:spcPts val="0"/>
              </a:spcAft>
              <a:buClr>
                <a:schemeClr val="accent1"/>
              </a:buClr>
              <a:buSzPct val="80000"/>
              <a:buFont typeface="Wingdings 2"/>
              <a:buChar char=""/>
              <a:tabLst/>
              <a:defRPr/>
            </a:pPr>
            <a:r>
              <a:rPr kumimoji="0" lang="pt-BR" sz="1800" b="0" i="0" u="none" strike="noStrike" kern="1200" cap="none" spc="0" normalizeH="0" baseline="0" noProof="0" dirty="0">
                <a:ln>
                  <a:noFill/>
                </a:ln>
                <a:solidFill>
                  <a:schemeClr val="tx1"/>
                </a:solidFill>
                <a:effectLst/>
                <a:uLnTx/>
                <a:uFillTx/>
                <a:latin typeface="+mn-lt"/>
                <a:ea typeface="+mn-ea"/>
                <a:cs typeface="+mn-cs"/>
              </a:rPr>
              <a:t>Para trabalhos com desníveis acima de 2 metros é obrigatório o uso de equipamentos específicos.</a:t>
            </a:r>
          </a:p>
          <a:p>
            <a:pPr marL="265176" marR="0" lvl="0" indent="-265176" algn="l" defTabSz="914400" rtl="0" eaLnBrk="1" fontAlgn="auto" latinLnBrk="0" hangingPunct="1">
              <a:lnSpc>
                <a:spcPct val="100000"/>
              </a:lnSpc>
              <a:spcBef>
                <a:spcPts val="250"/>
              </a:spcBef>
              <a:spcAft>
                <a:spcPts val="0"/>
              </a:spcAft>
              <a:buClr>
                <a:schemeClr val="accent1"/>
              </a:buClr>
              <a:buSzPct val="80000"/>
              <a:buFont typeface="Wingdings 2"/>
              <a:buChar char=""/>
              <a:tabLst/>
              <a:defRPr/>
            </a:pPr>
            <a:endParaRPr kumimoji="0" lang="pt-BR"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250"/>
              </a:spcBef>
              <a:spcAft>
                <a:spcPts val="0"/>
              </a:spcAft>
              <a:buClr>
                <a:schemeClr val="accent1"/>
              </a:buClr>
              <a:buSzPct val="80000"/>
              <a:buFont typeface="Wingdings 2"/>
              <a:buNone/>
              <a:tabLst/>
              <a:defRPr/>
            </a:pPr>
            <a:endParaRPr kumimoji="0" lang="pt-BR" sz="1800" b="0" i="0" u="none" strike="noStrike" kern="1200" cap="none" spc="0" normalizeH="0" baseline="0" noProof="0" dirty="0">
              <a:ln>
                <a:noFill/>
              </a:ln>
              <a:solidFill>
                <a:srgbClr val="FF3300"/>
              </a:solidFill>
              <a:effectLst/>
              <a:uLnTx/>
              <a:uFillTx/>
              <a:latin typeface="+mn-lt"/>
              <a:ea typeface="+mn-ea"/>
              <a:cs typeface="+mn-cs"/>
            </a:endParaRPr>
          </a:p>
          <a:p>
            <a:pPr marL="342900" marR="0" lvl="1" indent="-342900" algn="l" defTabSz="914400" rtl="0" eaLnBrk="1" fontAlgn="auto" latinLnBrk="0" hangingPunct="1">
              <a:lnSpc>
                <a:spcPct val="100000"/>
              </a:lnSpc>
              <a:spcBef>
                <a:spcPts val="250"/>
              </a:spcBef>
              <a:spcAft>
                <a:spcPts val="0"/>
              </a:spcAft>
              <a:buClr>
                <a:schemeClr val="accent1"/>
              </a:buClr>
              <a:buSzPct val="100000"/>
              <a:buFont typeface="Verdana"/>
              <a:buChar char="◦"/>
              <a:tabLst/>
              <a:defRPr/>
            </a:pPr>
            <a:r>
              <a:rPr kumimoji="0" lang="pt-BR" sz="1800" b="1" i="0" u="none" strike="noStrike" kern="1200" cap="none" spc="0" normalizeH="0" baseline="0" noProof="0" dirty="0">
                <a:ln>
                  <a:noFill/>
                </a:ln>
                <a:solidFill>
                  <a:srgbClr val="FF0000"/>
                </a:solidFill>
                <a:effectLst/>
                <a:uLnTx/>
                <a:uFillTx/>
                <a:latin typeface="+mn-lt"/>
                <a:ea typeface="+mn-ea"/>
                <a:cs typeface="+mn-cs"/>
              </a:rPr>
              <a:t>NORMA INTERNACIONAL</a:t>
            </a:r>
          </a:p>
          <a:p>
            <a:pPr marL="0" marR="0" lvl="0" indent="0" algn="l" defTabSz="914400" rtl="0" eaLnBrk="1" fontAlgn="auto" latinLnBrk="0" hangingPunct="1">
              <a:lnSpc>
                <a:spcPct val="100000"/>
              </a:lnSpc>
              <a:spcBef>
                <a:spcPts val="250"/>
              </a:spcBef>
              <a:spcAft>
                <a:spcPts val="0"/>
              </a:spcAft>
              <a:buClr>
                <a:schemeClr val="accent1"/>
              </a:buClr>
              <a:buSzPct val="80000"/>
              <a:buFont typeface="Wingdings 2"/>
              <a:buNone/>
              <a:tabLst/>
              <a:defRPr/>
            </a:pPr>
            <a:r>
              <a:rPr kumimoji="0" lang="pt-BR" sz="1800" b="0" i="0" u="none" strike="noStrike" kern="1200" cap="none" spc="0" normalizeH="0" baseline="0" noProof="0" dirty="0">
                <a:ln>
                  <a:noFill/>
                </a:ln>
                <a:solidFill>
                  <a:schemeClr val="tx1"/>
                </a:solidFill>
                <a:effectLst/>
                <a:uLnTx/>
                <a:uFillTx/>
                <a:latin typeface="+mn-lt"/>
                <a:ea typeface="+mn-ea"/>
                <a:cs typeface="+mn-cs"/>
              </a:rPr>
              <a:t>     OHSAS 18001:2007 - SISTEMAS DE GESTÃO DA SEGURANÇA E</a:t>
            </a:r>
          </a:p>
          <a:p>
            <a:pPr marL="0" marR="0" lvl="0" indent="0" algn="l" defTabSz="914400" rtl="0" eaLnBrk="1" fontAlgn="auto" latinLnBrk="0" hangingPunct="1">
              <a:lnSpc>
                <a:spcPct val="100000"/>
              </a:lnSpc>
              <a:spcBef>
                <a:spcPts val="250"/>
              </a:spcBef>
              <a:spcAft>
                <a:spcPts val="0"/>
              </a:spcAft>
              <a:buClr>
                <a:schemeClr val="accent1"/>
              </a:buClr>
              <a:buSzPct val="80000"/>
              <a:buFont typeface="Wingdings 2"/>
              <a:buNone/>
              <a:tabLst/>
              <a:defRPr/>
            </a:pPr>
            <a:r>
              <a:rPr kumimoji="0" lang="pt-BR" sz="1800" b="0" i="0" u="none" strike="noStrike" kern="1200" cap="none" spc="0" normalizeH="0" baseline="0" noProof="0" dirty="0">
                <a:ln>
                  <a:noFill/>
                </a:ln>
                <a:solidFill>
                  <a:srgbClr val="FF3300"/>
                </a:solidFill>
                <a:effectLst/>
                <a:uLnTx/>
                <a:uFillTx/>
                <a:latin typeface="+mn-lt"/>
                <a:ea typeface="+mn-ea"/>
                <a:cs typeface="+mn-cs"/>
              </a:rPr>
              <a:t>     </a:t>
            </a:r>
            <a:r>
              <a:rPr kumimoji="0" lang="pt-BR" sz="1800" b="0" i="0" u="none" strike="noStrike" kern="1200" cap="none" spc="0" normalizeH="0" baseline="0" noProof="0" dirty="0">
                <a:ln>
                  <a:noFill/>
                </a:ln>
                <a:solidFill>
                  <a:schemeClr val="tx1"/>
                </a:solidFill>
                <a:effectLst/>
                <a:uLnTx/>
                <a:uFillTx/>
                <a:latin typeface="+mn-lt"/>
                <a:ea typeface="+mn-ea"/>
                <a:cs typeface="+mn-cs"/>
              </a:rPr>
              <a:t>SAÚDE NO TRABALHO - ITEM 4.4.6.</a:t>
            </a:r>
          </a:p>
          <a:p>
            <a:pPr marL="0" marR="0" lvl="0" indent="0" algn="l" defTabSz="914400" rtl="0" eaLnBrk="1" fontAlgn="auto" latinLnBrk="0" hangingPunct="1">
              <a:lnSpc>
                <a:spcPct val="100000"/>
              </a:lnSpc>
              <a:spcBef>
                <a:spcPts val="250"/>
              </a:spcBef>
              <a:spcAft>
                <a:spcPts val="0"/>
              </a:spcAft>
              <a:buClr>
                <a:schemeClr val="accent1"/>
              </a:buClr>
              <a:buSzPct val="80000"/>
              <a:buFont typeface="Wingdings 2"/>
              <a:buNone/>
              <a:tabLst/>
              <a:defRPr/>
            </a:pPr>
            <a:endParaRPr kumimoji="0" lang="pt-BR" sz="1800" b="0" i="0" u="none" strike="noStrike" kern="1200" cap="none" spc="0" normalizeH="0" baseline="0" noProof="0" dirty="0">
              <a:ln>
                <a:noFill/>
              </a:ln>
              <a:solidFill>
                <a:srgbClr val="FF3300"/>
              </a:solidFill>
              <a:effectLst/>
              <a:uLnTx/>
              <a:uFillTx/>
              <a:latin typeface="+mn-lt"/>
              <a:ea typeface="+mn-ea"/>
              <a:cs typeface="+mn-cs"/>
            </a:endParaRPr>
          </a:p>
          <a:p>
            <a:pPr marL="265176" marR="0" lvl="0" indent="-265176" algn="l" defTabSz="914400" rtl="0" eaLnBrk="1" fontAlgn="auto" latinLnBrk="0" hangingPunct="1">
              <a:lnSpc>
                <a:spcPct val="100000"/>
              </a:lnSpc>
              <a:spcBef>
                <a:spcPts val="250"/>
              </a:spcBef>
              <a:spcAft>
                <a:spcPts val="0"/>
              </a:spcAft>
              <a:buClr>
                <a:schemeClr val="accent1"/>
              </a:buClr>
              <a:buSzPct val="80000"/>
              <a:buFont typeface="Wingdings 2"/>
              <a:buChar char=""/>
              <a:tabLst/>
              <a:defRPr/>
            </a:pPr>
            <a:endParaRPr kumimoji="0" lang="pt-BR" sz="1800" b="0" i="0" u="none" strike="noStrike" kern="1200" cap="none" spc="0" normalizeH="0" baseline="0" noProof="0" dirty="0">
              <a:ln>
                <a:noFill/>
              </a:ln>
              <a:solidFill>
                <a:srgbClr val="FF3300"/>
              </a:solidFill>
              <a:effectLst/>
              <a:uLnTx/>
              <a:uFillTx/>
              <a:latin typeface="+mn-lt"/>
              <a:ea typeface="+mn-ea"/>
              <a:cs typeface="+mn-cs"/>
            </a:endParaRPr>
          </a:p>
          <a:p>
            <a:pPr marL="265176" marR="0" lvl="0" indent="-265176" algn="l" defTabSz="914400" rtl="0" eaLnBrk="1" fontAlgn="auto" latinLnBrk="0" hangingPunct="1">
              <a:lnSpc>
                <a:spcPct val="100000"/>
              </a:lnSpc>
              <a:spcBef>
                <a:spcPct val="50000"/>
              </a:spcBef>
              <a:spcAft>
                <a:spcPts val="0"/>
              </a:spcAft>
              <a:buClr>
                <a:schemeClr val="accent1"/>
              </a:buClr>
              <a:buSzPct val="80000"/>
              <a:buFont typeface="Wingdings 2"/>
              <a:buChar char=""/>
              <a:tabLst/>
              <a:defRPr/>
            </a:pPr>
            <a:endParaRPr kumimoji="0" lang="pt-BR"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4" name="Imagem 3"/>
          <p:cNvPicPr/>
          <p:nvPr/>
        </p:nvPicPr>
        <p:blipFill>
          <a:blip r:embed="rId3" cstate="print"/>
          <a:srcRect l="71133" t="19319" r="22042" b="63881"/>
          <a:stretch>
            <a:fillRect/>
          </a:stretch>
        </p:blipFill>
        <p:spPr bwMode="auto">
          <a:xfrm>
            <a:off x="8358182" y="214290"/>
            <a:ext cx="785818" cy="10001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m 4"/>
          <p:cNvPicPr>
            <a:picLocks noChangeAspect="1"/>
          </p:cNvPicPr>
          <p:nvPr/>
        </p:nvPicPr>
        <p:blipFill>
          <a:blip r:embed="rId4"/>
          <a:srcRect/>
          <a:stretch>
            <a:fillRect/>
          </a:stretch>
        </p:blipFill>
        <p:spPr bwMode="auto">
          <a:xfrm>
            <a:off x="7286644" y="6286521"/>
            <a:ext cx="1714512" cy="571479"/>
          </a:xfrm>
          <a:prstGeom prst="rect">
            <a:avLst/>
          </a:prstGeom>
          <a:noFill/>
          <a:ln w="9525">
            <a:noFill/>
            <a:miter lim="800000"/>
            <a:headEnd/>
            <a:tailEnd/>
          </a:ln>
        </p:spPr>
      </p:pic>
      <p:pic>
        <p:nvPicPr>
          <p:cNvPr id="6" name="Imagem 5" descr="montanha e novato cintos.jpg"/>
          <p:cNvPicPr>
            <a:picLocks noChangeAspect="1"/>
          </p:cNvPicPr>
          <p:nvPr/>
        </p:nvPicPr>
        <p:blipFill>
          <a:blip r:embed="rId5" cstate="print">
            <a:clrChange>
              <a:clrFrom>
                <a:srgbClr val="FFFFFF"/>
              </a:clrFrom>
              <a:clrTo>
                <a:srgbClr val="FFFFFF">
                  <a:alpha val="0"/>
                </a:srgbClr>
              </a:clrTo>
            </a:clrChange>
          </a:blip>
          <a:stretch>
            <a:fillRect/>
          </a:stretch>
        </p:blipFill>
        <p:spPr>
          <a:xfrm>
            <a:off x="714348" y="5285240"/>
            <a:ext cx="1975001" cy="1572760"/>
          </a:xfrm>
          <a:prstGeom prst="rect">
            <a:avLst/>
          </a:prstGeom>
        </p:spPr>
      </p:pic>
    </p:spTree>
  </p:cSld>
  <p:clrMapOvr>
    <a:masterClrMapping/>
  </p:clrMapOvr>
  <p:transition>
    <p:wipe dir="d"/>
    <p:sndAc>
      <p:stSnd>
        <p:snd r:embed="rId2" name="type.wav"/>
      </p:stSnd>
    </p:sndAc>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050"/>
          <p:cNvSpPr>
            <a:spLocks noChangeArrowheads="1"/>
          </p:cNvSpPr>
          <p:nvPr/>
        </p:nvSpPr>
        <p:spPr bwMode="auto">
          <a:xfrm>
            <a:off x="261781" y="308337"/>
            <a:ext cx="6953425" cy="6241326"/>
          </a:xfrm>
          <a:prstGeom prst="rect">
            <a:avLst/>
          </a:prstGeom>
          <a:noFill/>
          <a:ln w="9525">
            <a:noFill/>
            <a:miter lim="800000"/>
            <a:headEnd/>
            <a:tailEnd/>
          </a:ln>
        </p:spPr>
        <p:txBody>
          <a:bodyPr lIns="182562" tIns="46038" rIns="182562" bIns="46038"/>
          <a:lstStyle/>
          <a:p>
            <a:pPr marL="342900" indent="-342900" algn="just">
              <a:lnSpc>
                <a:spcPct val="80000"/>
              </a:lnSpc>
              <a:spcBef>
                <a:spcPct val="20000"/>
              </a:spcBef>
              <a:buClr>
                <a:schemeClr val="tx2"/>
              </a:buClr>
              <a:buSzPct val="75000"/>
              <a:buFont typeface="Wingdings" pitchFamily="2" charset="2"/>
              <a:buNone/>
              <a:defRPr/>
            </a:pPr>
            <a:r>
              <a:rPr lang="de-DE" sz="3200" dirty="0">
                <a:latin typeface="+mn-lt"/>
                <a:cs typeface="Times New Roman" charset="0"/>
              </a:rPr>
              <a:t>	</a:t>
            </a:r>
          </a:p>
          <a:p>
            <a:pPr marL="342900" indent="-342900" algn="ctr">
              <a:lnSpc>
                <a:spcPct val="80000"/>
              </a:lnSpc>
              <a:spcBef>
                <a:spcPct val="20000"/>
              </a:spcBef>
              <a:buClr>
                <a:schemeClr val="tx2"/>
              </a:buClr>
              <a:buSzPct val="75000"/>
              <a:buFont typeface="Wingdings" pitchFamily="2" charset="2"/>
              <a:buNone/>
              <a:defRPr/>
            </a:pPr>
            <a:r>
              <a:rPr lang="pt-BR" sz="3200" b="1" dirty="0">
                <a:solidFill>
                  <a:srgbClr val="FF0000"/>
                </a:solidFill>
                <a:latin typeface="+mn-lt"/>
              </a:rPr>
              <a:t>ARMAZENAGEM E GUARDA</a:t>
            </a:r>
          </a:p>
          <a:p>
            <a:pPr marL="342900" indent="-342900">
              <a:lnSpc>
                <a:spcPct val="80000"/>
              </a:lnSpc>
              <a:spcBef>
                <a:spcPct val="20000"/>
              </a:spcBef>
              <a:buClr>
                <a:schemeClr val="tx2"/>
              </a:buClr>
              <a:buSzPct val="75000"/>
              <a:buFont typeface="Wingdings" pitchFamily="2" charset="2"/>
              <a:buNone/>
              <a:defRPr/>
            </a:pPr>
            <a:endParaRPr lang="pt-BR" sz="3200" b="1" dirty="0">
              <a:solidFill>
                <a:srgbClr val="FF0000"/>
              </a:solidFill>
              <a:latin typeface="+mn-lt"/>
            </a:endParaRPr>
          </a:p>
          <a:p>
            <a:pPr marL="342900" indent="-342900" algn="just">
              <a:lnSpc>
                <a:spcPct val="80000"/>
              </a:lnSpc>
              <a:spcBef>
                <a:spcPct val="20000"/>
              </a:spcBef>
              <a:buClr>
                <a:schemeClr val="tx2"/>
              </a:buClr>
              <a:buSzPct val="75000"/>
              <a:buFont typeface="Arial" panose="020B0604020202020204" pitchFamily="34" charset="0"/>
              <a:buChar char="•"/>
              <a:defRPr/>
            </a:pPr>
            <a:r>
              <a:rPr lang="pt-BR" sz="2400" dirty="0">
                <a:latin typeface="+mn-lt"/>
              </a:rPr>
              <a:t>Guarde seu equipamento em local seco, limpo e fora do alcance do sol</a:t>
            </a:r>
            <a:r>
              <a:rPr lang="pt-BR" sz="2400" dirty="0"/>
              <a:t>;</a:t>
            </a:r>
          </a:p>
          <a:p>
            <a:pPr algn="just">
              <a:lnSpc>
                <a:spcPct val="80000"/>
              </a:lnSpc>
              <a:spcBef>
                <a:spcPct val="20000"/>
              </a:spcBef>
              <a:buClr>
                <a:schemeClr val="tx2"/>
              </a:buClr>
              <a:buSzPct val="75000"/>
              <a:defRPr/>
            </a:pPr>
            <a:endParaRPr lang="pt-BR" sz="2400" dirty="0">
              <a:latin typeface="+mn-lt"/>
            </a:endParaRPr>
          </a:p>
          <a:p>
            <a:pPr marL="342900" indent="-342900" algn="just">
              <a:lnSpc>
                <a:spcPct val="80000"/>
              </a:lnSpc>
              <a:spcBef>
                <a:spcPct val="20000"/>
              </a:spcBef>
              <a:buClr>
                <a:schemeClr val="tx2"/>
              </a:buClr>
              <a:buSzPct val="75000"/>
              <a:buFont typeface="Arial" panose="020B0604020202020204" pitchFamily="34" charset="0"/>
              <a:buChar char="•"/>
              <a:defRPr/>
            </a:pPr>
            <a:r>
              <a:rPr lang="pt-BR" sz="2400" dirty="0">
                <a:latin typeface="+mn-lt"/>
              </a:rPr>
              <a:t>Não guarde seu equipamento perto de fontes de calor</a:t>
            </a:r>
            <a:r>
              <a:rPr lang="pt-BR" sz="2400" dirty="0"/>
              <a:t>;</a:t>
            </a:r>
          </a:p>
          <a:p>
            <a:pPr marL="342900" indent="-342900" algn="just">
              <a:lnSpc>
                <a:spcPct val="80000"/>
              </a:lnSpc>
              <a:spcBef>
                <a:spcPct val="20000"/>
              </a:spcBef>
              <a:buClr>
                <a:schemeClr val="tx2"/>
              </a:buClr>
              <a:buSzPct val="75000"/>
              <a:buFont typeface="Arial" panose="020B0604020202020204" pitchFamily="34" charset="0"/>
              <a:buChar char="•"/>
              <a:defRPr/>
            </a:pPr>
            <a:endParaRPr lang="pt-BR" sz="2400" dirty="0">
              <a:latin typeface="+mn-lt"/>
            </a:endParaRPr>
          </a:p>
          <a:p>
            <a:pPr marL="342900" indent="-342900" algn="just">
              <a:lnSpc>
                <a:spcPct val="80000"/>
              </a:lnSpc>
              <a:spcBef>
                <a:spcPct val="20000"/>
              </a:spcBef>
              <a:buClr>
                <a:schemeClr val="tx2"/>
              </a:buClr>
              <a:buSzPct val="75000"/>
              <a:buFont typeface="Arial" panose="020B0604020202020204" pitchFamily="34" charset="0"/>
              <a:buChar char="•"/>
              <a:defRPr/>
            </a:pPr>
            <a:r>
              <a:rPr lang="pt-BR" sz="2400" dirty="0">
                <a:latin typeface="+mn-lt"/>
              </a:rPr>
              <a:t>Não exponha seu equipamento a materiais corrosivos e/ou químicos como líquidos de baterias, ácidos, hidrocarbonetos, </a:t>
            </a:r>
            <a:r>
              <a:rPr lang="pt-BR" sz="2400" dirty="0" err="1">
                <a:latin typeface="+mn-lt"/>
              </a:rPr>
              <a:t>etc</a:t>
            </a:r>
            <a:r>
              <a:rPr lang="pt-BR" sz="2400" dirty="0"/>
              <a:t>;</a:t>
            </a:r>
          </a:p>
          <a:p>
            <a:pPr marL="342900" indent="-342900" algn="just">
              <a:lnSpc>
                <a:spcPct val="80000"/>
              </a:lnSpc>
              <a:spcBef>
                <a:spcPct val="20000"/>
              </a:spcBef>
              <a:buClr>
                <a:schemeClr val="tx2"/>
              </a:buClr>
              <a:buSzPct val="75000"/>
              <a:buFont typeface="Arial" panose="020B0604020202020204" pitchFamily="34" charset="0"/>
              <a:buChar char="•"/>
              <a:defRPr/>
            </a:pPr>
            <a:endParaRPr lang="pt-BR" sz="2400" dirty="0">
              <a:latin typeface="+mn-lt"/>
            </a:endParaRPr>
          </a:p>
          <a:p>
            <a:pPr marL="342900" indent="-342900" algn="just">
              <a:lnSpc>
                <a:spcPct val="80000"/>
              </a:lnSpc>
              <a:spcBef>
                <a:spcPct val="20000"/>
              </a:spcBef>
              <a:buClr>
                <a:schemeClr val="tx2"/>
              </a:buClr>
              <a:buSzPct val="75000"/>
              <a:buFont typeface="Arial" panose="020B0604020202020204" pitchFamily="34" charset="0"/>
              <a:buChar char="•"/>
              <a:defRPr/>
            </a:pPr>
            <a:r>
              <a:rPr lang="pt-BR" sz="2400" dirty="0">
                <a:latin typeface="+mn-lt"/>
              </a:rPr>
              <a:t>As partes do equipamento em fita devem ser protegidas de objetos pontiagudos ou cortantes.</a:t>
            </a:r>
            <a:r>
              <a:rPr lang="pt-BR" sz="3200" dirty="0">
                <a:latin typeface="+mn-lt"/>
              </a:rPr>
              <a:t/>
            </a:r>
            <a:br>
              <a:rPr lang="pt-BR" sz="3200" dirty="0">
                <a:latin typeface="+mn-lt"/>
              </a:rPr>
            </a:br>
            <a:r>
              <a:rPr lang="pt-BR" sz="3200" dirty="0">
                <a:latin typeface="+mn-lt"/>
              </a:rPr>
              <a:t/>
            </a:r>
            <a:br>
              <a:rPr lang="pt-BR" sz="3200" dirty="0">
                <a:latin typeface="+mn-lt"/>
              </a:rPr>
            </a:br>
            <a:r>
              <a:rPr lang="pt-BR" sz="3200" dirty="0">
                <a:latin typeface="+mn-lt"/>
              </a:rPr>
              <a:t/>
            </a:r>
            <a:br>
              <a:rPr lang="pt-BR" sz="3200" dirty="0">
                <a:latin typeface="+mn-lt"/>
              </a:rPr>
            </a:br>
            <a:endParaRPr lang="de-DE" sz="3200" dirty="0">
              <a:latin typeface="+mn-lt"/>
              <a:cs typeface="Times New Roman" charset="0"/>
            </a:endParaRPr>
          </a:p>
          <a:p>
            <a:pPr marL="342900" indent="-342900" algn="just">
              <a:lnSpc>
                <a:spcPct val="80000"/>
              </a:lnSpc>
              <a:spcBef>
                <a:spcPct val="20000"/>
              </a:spcBef>
              <a:buClr>
                <a:schemeClr val="tx2"/>
              </a:buClr>
              <a:buSzPct val="75000"/>
              <a:buFont typeface="Wingdings" pitchFamily="2" charset="2"/>
              <a:buNone/>
              <a:defRPr/>
            </a:pPr>
            <a:endParaRPr lang="de-DE" sz="3200" dirty="0">
              <a:latin typeface="+mn-lt"/>
              <a:cs typeface="Arial" charset="0"/>
            </a:endParaRPr>
          </a:p>
        </p:txBody>
      </p:sp>
      <p:pic>
        <p:nvPicPr>
          <p:cNvPr id="5" name="Imagem 4"/>
          <p:cNvPicPr>
            <a:picLocks noChangeAspect="1"/>
          </p:cNvPicPr>
          <p:nvPr/>
        </p:nvPicPr>
        <p:blipFill>
          <a:blip r:embed="rId2"/>
          <a:srcRect/>
          <a:stretch>
            <a:fillRect/>
          </a:stretch>
        </p:blipFill>
        <p:spPr bwMode="auto">
          <a:xfrm>
            <a:off x="7215206" y="5768983"/>
            <a:ext cx="1928794" cy="1089017"/>
          </a:xfrm>
          <a:prstGeom prst="rect">
            <a:avLst/>
          </a:prstGeom>
          <a:noFill/>
          <a:ln w="9525">
            <a:noFill/>
            <a:miter lim="800000"/>
            <a:headEnd/>
            <a:tailEnd/>
          </a:ln>
        </p:spPr>
      </p:pic>
    </p:spTree>
  </p:cSld>
  <p:clrMapOvr>
    <a:masterClrMapping/>
  </p:clrMapOvr>
  <p:transition>
    <p:checke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050"/>
          <p:cNvSpPr>
            <a:spLocks noChangeArrowheads="1"/>
          </p:cNvSpPr>
          <p:nvPr/>
        </p:nvSpPr>
        <p:spPr bwMode="auto">
          <a:xfrm>
            <a:off x="67667" y="908720"/>
            <a:ext cx="8143875" cy="4286250"/>
          </a:xfrm>
          <a:prstGeom prst="rect">
            <a:avLst/>
          </a:prstGeom>
          <a:noFill/>
          <a:ln w="9525">
            <a:noFill/>
            <a:miter lim="800000"/>
            <a:headEnd/>
            <a:tailEnd/>
          </a:ln>
        </p:spPr>
        <p:txBody>
          <a:bodyPr lIns="182562" tIns="46038" rIns="182562" bIns="46038"/>
          <a:lstStyle/>
          <a:p>
            <a:pPr marL="342900" indent="-342900" algn="just">
              <a:lnSpc>
                <a:spcPct val="80000"/>
              </a:lnSpc>
              <a:spcBef>
                <a:spcPct val="20000"/>
              </a:spcBef>
              <a:buClr>
                <a:schemeClr val="tx2"/>
              </a:buClr>
              <a:buSzPct val="75000"/>
              <a:buFont typeface="Wingdings" pitchFamily="2" charset="2"/>
              <a:buNone/>
              <a:defRPr/>
            </a:pPr>
            <a:r>
              <a:rPr lang="de-DE" sz="3200" dirty="0">
                <a:latin typeface="+mn-lt"/>
                <a:cs typeface="Times New Roman" charset="0"/>
              </a:rPr>
              <a:t>	</a:t>
            </a:r>
          </a:p>
          <a:p>
            <a:pPr marL="342900" indent="-342900" algn="ctr">
              <a:lnSpc>
                <a:spcPct val="80000"/>
              </a:lnSpc>
              <a:spcBef>
                <a:spcPct val="20000"/>
              </a:spcBef>
              <a:buClr>
                <a:schemeClr val="tx2"/>
              </a:buClr>
              <a:buSzPct val="75000"/>
              <a:buFont typeface="Wingdings" pitchFamily="2" charset="2"/>
              <a:buNone/>
              <a:defRPr/>
            </a:pPr>
            <a:r>
              <a:rPr lang="pt-BR" sz="3200" b="1" dirty="0">
                <a:solidFill>
                  <a:srgbClr val="FF0000"/>
                </a:solidFill>
                <a:latin typeface="+mn-lt"/>
              </a:rPr>
              <a:t>MANUTENÇÃO</a:t>
            </a:r>
          </a:p>
          <a:p>
            <a:pPr marL="457200" indent="-457200" algn="just">
              <a:lnSpc>
                <a:spcPct val="80000"/>
              </a:lnSpc>
              <a:spcBef>
                <a:spcPct val="20000"/>
              </a:spcBef>
              <a:buClr>
                <a:schemeClr val="tx2"/>
              </a:buClr>
              <a:buSzPct val="75000"/>
              <a:buFont typeface="Arial" panose="020B0604020202020204" pitchFamily="34" charset="0"/>
              <a:buChar char="•"/>
              <a:defRPr/>
            </a:pPr>
            <a:r>
              <a:rPr lang="pt-BR" sz="2800" dirty="0">
                <a:latin typeface="+mn-lt"/>
              </a:rPr>
              <a:t>O cinto de segurança pode ser lavado com água morna e sabão neutro sempre que for necessário;</a:t>
            </a:r>
          </a:p>
          <a:p>
            <a:pPr marL="457200" indent="-457200" algn="just">
              <a:lnSpc>
                <a:spcPct val="80000"/>
              </a:lnSpc>
              <a:spcBef>
                <a:spcPct val="20000"/>
              </a:spcBef>
              <a:buClr>
                <a:schemeClr val="tx2"/>
              </a:buClr>
              <a:buSzPct val="75000"/>
              <a:buFont typeface="Arial" panose="020B0604020202020204" pitchFamily="34" charset="0"/>
              <a:buChar char="•"/>
              <a:defRPr/>
            </a:pPr>
            <a:endParaRPr lang="pt-BR" sz="2800" dirty="0">
              <a:latin typeface="+mn-lt"/>
            </a:endParaRPr>
          </a:p>
          <a:p>
            <a:pPr marL="457200" indent="-457200" algn="just">
              <a:lnSpc>
                <a:spcPct val="80000"/>
              </a:lnSpc>
              <a:spcBef>
                <a:spcPct val="20000"/>
              </a:spcBef>
              <a:buClr>
                <a:schemeClr val="tx2"/>
              </a:buClr>
              <a:buSzPct val="75000"/>
              <a:buFont typeface="Arial" panose="020B0604020202020204" pitchFamily="34" charset="0"/>
              <a:buChar char="•"/>
              <a:defRPr/>
            </a:pPr>
            <a:r>
              <a:rPr lang="pt-BR" sz="2800" dirty="0">
                <a:latin typeface="+mn-lt"/>
              </a:rPr>
              <a:t>A secagem deve ser natural e na sombra;</a:t>
            </a:r>
          </a:p>
          <a:p>
            <a:pPr algn="just">
              <a:lnSpc>
                <a:spcPct val="80000"/>
              </a:lnSpc>
              <a:spcBef>
                <a:spcPct val="20000"/>
              </a:spcBef>
              <a:buClr>
                <a:schemeClr val="tx2"/>
              </a:buClr>
              <a:buSzPct val="75000"/>
              <a:defRPr/>
            </a:pPr>
            <a:r>
              <a:rPr lang="pt-BR" sz="2800" dirty="0">
                <a:latin typeface="+mn-lt"/>
              </a:rPr>
              <a:t> </a:t>
            </a:r>
          </a:p>
          <a:p>
            <a:pPr marL="457200" indent="-457200" algn="just">
              <a:lnSpc>
                <a:spcPct val="80000"/>
              </a:lnSpc>
              <a:spcBef>
                <a:spcPct val="20000"/>
              </a:spcBef>
              <a:buClr>
                <a:schemeClr val="tx2"/>
              </a:buClr>
              <a:buSzPct val="75000"/>
              <a:buFont typeface="Arial" panose="020B0604020202020204" pitchFamily="34" charset="0"/>
              <a:buChar char="•"/>
              <a:defRPr/>
            </a:pPr>
            <a:r>
              <a:rPr lang="pt-BR" sz="2800" dirty="0">
                <a:latin typeface="+mn-lt"/>
              </a:rPr>
              <a:t>Não seque na máquina e nem exponha ao sol para evitar os raios ultra-violeta.</a:t>
            </a:r>
            <a:br>
              <a:rPr lang="pt-BR" sz="2800" dirty="0">
                <a:latin typeface="+mn-lt"/>
              </a:rPr>
            </a:br>
            <a:r>
              <a:rPr lang="pt-BR" sz="2800" dirty="0">
                <a:latin typeface="+mn-lt"/>
              </a:rPr>
              <a:t/>
            </a:r>
            <a:br>
              <a:rPr lang="pt-BR" sz="2800" dirty="0">
                <a:latin typeface="+mn-lt"/>
              </a:rPr>
            </a:br>
            <a:endParaRPr lang="de-DE" sz="2800" dirty="0">
              <a:latin typeface="+mn-lt"/>
              <a:cs typeface="Times New Roman" charset="0"/>
            </a:endParaRPr>
          </a:p>
          <a:p>
            <a:pPr marL="342900" indent="-342900" algn="just">
              <a:lnSpc>
                <a:spcPct val="80000"/>
              </a:lnSpc>
              <a:spcBef>
                <a:spcPct val="20000"/>
              </a:spcBef>
              <a:buClr>
                <a:schemeClr val="tx2"/>
              </a:buClr>
              <a:buSzPct val="75000"/>
              <a:buFont typeface="Wingdings" pitchFamily="2" charset="2"/>
              <a:buNone/>
              <a:defRPr/>
            </a:pPr>
            <a:endParaRPr lang="de-DE" sz="3200" dirty="0">
              <a:latin typeface="+mn-lt"/>
              <a:cs typeface="Arial" charset="0"/>
            </a:endParaRPr>
          </a:p>
        </p:txBody>
      </p:sp>
      <p:pic>
        <p:nvPicPr>
          <p:cNvPr id="5" name="Imagem 4"/>
          <p:cNvPicPr>
            <a:picLocks noChangeAspect="1"/>
          </p:cNvPicPr>
          <p:nvPr/>
        </p:nvPicPr>
        <p:blipFill>
          <a:blip r:embed="rId2"/>
          <a:srcRect/>
          <a:stretch>
            <a:fillRect/>
          </a:stretch>
        </p:blipFill>
        <p:spPr bwMode="auto">
          <a:xfrm>
            <a:off x="7215206" y="5768983"/>
            <a:ext cx="1928794" cy="1089017"/>
          </a:xfrm>
          <a:prstGeom prst="rect">
            <a:avLst/>
          </a:prstGeom>
          <a:noFill/>
          <a:ln w="9525">
            <a:noFill/>
            <a:miter lim="800000"/>
            <a:headEnd/>
            <a:tailEnd/>
          </a:ln>
        </p:spPr>
      </p:pic>
    </p:spTree>
  </p:cSld>
  <p:clrMapOvr>
    <a:masterClrMapping/>
  </p:clrMapOvr>
  <p:transition>
    <p:checke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 Box 21"/>
          <p:cNvSpPr txBox="1">
            <a:spLocks noChangeArrowheads="1"/>
          </p:cNvSpPr>
          <p:nvPr/>
        </p:nvSpPr>
        <p:spPr bwMode="auto">
          <a:xfrm>
            <a:off x="179512" y="285681"/>
            <a:ext cx="6156325" cy="579438"/>
          </a:xfrm>
          <a:prstGeom prst="rect">
            <a:avLst/>
          </a:prstGeom>
          <a:noFill/>
          <a:ln w="9525">
            <a:noFill/>
            <a:miter lim="800000"/>
            <a:headEnd/>
            <a:tailEnd/>
          </a:ln>
        </p:spPr>
        <p:txBody>
          <a:bodyPr>
            <a:spAutoFit/>
          </a:bodyPr>
          <a:lstStyle/>
          <a:p>
            <a:pPr algn="ctr">
              <a:spcBef>
                <a:spcPct val="50000"/>
              </a:spcBef>
            </a:pPr>
            <a:r>
              <a:rPr lang="pt-BR" sz="3200" b="1" i="1" dirty="0">
                <a:latin typeface="Calibri" pitchFamily="34" charset="0"/>
              </a:rPr>
              <a:t>ISOLAMENTO DE ÁREA</a:t>
            </a:r>
          </a:p>
        </p:txBody>
      </p:sp>
      <p:sp>
        <p:nvSpPr>
          <p:cNvPr id="64514" name="Rectangle 14"/>
          <p:cNvSpPr>
            <a:spLocks noChangeArrowheads="1"/>
          </p:cNvSpPr>
          <p:nvPr/>
        </p:nvSpPr>
        <p:spPr bwMode="auto">
          <a:xfrm>
            <a:off x="806469" y="843973"/>
            <a:ext cx="6408737" cy="6048375"/>
          </a:xfrm>
          <a:prstGeom prst="rect">
            <a:avLst/>
          </a:prstGeom>
          <a:noFill/>
          <a:ln w="9525">
            <a:noFill/>
            <a:miter lim="800000"/>
            <a:headEnd/>
            <a:tailEnd/>
          </a:ln>
        </p:spPr>
        <p:txBody>
          <a:bodyPr anchor="ctr">
            <a:spAutoFit/>
          </a:bodyPr>
          <a:lstStyle/>
          <a:p>
            <a:pPr algn="just">
              <a:lnSpc>
                <a:spcPct val="150000"/>
              </a:lnSpc>
              <a:buFontTx/>
              <a:buChar char="•"/>
              <a:tabLst>
                <a:tab pos="539750" algn="l"/>
              </a:tabLst>
            </a:pPr>
            <a:r>
              <a:rPr lang="pt-BR" sz="1800" dirty="0"/>
              <a:t> Quem está trabalhando na parte superior deve tomar todas as medidas necessárias para evitar a queda de materiais e </a:t>
            </a:r>
            <a:r>
              <a:rPr lang="pt-BR" sz="1800" b="1" u="sng" dirty="0"/>
              <a:t>isolar a área abaixo</a:t>
            </a:r>
            <a:r>
              <a:rPr lang="pt-BR" sz="1800" u="sng" dirty="0"/>
              <a:t> </a:t>
            </a:r>
            <a:r>
              <a:rPr lang="pt-BR" sz="1800" dirty="0"/>
              <a:t>antes do início dos trabalhos. Quem está trabalhando na parte inferior deve respeitar os isolamentos de área; </a:t>
            </a:r>
          </a:p>
          <a:p>
            <a:pPr algn="just">
              <a:tabLst>
                <a:tab pos="539750" algn="l"/>
              </a:tabLst>
            </a:pPr>
            <a:endParaRPr lang="pt-BR" sz="1800" dirty="0"/>
          </a:p>
          <a:p>
            <a:pPr algn="just">
              <a:lnSpc>
                <a:spcPct val="150000"/>
              </a:lnSpc>
              <a:buFontTx/>
              <a:buChar char="•"/>
              <a:tabLst>
                <a:tab pos="539750" algn="l"/>
              </a:tabLst>
            </a:pPr>
            <a:r>
              <a:rPr lang="pt-BR" sz="1800" dirty="0"/>
              <a:t> Ao observar a invasão de áreas isoladas, os trabalhos </a:t>
            </a:r>
            <a:r>
              <a:rPr lang="pt-BR" sz="1800" b="1" u="sng" dirty="0"/>
              <a:t>devem ser paralisados </a:t>
            </a:r>
            <a:r>
              <a:rPr lang="pt-BR" sz="1800" dirty="0"/>
              <a:t>até que a situação seja resolvida.</a:t>
            </a:r>
          </a:p>
          <a:p>
            <a:pPr algn="just">
              <a:tabLst>
                <a:tab pos="539750" algn="l"/>
              </a:tabLst>
            </a:pPr>
            <a:endParaRPr lang="pt-BR" sz="1800" dirty="0"/>
          </a:p>
          <a:p>
            <a:pPr algn="just">
              <a:lnSpc>
                <a:spcPct val="150000"/>
              </a:lnSpc>
              <a:buFontTx/>
              <a:buChar char="•"/>
              <a:tabLst>
                <a:tab pos="539750" algn="l"/>
              </a:tabLst>
            </a:pPr>
            <a:r>
              <a:rPr lang="pt-BR" sz="1800" dirty="0"/>
              <a:t> Os trabalhos sobrepostos (uns trabalhando em cima e outros embaixo, na mesma direção) </a:t>
            </a:r>
            <a:r>
              <a:rPr lang="pt-BR" sz="1800" b="1" u="sng" dirty="0"/>
              <a:t>são expressamente proibidos</a:t>
            </a:r>
            <a:r>
              <a:rPr lang="pt-BR" sz="1800" dirty="0"/>
              <a:t>, a não ser que haja um anteparo (teto) seguro e resistente.</a:t>
            </a:r>
          </a:p>
          <a:p>
            <a:pPr algn="just">
              <a:lnSpc>
                <a:spcPct val="150000"/>
              </a:lnSpc>
              <a:tabLst>
                <a:tab pos="539750" algn="l"/>
              </a:tabLst>
            </a:pPr>
            <a:endParaRPr lang="pt-BR" sz="1800" dirty="0"/>
          </a:p>
          <a:p>
            <a:pPr algn="just">
              <a:lnSpc>
                <a:spcPct val="150000"/>
              </a:lnSpc>
              <a:tabLst>
                <a:tab pos="539750" algn="l"/>
              </a:tabLst>
            </a:pPr>
            <a:endParaRPr lang="pt-BR" sz="1800" dirty="0"/>
          </a:p>
        </p:txBody>
      </p:sp>
      <p:pic>
        <p:nvPicPr>
          <p:cNvPr id="4" name="Imagem 3"/>
          <p:cNvPicPr>
            <a:picLocks noChangeAspect="1"/>
          </p:cNvPicPr>
          <p:nvPr/>
        </p:nvPicPr>
        <p:blipFill>
          <a:blip r:embed="rId2"/>
          <a:srcRect/>
          <a:stretch>
            <a:fillRect/>
          </a:stretch>
        </p:blipFill>
        <p:spPr bwMode="auto">
          <a:xfrm>
            <a:off x="7215206" y="5857892"/>
            <a:ext cx="1928794" cy="1000108"/>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 Box 21"/>
          <p:cNvSpPr txBox="1">
            <a:spLocks noChangeArrowheads="1"/>
          </p:cNvSpPr>
          <p:nvPr/>
        </p:nvSpPr>
        <p:spPr bwMode="auto">
          <a:xfrm>
            <a:off x="395536" y="375950"/>
            <a:ext cx="6156325" cy="579438"/>
          </a:xfrm>
          <a:prstGeom prst="rect">
            <a:avLst/>
          </a:prstGeom>
          <a:noFill/>
          <a:ln w="9525">
            <a:noFill/>
            <a:miter lim="800000"/>
            <a:headEnd/>
            <a:tailEnd/>
          </a:ln>
        </p:spPr>
        <p:txBody>
          <a:bodyPr>
            <a:spAutoFit/>
          </a:bodyPr>
          <a:lstStyle/>
          <a:p>
            <a:pPr algn="ctr">
              <a:spcBef>
                <a:spcPct val="50000"/>
              </a:spcBef>
            </a:pPr>
            <a:r>
              <a:rPr lang="pt-BR" sz="3200" b="1" i="1">
                <a:latin typeface="Calibri" pitchFamily="34" charset="0"/>
              </a:rPr>
              <a:t>ISOLAMENTO DE ÁREA</a:t>
            </a:r>
          </a:p>
        </p:txBody>
      </p:sp>
      <p:sp>
        <p:nvSpPr>
          <p:cNvPr id="65538" name="Rectangle 14"/>
          <p:cNvSpPr>
            <a:spLocks noChangeArrowheads="1"/>
          </p:cNvSpPr>
          <p:nvPr/>
        </p:nvSpPr>
        <p:spPr bwMode="auto">
          <a:xfrm>
            <a:off x="806468" y="1010127"/>
            <a:ext cx="6408738" cy="2446337"/>
          </a:xfrm>
          <a:prstGeom prst="rect">
            <a:avLst/>
          </a:prstGeom>
          <a:noFill/>
          <a:ln w="9525">
            <a:noFill/>
            <a:miter lim="800000"/>
            <a:headEnd/>
            <a:tailEnd/>
          </a:ln>
        </p:spPr>
        <p:txBody>
          <a:bodyPr anchor="ctr">
            <a:spAutoFit/>
          </a:bodyPr>
          <a:lstStyle/>
          <a:p>
            <a:pPr algn="just">
              <a:lnSpc>
                <a:spcPct val="150000"/>
              </a:lnSpc>
              <a:buFontTx/>
              <a:buChar char="•"/>
              <a:tabLst>
                <a:tab pos="539750" algn="l"/>
              </a:tabLst>
            </a:pPr>
            <a:r>
              <a:rPr lang="pt-BR" sz="1800" dirty="0"/>
              <a:t> Caso haja muita necessidade entrar em uma área isolada, por mais rapidamente que seja, procure um técnico de segurança. </a:t>
            </a:r>
          </a:p>
          <a:p>
            <a:pPr algn="just">
              <a:tabLst>
                <a:tab pos="539750" algn="l"/>
              </a:tabLst>
            </a:pPr>
            <a:endParaRPr lang="pt-BR" sz="1800" dirty="0"/>
          </a:p>
          <a:p>
            <a:pPr algn="just">
              <a:lnSpc>
                <a:spcPct val="150000"/>
              </a:lnSpc>
              <a:tabLst>
                <a:tab pos="539750" algn="l"/>
              </a:tabLst>
            </a:pPr>
            <a:r>
              <a:rPr lang="pt-BR" sz="1800" dirty="0"/>
              <a:t> </a:t>
            </a:r>
          </a:p>
          <a:p>
            <a:pPr algn="just">
              <a:lnSpc>
                <a:spcPct val="150000"/>
              </a:lnSpc>
              <a:tabLst>
                <a:tab pos="539750" algn="l"/>
              </a:tabLst>
            </a:pPr>
            <a:endParaRPr lang="pt-BR" sz="1800" dirty="0"/>
          </a:p>
        </p:txBody>
      </p:sp>
      <p:pic>
        <p:nvPicPr>
          <p:cNvPr id="65539" name="Picture 5"/>
          <p:cNvPicPr>
            <a:picLocks noChangeAspect="1" noChangeArrowheads="1"/>
          </p:cNvPicPr>
          <p:nvPr/>
        </p:nvPicPr>
        <p:blipFill>
          <a:blip r:embed="rId2" cstate="print"/>
          <a:srcRect/>
          <a:stretch>
            <a:fillRect/>
          </a:stretch>
        </p:blipFill>
        <p:spPr bwMode="auto">
          <a:xfrm>
            <a:off x="1894939" y="2564904"/>
            <a:ext cx="4600575" cy="3532187"/>
          </a:xfrm>
          <a:prstGeom prst="rect">
            <a:avLst/>
          </a:prstGeom>
          <a:noFill/>
          <a:ln w="9525">
            <a:noFill/>
            <a:miter lim="800000"/>
            <a:headEnd/>
            <a:tailEnd/>
          </a:ln>
        </p:spPr>
      </p:pic>
      <p:pic>
        <p:nvPicPr>
          <p:cNvPr id="5" name="Imagem 4"/>
          <p:cNvPicPr>
            <a:picLocks noChangeAspect="1"/>
          </p:cNvPicPr>
          <p:nvPr/>
        </p:nvPicPr>
        <p:blipFill>
          <a:blip r:embed="rId3"/>
          <a:srcRect/>
          <a:stretch>
            <a:fillRect/>
          </a:stretch>
        </p:blipFill>
        <p:spPr bwMode="auto">
          <a:xfrm>
            <a:off x="7215206" y="5929330"/>
            <a:ext cx="1928794" cy="92867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0"/>
            <a:ext cx="9144000" cy="6858000"/>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57158" y="285728"/>
            <a:ext cx="8429684" cy="6072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Título 3"/>
          <p:cNvSpPr>
            <a:spLocks noGrp="1"/>
          </p:cNvSpPr>
          <p:nvPr>
            <p:ph type="title"/>
          </p:nvPr>
        </p:nvSpPr>
        <p:spPr>
          <a:xfrm>
            <a:off x="1691680" y="692696"/>
            <a:ext cx="6912768" cy="792088"/>
          </a:xfrm>
        </p:spPr>
        <p:txBody>
          <a:bodyPr>
            <a:noAutofit/>
          </a:bodyPr>
          <a:lstStyle/>
          <a:p>
            <a:r>
              <a:rPr lang="pt-BR" sz="3200" b="1" dirty="0">
                <a:solidFill>
                  <a:srgbClr val="0070C0"/>
                </a:solidFill>
              </a:rPr>
              <a:t>ATENÇÃO NA SINALIZAÇÃO!</a:t>
            </a:r>
            <a:endParaRPr lang="pt-BR" sz="3200" b="1" dirty="0">
              <a:solidFill>
                <a:schemeClr val="accent5">
                  <a:lumMod val="40000"/>
                  <a:lumOff val="60000"/>
                </a:schemeClr>
              </a:solidFill>
            </a:endParaRPr>
          </a:p>
        </p:txBody>
      </p:sp>
      <p:sp>
        <p:nvSpPr>
          <p:cNvPr id="5" name="Retângulo 4"/>
          <p:cNvSpPr/>
          <p:nvPr/>
        </p:nvSpPr>
        <p:spPr>
          <a:xfrm>
            <a:off x="899592" y="1484784"/>
            <a:ext cx="7704856" cy="830997"/>
          </a:xfrm>
          <a:prstGeom prst="rect">
            <a:avLst/>
          </a:prstGeom>
        </p:spPr>
        <p:txBody>
          <a:bodyPr wrap="square">
            <a:spAutoFit/>
          </a:bodyPr>
          <a:lstStyle/>
          <a:p>
            <a:r>
              <a:rPr lang="pt-BR" sz="2400" b="1" dirty="0"/>
              <a:t>A </a:t>
            </a:r>
            <a:r>
              <a:rPr lang="pt-BR" sz="2400" b="1" dirty="0">
                <a:solidFill>
                  <a:srgbClr val="FF0000"/>
                </a:solidFill>
              </a:rPr>
              <a:t>ÁREA</a:t>
            </a:r>
            <a:r>
              <a:rPr lang="pt-BR" sz="2400" b="1" dirty="0"/>
              <a:t> embaixo dos </a:t>
            </a:r>
            <a:r>
              <a:rPr lang="pt-BR" sz="2400" b="1" dirty="0">
                <a:solidFill>
                  <a:srgbClr val="FF0000"/>
                </a:solidFill>
              </a:rPr>
              <a:t>TRABALHOS REALIZADOS EM ALTURA </a:t>
            </a:r>
            <a:r>
              <a:rPr lang="pt-BR" sz="2400" b="1" dirty="0"/>
              <a:t>deve sempre ser </a:t>
            </a:r>
            <a:r>
              <a:rPr lang="pt-BR" sz="2400" b="1" dirty="0">
                <a:solidFill>
                  <a:srgbClr val="FF0000"/>
                </a:solidFill>
              </a:rPr>
              <a:t>ISOLADA</a:t>
            </a:r>
            <a:r>
              <a:rPr lang="pt-BR" sz="2400" b="1" dirty="0"/>
              <a:t> e </a:t>
            </a:r>
            <a:r>
              <a:rPr lang="pt-BR" sz="2400" b="1" dirty="0">
                <a:solidFill>
                  <a:srgbClr val="FF0000"/>
                </a:solidFill>
              </a:rPr>
              <a:t>SINALIZADA</a:t>
            </a:r>
            <a:r>
              <a:rPr lang="pt-BR" sz="2400" b="1" dirty="0"/>
              <a:t>.</a:t>
            </a:r>
            <a:endParaRPr lang="pt-BR" sz="2400" dirty="0"/>
          </a:p>
        </p:txBody>
      </p:sp>
      <p:pic>
        <p:nvPicPr>
          <p:cNvPr id="9" name="Imagem 8" descr="auxi apresenta.jpg"/>
          <p:cNvPicPr>
            <a:picLocks noChangeAspect="1"/>
          </p:cNvPicPr>
          <p:nvPr/>
        </p:nvPicPr>
        <p:blipFill>
          <a:blip r:embed="rId4" cstate="print">
            <a:clrChange>
              <a:clrFrom>
                <a:srgbClr val="FFFFFF"/>
              </a:clrFrom>
              <a:clrTo>
                <a:srgbClr val="FFFFFF">
                  <a:alpha val="0"/>
                </a:srgbClr>
              </a:clrTo>
            </a:clrChange>
          </a:blip>
          <a:stretch>
            <a:fillRect/>
          </a:stretch>
        </p:blipFill>
        <p:spPr>
          <a:xfrm>
            <a:off x="6091914" y="2276872"/>
            <a:ext cx="2375148" cy="3934363"/>
          </a:xfrm>
          <a:prstGeom prst="rect">
            <a:avLst/>
          </a:prstGeom>
        </p:spPr>
      </p:pic>
      <p:pic>
        <p:nvPicPr>
          <p:cNvPr id="10" name="Imagem 9" descr="area isolada.jpg"/>
          <p:cNvPicPr>
            <a:picLocks noChangeAspect="1"/>
          </p:cNvPicPr>
          <p:nvPr/>
        </p:nvPicPr>
        <p:blipFill>
          <a:blip r:embed="rId5" cstate="print"/>
          <a:srcRect l="6651" t="18876" r="6651" b="6951"/>
          <a:stretch>
            <a:fillRect/>
          </a:stretch>
        </p:blipFill>
        <p:spPr>
          <a:xfrm>
            <a:off x="971600" y="2708920"/>
            <a:ext cx="3327139" cy="3456384"/>
          </a:xfrm>
          <a:prstGeom prst="rect">
            <a:avLst/>
          </a:prstGeom>
        </p:spPr>
      </p:pic>
      <p:pic>
        <p:nvPicPr>
          <p:cNvPr id="11" name="Imagem 10" descr="placas 01.jpg"/>
          <p:cNvPicPr>
            <a:picLocks noChangeAspect="1"/>
          </p:cNvPicPr>
          <p:nvPr/>
        </p:nvPicPr>
        <p:blipFill>
          <a:blip r:embed="rId6" cstate="print"/>
          <a:srcRect b="3774"/>
          <a:stretch>
            <a:fillRect/>
          </a:stretch>
        </p:blipFill>
        <p:spPr>
          <a:xfrm>
            <a:off x="4499992" y="2636912"/>
            <a:ext cx="1272142" cy="367240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2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childTnLst>
                          </p:cTn>
                        </p:par>
                        <p:par>
                          <p:cTn id="13" fill="hold">
                            <p:stCondLst>
                              <p:cond delay="2500"/>
                            </p:stCondLst>
                            <p:childTnLst>
                              <p:par>
                                <p:cTn id="14" presetID="22" presetClass="entr" presetSubtype="1"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8" name="Rectangle 5"/>
          <p:cNvSpPr>
            <a:spLocks/>
          </p:cNvSpPr>
          <p:nvPr/>
        </p:nvSpPr>
        <p:spPr bwMode="auto">
          <a:xfrm>
            <a:off x="1929010" y="202766"/>
            <a:ext cx="7214990" cy="775591"/>
          </a:xfrm>
          <a:prstGeom prst="rect">
            <a:avLst/>
          </a:prstGeom>
          <a:noFill/>
          <a:ln w="9525">
            <a:noFill/>
            <a:miter lim="800000"/>
            <a:headEnd/>
            <a:tailEnd/>
          </a:ln>
        </p:spPr>
        <p:txBody>
          <a:bodyPr anchor="ctr"/>
          <a:lstStyle/>
          <a:p>
            <a:pPr algn="r"/>
            <a:endParaRPr lang="pt-BR" sz="2000" b="1" dirty="0"/>
          </a:p>
        </p:txBody>
      </p:sp>
      <p:sp>
        <p:nvSpPr>
          <p:cNvPr id="4" name="CaixaDeTexto 3"/>
          <p:cNvSpPr txBox="1"/>
          <p:nvPr/>
        </p:nvSpPr>
        <p:spPr>
          <a:xfrm>
            <a:off x="180110" y="1163781"/>
            <a:ext cx="8617527" cy="646331"/>
          </a:xfrm>
          <a:prstGeom prst="rect">
            <a:avLst/>
          </a:prstGeom>
          <a:noFill/>
        </p:spPr>
        <p:txBody>
          <a:bodyPr wrap="square" rtlCol="0">
            <a:spAutoFit/>
          </a:bodyPr>
          <a:lstStyle/>
          <a:p>
            <a:pPr algn="ctr"/>
            <a:endParaRPr lang="pt-BR" b="1" dirty="0"/>
          </a:p>
          <a:p>
            <a:pPr algn="ctr"/>
            <a:endParaRPr lang="pt-BR" b="1" dirty="0"/>
          </a:p>
        </p:txBody>
      </p:sp>
      <p:sp>
        <p:nvSpPr>
          <p:cNvPr id="5" name="Retângulo 4"/>
          <p:cNvSpPr/>
          <p:nvPr/>
        </p:nvSpPr>
        <p:spPr>
          <a:xfrm>
            <a:off x="414528" y="371209"/>
            <a:ext cx="6979723" cy="646331"/>
          </a:xfrm>
          <a:prstGeom prst="rect">
            <a:avLst/>
          </a:prstGeom>
        </p:spPr>
        <p:txBody>
          <a:bodyPr wrap="square">
            <a:spAutoFit/>
          </a:bodyPr>
          <a:lstStyle/>
          <a:p>
            <a:pPr algn="ctr"/>
            <a:r>
              <a:rPr lang="pt-BR" sz="3600" b="1" dirty="0">
                <a:latin typeface="Arial" pitchFamily="34" charset="0"/>
                <a:cs typeface="Arial" pitchFamily="34" charset="0"/>
              </a:rPr>
              <a:t>TRABALHO EM ALTURA</a:t>
            </a:r>
          </a:p>
        </p:txBody>
      </p:sp>
      <p:sp>
        <p:nvSpPr>
          <p:cNvPr id="6" name="Retângulo 5"/>
          <p:cNvSpPr/>
          <p:nvPr/>
        </p:nvSpPr>
        <p:spPr>
          <a:xfrm>
            <a:off x="280460" y="1505097"/>
            <a:ext cx="6979723" cy="954107"/>
          </a:xfrm>
          <a:prstGeom prst="rect">
            <a:avLst/>
          </a:prstGeom>
        </p:spPr>
        <p:txBody>
          <a:bodyPr wrap="square">
            <a:spAutoFit/>
          </a:bodyPr>
          <a:lstStyle/>
          <a:p>
            <a:pPr algn="ctr"/>
            <a:r>
              <a:rPr lang="pt-BR" sz="2800" b="1" dirty="0">
                <a:latin typeface="Arial" pitchFamily="34" charset="0"/>
                <a:cs typeface="Arial" pitchFamily="34" charset="0"/>
              </a:rPr>
              <a:t>EPC´S UTILIZADOS PARA PREVENIR QUEDAS EM ALTURAS</a:t>
            </a:r>
          </a:p>
        </p:txBody>
      </p:sp>
      <p:sp>
        <p:nvSpPr>
          <p:cNvPr id="7" name="Retângulo 6"/>
          <p:cNvSpPr/>
          <p:nvPr/>
        </p:nvSpPr>
        <p:spPr>
          <a:xfrm>
            <a:off x="656823" y="2614180"/>
            <a:ext cx="8049295" cy="2862322"/>
          </a:xfrm>
          <a:prstGeom prst="rect">
            <a:avLst/>
          </a:prstGeom>
        </p:spPr>
        <p:txBody>
          <a:bodyPr wrap="square">
            <a:spAutoFit/>
          </a:bodyPr>
          <a:lstStyle/>
          <a:p>
            <a:pPr marL="0" lvl="1" algn="just">
              <a:buFont typeface="Wingdings" pitchFamily="2" charset="2"/>
              <a:buChar char="§"/>
            </a:pPr>
            <a:r>
              <a:rPr lang="pt-BR" sz="2000" dirty="0">
                <a:latin typeface="Arial" pitchFamily="34" charset="0"/>
                <a:cs typeface="Arial" pitchFamily="34" charset="0"/>
              </a:rPr>
              <a:t> Rede de proteção e guarda-corpo de rede;</a:t>
            </a:r>
          </a:p>
          <a:p>
            <a:pPr marL="0" lvl="1" algn="just">
              <a:buFont typeface="Wingdings" pitchFamily="2" charset="2"/>
              <a:buChar char="§"/>
            </a:pPr>
            <a:r>
              <a:rPr lang="pt-BR" sz="2000" dirty="0">
                <a:latin typeface="Arial" pitchFamily="34" charset="0"/>
                <a:cs typeface="Arial" pitchFamily="34" charset="0"/>
              </a:rPr>
              <a:t> Plataforma provisória e bandeja de proteção;</a:t>
            </a:r>
          </a:p>
          <a:p>
            <a:pPr marL="0" lvl="1" algn="just">
              <a:buFont typeface="Wingdings" pitchFamily="2" charset="2"/>
              <a:buChar char="§"/>
            </a:pPr>
            <a:r>
              <a:rPr lang="pt-BR" sz="2000" dirty="0">
                <a:latin typeface="Arial" pitchFamily="34" charset="0"/>
                <a:cs typeface="Arial" pitchFamily="34" charset="0"/>
              </a:rPr>
              <a:t> Trava-queda e cabo de aço guia;</a:t>
            </a:r>
          </a:p>
          <a:p>
            <a:pPr marL="0" lvl="1" algn="just">
              <a:buFont typeface="Wingdings" pitchFamily="2" charset="2"/>
              <a:buChar char="§"/>
            </a:pPr>
            <a:r>
              <a:rPr lang="pt-BR" sz="2000" dirty="0">
                <a:latin typeface="Arial" pitchFamily="34" charset="0"/>
                <a:cs typeface="Arial" pitchFamily="34" charset="0"/>
              </a:rPr>
              <a:t> Guarda-corpo;</a:t>
            </a:r>
          </a:p>
          <a:p>
            <a:pPr marL="0" lvl="1" algn="just">
              <a:buFont typeface="Wingdings" pitchFamily="2" charset="2"/>
              <a:buChar char="§"/>
            </a:pPr>
            <a:r>
              <a:rPr lang="pt-BR" sz="2000" dirty="0">
                <a:latin typeface="Arial" pitchFamily="34" charset="0"/>
                <a:cs typeface="Arial" pitchFamily="34" charset="0"/>
              </a:rPr>
              <a:t> Pranchas </a:t>
            </a:r>
            <a:r>
              <a:rPr lang="pt-BR" sz="2000" dirty="0" err="1">
                <a:latin typeface="Arial" pitchFamily="34" charset="0"/>
                <a:cs typeface="Arial" pitchFamily="34" charset="0"/>
              </a:rPr>
              <a:t>anti-derrapantes</a:t>
            </a:r>
            <a:r>
              <a:rPr lang="pt-BR" sz="2000" dirty="0">
                <a:latin typeface="Arial" pitchFamily="34" charset="0"/>
                <a:cs typeface="Arial" pitchFamily="34" charset="0"/>
              </a:rPr>
              <a:t>;</a:t>
            </a:r>
          </a:p>
          <a:p>
            <a:pPr marL="0" lvl="1" algn="just">
              <a:buFont typeface="Wingdings" pitchFamily="2" charset="2"/>
              <a:buChar char="§"/>
            </a:pPr>
            <a:r>
              <a:rPr lang="pt-BR" sz="2000" dirty="0">
                <a:latin typeface="Arial" pitchFamily="34" charset="0"/>
                <a:cs typeface="Arial" pitchFamily="34" charset="0"/>
              </a:rPr>
              <a:t> Cadeira suspensa;</a:t>
            </a:r>
          </a:p>
          <a:p>
            <a:pPr marL="0" lvl="1" algn="just">
              <a:buFont typeface="Wingdings" pitchFamily="2" charset="2"/>
              <a:buChar char="§"/>
            </a:pPr>
            <a:r>
              <a:rPr lang="pt-BR" sz="2000" dirty="0">
                <a:latin typeface="Arial" pitchFamily="34" charset="0"/>
                <a:cs typeface="Arial" pitchFamily="34" charset="0"/>
              </a:rPr>
              <a:t> Andaime suspenso;</a:t>
            </a:r>
          </a:p>
          <a:p>
            <a:pPr marL="0" lvl="1" algn="just">
              <a:buFont typeface="Wingdings" pitchFamily="2" charset="2"/>
              <a:buChar char="§"/>
            </a:pPr>
            <a:r>
              <a:rPr lang="pt-BR" sz="2000" dirty="0">
                <a:latin typeface="Arial" pitchFamily="34" charset="0"/>
                <a:cs typeface="Arial" pitchFamily="34" charset="0"/>
              </a:rPr>
              <a:t> Elevadores de pessoal;</a:t>
            </a:r>
          </a:p>
          <a:p>
            <a:pPr marL="0" lvl="1" algn="just">
              <a:buFont typeface="Wingdings" pitchFamily="2" charset="2"/>
              <a:buChar char="§"/>
            </a:pPr>
            <a:r>
              <a:rPr lang="pt-BR" sz="2000" dirty="0">
                <a:latin typeface="Arial" pitchFamily="34" charset="0"/>
                <a:cs typeface="Arial" pitchFamily="34" charset="0"/>
              </a:rPr>
              <a:t> Isolamento e sinalização de área.</a:t>
            </a:r>
          </a:p>
        </p:txBody>
      </p:sp>
      <p:sp>
        <p:nvSpPr>
          <p:cNvPr id="8" name="Retângulo 7"/>
          <p:cNvSpPr/>
          <p:nvPr/>
        </p:nvSpPr>
        <p:spPr>
          <a:xfrm>
            <a:off x="0" y="6645498"/>
            <a:ext cx="3322749" cy="215444"/>
          </a:xfrm>
          <a:prstGeom prst="rect">
            <a:avLst/>
          </a:prstGeom>
        </p:spPr>
        <p:txBody>
          <a:bodyPr wrap="square">
            <a:spAutoFit/>
          </a:bodyPr>
          <a:lstStyle/>
          <a:p>
            <a:pPr algn="ctr"/>
            <a:r>
              <a:rPr lang="pt-BR" sz="800" b="1" dirty="0">
                <a:solidFill>
                  <a:schemeClr val="bg1">
                    <a:lumMod val="75000"/>
                  </a:schemeClr>
                </a:solidFill>
                <a:latin typeface="Arial" pitchFamily="34" charset="0"/>
                <a:cs typeface="Arial" pitchFamily="34" charset="0"/>
              </a:rPr>
              <a:t>Eduardo Amaro Gomes 09/04/2011 PORTO DE GALINHAS – PE </a:t>
            </a:r>
          </a:p>
        </p:txBody>
      </p:sp>
      <p:pic>
        <p:nvPicPr>
          <p:cNvPr id="9" name="Imagem 8"/>
          <p:cNvPicPr>
            <a:picLocks noChangeAspect="1"/>
          </p:cNvPicPr>
          <p:nvPr/>
        </p:nvPicPr>
        <p:blipFill>
          <a:blip r:embed="rId3"/>
          <a:srcRect/>
          <a:stretch>
            <a:fillRect/>
          </a:stretch>
        </p:blipFill>
        <p:spPr bwMode="auto">
          <a:xfrm>
            <a:off x="7215206" y="5768983"/>
            <a:ext cx="1928794" cy="1089017"/>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0" y="0"/>
            <a:ext cx="9144000" cy="6858000"/>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57158" y="285728"/>
            <a:ext cx="8429684" cy="6072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Título 3"/>
          <p:cNvSpPr>
            <a:spLocks noGrp="1"/>
          </p:cNvSpPr>
          <p:nvPr>
            <p:ph type="title"/>
          </p:nvPr>
        </p:nvSpPr>
        <p:spPr>
          <a:xfrm>
            <a:off x="683568" y="590725"/>
            <a:ext cx="9144000" cy="1143000"/>
          </a:xfrm>
        </p:spPr>
        <p:txBody>
          <a:bodyPr>
            <a:noAutofit/>
          </a:bodyPr>
          <a:lstStyle/>
          <a:p>
            <a:r>
              <a:rPr lang="pt-BR" sz="3600" b="1" dirty="0">
                <a:solidFill>
                  <a:srgbClr val="0070C0"/>
                </a:solidFill>
              </a:rPr>
              <a:t>SEGURANÇA COM AS FERRAMENTAS</a:t>
            </a:r>
            <a:endParaRPr lang="pt-BR" sz="3600" b="1" dirty="0">
              <a:solidFill>
                <a:schemeClr val="accent5">
                  <a:lumMod val="40000"/>
                  <a:lumOff val="60000"/>
                </a:schemeClr>
              </a:solidFill>
            </a:endParaRPr>
          </a:p>
        </p:txBody>
      </p:sp>
      <p:sp>
        <p:nvSpPr>
          <p:cNvPr id="6" name="Retângulo 5"/>
          <p:cNvSpPr/>
          <p:nvPr/>
        </p:nvSpPr>
        <p:spPr>
          <a:xfrm>
            <a:off x="899592" y="1628800"/>
            <a:ext cx="7560840" cy="1384995"/>
          </a:xfrm>
          <a:prstGeom prst="rect">
            <a:avLst/>
          </a:prstGeom>
        </p:spPr>
        <p:txBody>
          <a:bodyPr wrap="square">
            <a:spAutoFit/>
          </a:bodyPr>
          <a:lstStyle/>
          <a:p>
            <a:r>
              <a:rPr lang="pt-BR" sz="2800" b="1" dirty="0"/>
              <a:t>Para transportar ou guardar as ferramentas manuais, cada integrante deve usar o cinto </a:t>
            </a:r>
            <a:r>
              <a:rPr lang="pt-BR" sz="2800" b="1" dirty="0" err="1"/>
              <a:t>porta-ferramentas</a:t>
            </a:r>
            <a:r>
              <a:rPr lang="pt-BR" sz="2800" b="1" dirty="0"/>
              <a:t>.</a:t>
            </a:r>
            <a:endParaRPr lang="pt-BR" sz="2800" dirty="0"/>
          </a:p>
        </p:txBody>
      </p:sp>
      <p:pic>
        <p:nvPicPr>
          <p:cNvPr id="7" name="Imagem 6" descr="ferramentas.jpg"/>
          <p:cNvPicPr>
            <a:picLocks noChangeAspect="1"/>
          </p:cNvPicPr>
          <p:nvPr/>
        </p:nvPicPr>
        <p:blipFill>
          <a:blip r:embed="rId4" cstate="print">
            <a:clrChange>
              <a:clrFrom>
                <a:srgbClr val="FFFFFF"/>
              </a:clrFrom>
              <a:clrTo>
                <a:srgbClr val="FFFFFF">
                  <a:alpha val="0"/>
                </a:srgbClr>
              </a:clrTo>
            </a:clrChange>
          </a:blip>
          <a:srcRect l="9201" t="32150" r="7926" b="14301"/>
          <a:stretch>
            <a:fillRect/>
          </a:stretch>
        </p:blipFill>
        <p:spPr>
          <a:xfrm>
            <a:off x="2327227" y="2899864"/>
            <a:ext cx="4680520" cy="367240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0"/>
            <a:ext cx="9144000" cy="6858000"/>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57158" y="285728"/>
            <a:ext cx="8429684" cy="6072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Título 3"/>
          <p:cNvSpPr>
            <a:spLocks noGrp="1"/>
          </p:cNvSpPr>
          <p:nvPr>
            <p:ph type="title"/>
          </p:nvPr>
        </p:nvSpPr>
        <p:spPr>
          <a:xfrm>
            <a:off x="412225" y="625357"/>
            <a:ext cx="8640960" cy="1143000"/>
          </a:xfrm>
        </p:spPr>
        <p:txBody>
          <a:bodyPr>
            <a:noAutofit/>
          </a:bodyPr>
          <a:lstStyle/>
          <a:p>
            <a:r>
              <a:rPr lang="pt-BR" sz="3200" b="1" dirty="0">
                <a:solidFill>
                  <a:srgbClr val="0070C0"/>
                </a:solidFill>
              </a:rPr>
              <a:t>FERRAMENTAS ELÉTRICAS OU PNEUMÁTICAS</a:t>
            </a:r>
          </a:p>
        </p:txBody>
      </p:sp>
      <p:sp>
        <p:nvSpPr>
          <p:cNvPr id="5" name="Retângulo 4"/>
          <p:cNvSpPr/>
          <p:nvPr/>
        </p:nvSpPr>
        <p:spPr>
          <a:xfrm>
            <a:off x="971600" y="1556792"/>
            <a:ext cx="7200800" cy="830997"/>
          </a:xfrm>
          <a:prstGeom prst="rect">
            <a:avLst/>
          </a:prstGeom>
        </p:spPr>
        <p:txBody>
          <a:bodyPr wrap="square">
            <a:spAutoFit/>
          </a:bodyPr>
          <a:lstStyle/>
          <a:p>
            <a:pPr algn="ctr"/>
            <a:r>
              <a:rPr lang="pt-BR" sz="2400" b="1" dirty="0"/>
              <a:t>Use sempre corda de amarração para evitar que elas caiam nos níveis inferiores da obra.</a:t>
            </a:r>
            <a:endParaRPr lang="pt-BR" sz="2400" dirty="0">
              <a:solidFill>
                <a:srgbClr val="0070C0"/>
              </a:solidFill>
            </a:endParaRPr>
          </a:p>
        </p:txBody>
      </p:sp>
      <p:pic>
        <p:nvPicPr>
          <p:cNvPr id="11" name="Imagem 10" descr="line novato pneumatico color2.jpg"/>
          <p:cNvPicPr>
            <a:picLocks noChangeAspect="1"/>
          </p:cNvPicPr>
          <p:nvPr/>
        </p:nvPicPr>
        <p:blipFill>
          <a:blip r:embed="rId4" cstate="print">
            <a:clrChange>
              <a:clrFrom>
                <a:srgbClr val="FFFFFF"/>
              </a:clrFrom>
              <a:clrTo>
                <a:srgbClr val="FFFFFF">
                  <a:alpha val="0"/>
                </a:srgbClr>
              </a:clrTo>
            </a:clrChange>
          </a:blip>
          <a:stretch>
            <a:fillRect/>
          </a:stretch>
        </p:blipFill>
        <p:spPr>
          <a:xfrm>
            <a:off x="2699793" y="2747724"/>
            <a:ext cx="3240360" cy="345191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5"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1000" fill="hold"/>
                                        <p:tgtEl>
                                          <p:spTgt spid="11"/>
                                        </p:tgtEl>
                                        <p:attrNameLst>
                                          <p:attrName>ppt_w</p:attrName>
                                        </p:attrNameLst>
                                      </p:cBhvr>
                                      <p:tavLst>
                                        <p:tav tm="0">
                                          <p:val>
                                            <p:fltVal val="0"/>
                                          </p:val>
                                        </p:tav>
                                        <p:tav tm="100000">
                                          <p:val>
                                            <p:strVal val="#ppt_w"/>
                                          </p:val>
                                        </p:tav>
                                      </p:tavLst>
                                    </p:anim>
                                    <p:anim calcmode="lin" valueType="num">
                                      <p:cBhvr>
                                        <p:cTn id="11" dur="1000" fill="hold"/>
                                        <p:tgtEl>
                                          <p:spTgt spid="11"/>
                                        </p:tgtEl>
                                        <p:attrNameLst>
                                          <p:attrName>ppt_h</p:attrName>
                                        </p:attrNameLst>
                                      </p:cBhvr>
                                      <p:tavLst>
                                        <p:tav tm="0">
                                          <p:val>
                                            <p:fltVal val="0"/>
                                          </p:val>
                                        </p:tav>
                                        <p:tav tm="100000">
                                          <p:val>
                                            <p:strVal val="#ppt_h"/>
                                          </p:val>
                                        </p:tav>
                                      </p:tavLst>
                                    </p:anim>
                                    <p:anim calcmode="lin" valueType="num">
                                      <p:cBhvr>
                                        <p:cTn id="12"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ext Box 21"/>
          <p:cNvSpPr txBox="1">
            <a:spLocks noChangeArrowheads="1"/>
          </p:cNvSpPr>
          <p:nvPr/>
        </p:nvSpPr>
        <p:spPr bwMode="auto">
          <a:xfrm>
            <a:off x="1835696" y="194465"/>
            <a:ext cx="6084887" cy="579438"/>
          </a:xfrm>
          <a:prstGeom prst="rect">
            <a:avLst/>
          </a:prstGeom>
          <a:noFill/>
          <a:ln w="9525">
            <a:noFill/>
            <a:miter lim="800000"/>
            <a:headEnd/>
            <a:tailEnd/>
          </a:ln>
        </p:spPr>
        <p:txBody>
          <a:bodyPr>
            <a:spAutoFit/>
          </a:bodyPr>
          <a:lstStyle/>
          <a:p>
            <a:pPr algn="ctr">
              <a:spcBef>
                <a:spcPct val="50000"/>
              </a:spcBef>
            </a:pPr>
            <a:r>
              <a:rPr lang="pt-BR" sz="3200" b="1" i="1" dirty="0">
                <a:latin typeface="Calibri" pitchFamily="34" charset="0"/>
              </a:rPr>
              <a:t>ESCADAS</a:t>
            </a:r>
          </a:p>
        </p:txBody>
      </p:sp>
      <p:sp>
        <p:nvSpPr>
          <p:cNvPr id="81922" name="Rectangle 3"/>
          <p:cNvSpPr>
            <a:spLocks noChangeArrowheads="1"/>
          </p:cNvSpPr>
          <p:nvPr/>
        </p:nvSpPr>
        <p:spPr bwMode="auto">
          <a:xfrm>
            <a:off x="2339975" y="3311525"/>
            <a:ext cx="6408738" cy="504825"/>
          </a:xfrm>
          <a:prstGeom prst="rect">
            <a:avLst/>
          </a:prstGeom>
          <a:noFill/>
          <a:ln w="9525">
            <a:noFill/>
            <a:miter lim="800000"/>
            <a:headEnd/>
            <a:tailEnd/>
          </a:ln>
        </p:spPr>
        <p:txBody>
          <a:bodyPr anchor="ctr">
            <a:spAutoFit/>
          </a:bodyPr>
          <a:lstStyle/>
          <a:p>
            <a:pPr algn="just">
              <a:lnSpc>
                <a:spcPct val="150000"/>
              </a:lnSpc>
              <a:tabLst>
                <a:tab pos="539750" algn="l"/>
              </a:tabLst>
            </a:pPr>
            <a:endParaRPr lang="pt-BR" sz="1800"/>
          </a:p>
        </p:txBody>
      </p:sp>
      <p:sp>
        <p:nvSpPr>
          <p:cNvPr id="81923" name="Text Box 5"/>
          <p:cNvSpPr txBox="1">
            <a:spLocks noChangeArrowheads="1"/>
          </p:cNvSpPr>
          <p:nvPr/>
        </p:nvSpPr>
        <p:spPr bwMode="auto">
          <a:xfrm>
            <a:off x="570716" y="1052736"/>
            <a:ext cx="6408737" cy="3940175"/>
          </a:xfrm>
          <a:prstGeom prst="rect">
            <a:avLst/>
          </a:prstGeom>
          <a:noFill/>
          <a:ln w="9525">
            <a:noFill/>
            <a:miter lim="800000"/>
            <a:headEnd/>
            <a:tailEnd/>
          </a:ln>
        </p:spPr>
        <p:txBody>
          <a:bodyPr>
            <a:spAutoFit/>
          </a:bodyPr>
          <a:lstStyle/>
          <a:p>
            <a:pPr>
              <a:lnSpc>
                <a:spcPct val="150000"/>
              </a:lnSpc>
              <a:buFontTx/>
              <a:buChar char="•"/>
            </a:pPr>
            <a:r>
              <a:rPr lang="pt-BR" sz="1800" dirty="0"/>
              <a:t> As escadas de mão devem ser amarradas, de modo a evitar escorregamento ou quedas. Quando não for possível, outro empregado pode segurá-la;</a:t>
            </a:r>
          </a:p>
          <a:p>
            <a:pPr>
              <a:buFontTx/>
              <a:buChar char="•"/>
            </a:pPr>
            <a:endParaRPr lang="pt-BR" sz="1800" dirty="0"/>
          </a:p>
          <a:p>
            <a:pPr>
              <a:buFontTx/>
              <a:buChar char="•"/>
            </a:pPr>
            <a:r>
              <a:rPr lang="pt-BR" sz="1800" dirty="0"/>
              <a:t> É proibido colocar escada de mão em:</a:t>
            </a:r>
          </a:p>
          <a:p>
            <a:r>
              <a:rPr lang="pt-BR" sz="1800" dirty="0"/>
              <a:t> </a:t>
            </a:r>
          </a:p>
          <a:p>
            <a:r>
              <a:rPr lang="pt-BR" sz="1800" dirty="0"/>
              <a:t>- nas proximidades de portas ou áreas de circulação; </a:t>
            </a:r>
          </a:p>
          <a:p>
            <a:endParaRPr lang="pt-BR" sz="1800" dirty="0"/>
          </a:p>
          <a:p>
            <a:pPr>
              <a:buFontTx/>
              <a:buChar char="-"/>
            </a:pPr>
            <a:r>
              <a:rPr lang="pt-BR" sz="1800" dirty="0"/>
              <a:t>onde houver risco de queda de objetos ou materiais; </a:t>
            </a:r>
          </a:p>
          <a:p>
            <a:pPr>
              <a:buFontTx/>
              <a:buChar char="-"/>
            </a:pPr>
            <a:endParaRPr lang="pt-BR" sz="1800" dirty="0"/>
          </a:p>
          <a:p>
            <a:pPr>
              <a:buFontTx/>
              <a:buChar char="-"/>
            </a:pPr>
            <a:r>
              <a:rPr lang="pt-BR" sz="1800" dirty="0"/>
              <a:t> nas proximidades de aberturas e vãos. </a:t>
            </a:r>
          </a:p>
          <a:p>
            <a:pPr>
              <a:lnSpc>
                <a:spcPct val="150000"/>
              </a:lnSpc>
              <a:buFontTx/>
              <a:buChar char="•"/>
            </a:pPr>
            <a:endParaRPr lang="pt-BR" sz="1800" dirty="0"/>
          </a:p>
        </p:txBody>
      </p:sp>
      <p:pic>
        <p:nvPicPr>
          <p:cNvPr id="81924" name="Picture 6"/>
          <p:cNvPicPr>
            <a:picLocks noChangeAspect="1" noChangeArrowheads="1"/>
          </p:cNvPicPr>
          <p:nvPr/>
        </p:nvPicPr>
        <p:blipFill>
          <a:blip r:embed="rId2" cstate="print"/>
          <a:srcRect/>
          <a:stretch>
            <a:fillRect/>
          </a:stretch>
        </p:blipFill>
        <p:spPr bwMode="auto">
          <a:xfrm>
            <a:off x="7165095" y="773903"/>
            <a:ext cx="2015417" cy="3181746"/>
          </a:xfrm>
          <a:prstGeom prst="rect">
            <a:avLst/>
          </a:prstGeom>
          <a:noFill/>
          <a:ln w="9525">
            <a:noFill/>
            <a:miter lim="800000"/>
            <a:headEnd/>
            <a:tailEnd/>
          </a:ln>
        </p:spPr>
      </p:pic>
      <p:pic>
        <p:nvPicPr>
          <p:cNvPr id="6" name="Imagem 5"/>
          <p:cNvPicPr>
            <a:picLocks noChangeAspect="1"/>
          </p:cNvPicPr>
          <p:nvPr/>
        </p:nvPicPr>
        <p:blipFill>
          <a:blip r:embed="rId3"/>
          <a:srcRect/>
          <a:stretch>
            <a:fillRect/>
          </a:stretch>
        </p:blipFill>
        <p:spPr bwMode="auto">
          <a:xfrm>
            <a:off x="7215206" y="5768983"/>
            <a:ext cx="1928794" cy="1089017"/>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0"/>
            <a:ext cx="9144000" cy="6858000"/>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57158" y="285728"/>
            <a:ext cx="8429684" cy="6072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Título 3"/>
          <p:cNvSpPr>
            <a:spLocks noGrp="1"/>
          </p:cNvSpPr>
          <p:nvPr>
            <p:ph type="title"/>
          </p:nvPr>
        </p:nvSpPr>
        <p:spPr>
          <a:xfrm>
            <a:off x="1274938" y="188640"/>
            <a:ext cx="7329510" cy="1143000"/>
          </a:xfrm>
        </p:spPr>
        <p:txBody>
          <a:bodyPr>
            <a:noAutofit/>
          </a:bodyPr>
          <a:lstStyle/>
          <a:p>
            <a:r>
              <a:rPr lang="pt-BR" sz="3200" b="1" dirty="0">
                <a:solidFill>
                  <a:srgbClr val="0070C0"/>
                </a:solidFill>
              </a:rPr>
              <a:t>SEGURANÇA PARA SUBIR E DESCER</a:t>
            </a:r>
            <a:endParaRPr lang="pt-BR" sz="3200" b="1" dirty="0">
              <a:solidFill>
                <a:schemeClr val="accent5">
                  <a:lumMod val="40000"/>
                  <a:lumOff val="60000"/>
                </a:schemeClr>
              </a:solidFill>
            </a:endParaRPr>
          </a:p>
        </p:txBody>
      </p:sp>
      <p:sp>
        <p:nvSpPr>
          <p:cNvPr id="5" name="Retângulo 4"/>
          <p:cNvSpPr/>
          <p:nvPr/>
        </p:nvSpPr>
        <p:spPr>
          <a:xfrm>
            <a:off x="539552" y="1268760"/>
            <a:ext cx="3312368" cy="1938992"/>
          </a:xfrm>
          <a:prstGeom prst="rect">
            <a:avLst/>
          </a:prstGeom>
        </p:spPr>
        <p:txBody>
          <a:bodyPr wrap="square">
            <a:spAutoFit/>
          </a:bodyPr>
          <a:lstStyle/>
          <a:p>
            <a:pPr algn="ctr"/>
            <a:r>
              <a:rPr lang="pt-BR" sz="2000" b="1" dirty="0"/>
              <a:t>Use sempre o </a:t>
            </a:r>
            <a:r>
              <a:rPr lang="pt-BR" sz="2000" b="1" dirty="0">
                <a:solidFill>
                  <a:srgbClr val="FF0000"/>
                </a:solidFill>
              </a:rPr>
              <a:t>CINTO DE SEGURANÇA </a:t>
            </a:r>
            <a:r>
              <a:rPr lang="pt-BR" sz="2000" b="1" dirty="0"/>
              <a:t>com </a:t>
            </a:r>
            <a:r>
              <a:rPr lang="pt-BR" sz="2000" b="1" dirty="0">
                <a:solidFill>
                  <a:srgbClr val="FF0000"/>
                </a:solidFill>
              </a:rPr>
              <a:t>TALABARTE DUPLO</a:t>
            </a:r>
            <a:r>
              <a:rPr lang="pt-BR" sz="2000" b="1" dirty="0"/>
              <a:t>, mantendo um dos ganchos </a:t>
            </a:r>
            <a:r>
              <a:rPr lang="pt-BR" sz="2000" b="1" dirty="0">
                <a:solidFill>
                  <a:srgbClr val="FF0000"/>
                </a:solidFill>
              </a:rPr>
              <a:t>FIXADO</a:t>
            </a:r>
            <a:r>
              <a:rPr lang="pt-BR" sz="2000" b="1" dirty="0"/>
              <a:t> em ponto seguro e resistente ou em </a:t>
            </a:r>
            <a:r>
              <a:rPr lang="pt-BR" sz="2000" b="1" dirty="0">
                <a:solidFill>
                  <a:srgbClr val="FF0000"/>
                </a:solidFill>
              </a:rPr>
              <a:t>LINHA DE VIDA</a:t>
            </a:r>
            <a:r>
              <a:rPr lang="pt-BR" sz="2000" b="1" dirty="0"/>
              <a:t>.</a:t>
            </a:r>
            <a:endParaRPr lang="pt-BR" sz="2000" b="1" dirty="0">
              <a:solidFill>
                <a:srgbClr val="FF0000"/>
              </a:solidFill>
            </a:endParaRPr>
          </a:p>
        </p:txBody>
      </p:sp>
      <p:pic>
        <p:nvPicPr>
          <p:cNvPr id="9" name="Imagem 8" descr="novato sobe tanque bx.jpg"/>
          <p:cNvPicPr>
            <a:picLocks noChangeAspect="1"/>
          </p:cNvPicPr>
          <p:nvPr/>
        </p:nvPicPr>
        <p:blipFill>
          <a:blip r:embed="rId4" cstate="print">
            <a:clrChange>
              <a:clrFrom>
                <a:srgbClr val="FFFFFF"/>
              </a:clrFrom>
              <a:clrTo>
                <a:srgbClr val="FFFFFF">
                  <a:alpha val="0"/>
                </a:srgbClr>
              </a:clrTo>
            </a:clrChange>
          </a:blip>
          <a:srcRect r="17951" b="8830"/>
          <a:stretch>
            <a:fillRect/>
          </a:stretch>
        </p:blipFill>
        <p:spPr>
          <a:xfrm>
            <a:off x="3851920" y="654696"/>
            <a:ext cx="4968552" cy="572663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357158" y="908720"/>
            <a:ext cx="6929486" cy="3539430"/>
          </a:xfrm>
          <a:prstGeom prst="rect">
            <a:avLst/>
          </a:prstGeom>
          <a:noFill/>
        </p:spPr>
        <p:txBody>
          <a:bodyPr wrap="square" rtlCol="0">
            <a:spAutoFit/>
          </a:bodyPr>
          <a:lstStyle/>
          <a:p>
            <a:pPr algn="ctr"/>
            <a:r>
              <a:rPr lang="pt-BR" sz="2800" b="1" dirty="0"/>
              <a:t>Por que 2 metros?</a:t>
            </a:r>
          </a:p>
          <a:p>
            <a:endParaRPr lang="pt-BR" sz="2800" dirty="0"/>
          </a:p>
          <a:p>
            <a:pPr algn="ctr"/>
            <a:r>
              <a:rPr lang="pt-BR" sz="2800" dirty="0"/>
              <a:t>Porque em torno desta</a:t>
            </a:r>
          </a:p>
          <a:p>
            <a:pPr algn="ctr"/>
            <a:r>
              <a:rPr lang="pt-BR" sz="2800" dirty="0"/>
              <a:t>altura o organismo</a:t>
            </a:r>
          </a:p>
          <a:p>
            <a:pPr algn="ctr"/>
            <a:r>
              <a:rPr lang="pt-BR" sz="2800" dirty="0"/>
              <a:t>humano recebe o</a:t>
            </a:r>
          </a:p>
          <a:p>
            <a:pPr algn="ctr"/>
            <a:r>
              <a:rPr lang="pt-BR" sz="2800" dirty="0"/>
              <a:t>impacto que conseguirá</a:t>
            </a:r>
          </a:p>
          <a:p>
            <a:pPr algn="ctr"/>
            <a:r>
              <a:rPr lang="pt-BR" sz="2800" dirty="0"/>
              <a:t>suporta sem maiores</a:t>
            </a:r>
          </a:p>
          <a:p>
            <a:pPr algn="ctr"/>
            <a:r>
              <a:rPr lang="pt-BR" sz="2800" dirty="0"/>
              <a:t>conseqüências.</a:t>
            </a:r>
          </a:p>
        </p:txBody>
      </p:sp>
      <p:pic>
        <p:nvPicPr>
          <p:cNvPr id="3" name="Imagem 2"/>
          <p:cNvPicPr/>
          <p:nvPr/>
        </p:nvPicPr>
        <p:blipFill>
          <a:blip r:embed="rId2" cstate="print"/>
          <a:srcRect l="71133" t="19319" r="22042" b="63881"/>
          <a:stretch>
            <a:fillRect/>
          </a:stretch>
        </p:blipFill>
        <p:spPr bwMode="auto">
          <a:xfrm>
            <a:off x="8001024" y="214290"/>
            <a:ext cx="785818" cy="10001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Imagem 3" descr="montanha e novato cintos.jpg"/>
          <p:cNvPicPr>
            <a:picLocks noChangeAspect="1"/>
          </p:cNvPicPr>
          <p:nvPr/>
        </p:nvPicPr>
        <p:blipFill>
          <a:blip r:embed="rId3" cstate="print">
            <a:clrChange>
              <a:clrFrom>
                <a:srgbClr val="FFFFFF"/>
              </a:clrFrom>
              <a:clrTo>
                <a:srgbClr val="FFFFFF">
                  <a:alpha val="0"/>
                </a:srgbClr>
              </a:clrTo>
            </a:clrChange>
          </a:blip>
          <a:stretch>
            <a:fillRect/>
          </a:stretch>
        </p:blipFill>
        <p:spPr>
          <a:xfrm>
            <a:off x="2607510" y="4713761"/>
            <a:ext cx="1975001" cy="1572760"/>
          </a:xfrm>
          <a:prstGeom prst="rect">
            <a:avLst/>
          </a:prstGeom>
        </p:spPr>
      </p:pic>
      <p:pic>
        <p:nvPicPr>
          <p:cNvPr id="5" name="Imagem 4"/>
          <p:cNvPicPr>
            <a:picLocks noChangeAspect="1"/>
          </p:cNvPicPr>
          <p:nvPr/>
        </p:nvPicPr>
        <p:blipFill>
          <a:blip r:embed="rId4"/>
          <a:srcRect/>
          <a:stretch>
            <a:fillRect/>
          </a:stretch>
        </p:blipFill>
        <p:spPr bwMode="auto">
          <a:xfrm>
            <a:off x="7286644" y="6286521"/>
            <a:ext cx="1714512" cy="571479"/>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8" name="Rectangle 5"/>
          <p:cNvSpPr>
            <a:spLocks/>
          </p:cNvSpPr>
          <p:nvPr/>
        </p:nvSpPr>
        <p:spPr bwMode="auto">
          <a:xfrm>
            <a:off x="1929010" y="202766"/>
            <a:ext cx="7214990" cy="775591"/>
          </a:xfrm>
          <a:prstGeom prst="rect">
            <a:avLst/>
          </a:prstGeom>
          <a:noFill/>
          <a:ln w="9525">
            <a:noFill/>
            <a:miter lim="800000"/>
            <a:headEnd/>
            <a:tailEnd/>
          </a:ln>
        </p:spPr>
        <p:txBody>
          <a:bodyPr anchor="ctr"/>
          <a:lstStyle/>
          <a:p>
            <a:pPr algn="r"/>
            <a:endParaRPr lang="pt-BR" sz="2000" b="1" dirty="0"/>
          </a:p>
        </p:txBody>
      </p:sp>
      <p:sp>
        <p:nvSpPr>
          <p:cNvPr id="4" name="CaixaDeTexto 3"/>
          <p:cNvSpPr txBox="1"/>
          <p:nvPr/>
        </p:nvSpPr>
        <p:spPr>
          <a:xfrm>
            <a:off x="180110" y="1163781"/>
            <a:ext cx="8617527" cy="646331"/>
          </a:xfrm>
          <a:prstGeom prst="rect">
            <a:avLst/>
          </a:prstGeom>
          <a:noFill/>
        </p:spPr>
        <p:txBody>
          <a:bodyPr wrap="square" rtlCol="0">
            <a:spAutoFit/>
          </a:bodyPr>
          <a:lstStyle/>
          <a:p>
            <a:pPr algn="ctr"/>
            <a:endParaRPr lang="pt-BR" b="1" dirty="0"/>
          </a:p>
          <a:p>
            <a:pPr algn="ctr"/>
            <a:endParaRPr lang="pt-BR" b="1" dirty="0"/>
          </a:p>
        </p:txBody>
      </p:sp>
      <p:sp>
        <p:nvSpPr>
          <p:cNvPr id="5" name="Retângulo 4"/>
          <p:cNvSpPr/>
          <p:nvPr/>
        </p:nvSpPr>
        <p:spPr>
          <a:xfrm>
            <a:off x="180110" y="451162"/>
            <a:ext cx="6979723" cy="646331"/>
          </a:xfrm>
          <a:prstGeom prst="rect">
            <a:avLst/>
          </a:prstGeom>
        </p:spPr>
        <p:txBody>
          <a:bodyPr wrap="square">
            <a:spAutoFit/>
          </a:bodyPr>
          <a:lstStyle/>
          <a:p>
            <a:pPr algn="ctr"/>
            <a:r>
              <a:rPr lang="pt-BR" sz="3600" b="1" dirty="0">
                <a:latin typeface="Arial" pitchFamily="34" charset="0"/>
                <a:cs typeface="Arial" pitchFamily="34" charset="0"/>
              </a:rPr>
              <a:t>TRABALHO EM ALTURAS</a:t>
            </a:r>
          </a:p>
        </p:txBody>
      </p:sp>
      <p:sp>
        <p:nvSpPr>
          <p:cNvPr id="6" name="Retângulo 5"/>
          <p:cNvSpPr/>
          <p:nvPr/>
        </p:nvSpPr>
        <p:spPr>
          <a:xfrm>
            <a:off x="390190" y="1291494"/>
            <a:ext cx="6979723" cy="954107"/>
          </a:xfrm>
          <a:prstGeom prst="rect">
            <a:avLst/>
          </a:prstGeom>
        </p:spPr>
        <p:txBody>
          <a:bodyPr wrap="square">
            <a:spAutoFit/>
          </a:bodyPr>
          <a:lstStyle/>
          <a:p>
            <a:pPr algn="ctr"/>
            <a:r>
              <a:rPr lang="pt-BR" sz="2800" b="1" dirty="0">
                <a:latin typeface="Arial" pitchFamily="34" charset="0"/>
                <a:cs typeface="Arial" pitchFamily="34" charset="0"/>
              </a:rPr>
              <a:t>PRINCIPAIS ÁREAS COM GRANDES RISCOS DE QUEDAS EM ALTURAS</a:t>
            </a:r>
          </a:p>
        </p:txBody>
      </p:sp>
      <p:sp>
        <p:nvSpPr>
          <p:cNvPr id="7" name="Retângulo 6"/>
          <p:cNvSpPr/>
          <p:nvPr/>
        </p:nvSpPr>
        <p:spPr>
          <a:xfrm>
            <a:off x="656823" y="2240692"/>
            <a:ext cx="8049295" cy="400110"/>
          </a:xfrm>
          <a:prstGeom prst="rect">
            <a:avLst/>
          </a:prstGeom>
        </p:spPr>
        <p:txBody>
          <a:bodyPr wrap="square">
            <a:spAutoFit/>
          </a:bodyPr>
          <a:lstStyle/>
          <a:p>
            <a:pPr algn="just"/>
            <a:endParaRPr lang="pt-BR" sz="2000" b="1" dirty="0">
              <a:latin typeface="Arial" pitchFamily="34" charset="0"/>
              <a:cs typeface="Arial" pitchFamily="34" charset="0"/>
            </a:endParaRPr>
          </a:p>
        </p:txBody>
      </p:sp>
      <p:sp>
        <p:nvSpPr>
          <p:cNvPr id="8" name="Retângulo 7"/>
          <p:cNvSpPr/>
          <p:nvPr/>
        </p:nvSpPr>
        <p:spPr>
          <a:xfrm>
            <a:off x="0" y="6645498"/>
            <a:ext cx="3322749" cy="215444"/>
          </a:xfrm>
          <a:prstGeom prst="rect">
            <a:avLst/>
          </a:prstGeom>
        </p:spPr>
        <p:txBody>
          <a:bodyPr wrap="square">
            <a:spAutoFit/>
          </a:bodyPr>
          <a:lstStyle/>
          <a:p>
            <a:pPr algn="ctr"/>
            <a:r>
              <a:rPr lang="pt-BR" sz="800" b="1" dirty="0">
                <a:solidFill>
                  <a:schemeClr val="bg1">
                    <a:lumMod val="75000"/>
                  </a:schemeClr>
                </a:solidFill>
                <a:latin typeface="Arial" pitchFamily="34" charset="0"/>
                <a:cs typeface="Arial" pitchFamily="34" charset="0"/>
              </a:rPr>
              <a:t>Eduardo Amaro Gomes 09/04/2011 PORTO DE GALINHAS – PE </a:t>
            </a:r>
          </a:p>
        </p:txBody>
      </p:sp>
      <p:pic>
        <p:nvPicPr>
          <p:cNvPr id="82" name="Picture 55" descr="MP-01"/>
          <p:cNvPicPr>
            <a:picLocks noChangeAspect="1" noChangeArrowheads="1"/>
          </p:cNvPicPr>
          <p:nvPr/>
        </p:nvPicPr>
        <p:blipFill>
          <a:blip r:embed="rId3" cstate="print"/>
          <a:srcRect/>
          <a:stretch>
            <a:fillRect/>
          </a:stretch>
        </p:blipFill>
        <p:spPr bwMode="auto">
          <a:xfrm>
            <a:off x="390190" y="2594892"/>
            <a:ext cx="2057400" cy="365125"/>
          </a:xfrm>
          <a:prstGeom prst="rect">
            <a:avLst/>
          </a:prstGeom>
          <a:noFill/>
          <a:ln w="9525">
            <a:noFill/>
            <a:miter lim="800000"/>
            <a:headEnd/>
            <a:tailEnd/>
          </a:ln>
        </p:spPr>
      </p:pic>
      <p:pic>
        <p:nvPicPr>
          <p:cNvPr id="83" name="Picture 56" descr="MP-01a"/>
          <p:cNvPicPr>
            <a:picLocks noChangeAspect="1" noChangeArrowheads="1"/>
          </p:cNvPicPr>
          <p:nvPr/>
        </p:nvPicPr>
        <p:blipFill>
          <a:blip r:embed="rId4" cstate="print"/>
          <a:srcRect/>
          <a:stretch>
            <a:fillRect/>
          </a:stretch>
        </p:blipFill>
        <p:spPr bwMode="auto">
          <a:xfrm>
            <a:off x="643474" y="3295716"/>
            <a:ext cx="1777753" cy="2245583"/>
          </a:xfrm>
          <a:prstGeom prst="rect">
            <a:avLst/>
          </a:prstGeom>
          <a:noFill/>
          <a:ln w="9525">
            <a:noFill/>
            <a:miter lim="800000"/>
            <a:headEnd/>
            <a:tailEnd/>
          </a:ln>
        </p:spPr>
      </p:pic>
      <p:pic>
        <p:nvPicPr>
          <p:cNvPr id="84" name="Picture 57" descr="MP-02"/>
          <p:cNvPicPr>
            <a:picLocks noChangeAspect="1" noChangeArrowheads="1"/>
          </p:cNvPicPr>
          <p:nvPr/>
        </p:nvPicPr>
        <p:blipFill>
          <a:blip r:embed="rId5" cstate="print"/>
          <a:srcRect/>
          <a:stretch>
            <a:fillRect/>
          </a:stretch>
        </p:blipFill>
        <p:spPr bwMode="auto">
          <a:xfrm>
            <a:off x="2447590" y="2594892"/>
            <a:ext cx="2057400" cy="365125"/>
          </a:xfrm>
          <a:prstGeom prst="rect">
            <a:avLst/>
          </a:prstGeom>
          <a:noFill/>
          <a:ln w="9525">
            <a:noFill/>
            <a:miter lim="800000"/>
            <a:headEnd/>
            <a:tailEnd/>
          </a:ln>
        </p:spPr>
      </p:pic>
      <p:pic>
        <p:nvPicPr>
          <p:cNvPr id="85" name="Picture 58" descr="MP-02a"/>
          <p:cNvPicPr>
            <a:picLocks noChangeAspect="1" noChangeArrowheads="1"/>
          </p:cNvPicPr>
          <p:nvPr/>
        </p:nvPicPr>
        <p:blipFill>
          <a:blip r:embed="rId6" cstate="print"/>
          <a:srcRect/>
          <a:stretch>
            <a:fillRect/>
          </a:stretch>
        </p:blipFill>
        <p:spPr bwMode="auto">
          <a:xfrm>
            <a:off x="3057189" y="3128291"/>
            <a:ext cx="973897" cy="2397285"/>
          </a:xfrm>
          <a:prstGeom prst="rect">
            <a:avLst/>
          </a:prstGeom>
          <a:noFill/>
          <a:ln w="9525">
            <a:noFill/>
            <a:miter lim="800000"/>
            <a:headEnd/>
            <a:tailEnd/>
          </a:ln>
        </p:spPr>
      </p:pic>
      <p:pic>
        <p:nvPicPr>
          <p:cNvPr id="86" name="Picture 59" descr="MP-03"/>
          <p:cNvPicPr>
            <a:picLocks noChangeAspect="1" noChangeArrowheads="1"/>
          </p:cNvPicPr>
          <p:nvPr/>
        </p:nvPicPr>
        <p:blipFill>
          <a:blip r:embed="rId7" cstate="print"/>
          <a:srcRect/>
          <a:stretch>
            <a:fillRect/>
          </a:stretch>
        </p:blipFill>
        <p:spPr bwMode="auto">
          <a:xfrm>
            <a:off x="4504990" y="2580604"/>
            <a:ext cx="2057400" cy="366713"/>
          </a:xfrm>
          <a:prstGeom prst="rect">
            <a:avLst/>
          </a:prstGeom>
          <a:noFill/>
          <a:ln w="9525">
            <a:noFill/>
            <a:miter lim="800000"/>
            <a:headEnd/>
            <a:tailEnd/>
          </a:ln>
        </p:spPr>
      </p:pic>
      <p:pic>
        <p:nvPicPr>
          <p:cNvPr id="87" name="Picture 60" descr="MP-03a"/>
          <p:cNvPicPr>
            <a:picLocks noChangeAspect="1" noChangeArrowheads="1"/>
          </p:cNvPicPr>
          <p:nvPr/>
        </p:nvPicPr>
        <p:blipFill>
          <a:blip r:embed="rId8" cstate="print"/>
          <a:srcRect/>
          <a:stretch>
            <a:fillRect/>
          </a:stretch>
        </p:blipFill>
        <p:spPr bwMode="auto">
          <a:xfrm>
            <a:off x="4971246" y="3128291"/>
            <a:ext cx="946620" cy="2659771"/>
          </a:xfrm>
          <a:prstGeom prst="rect">
            <a:avLst/>
          </a:prstGeom>
          <a:noFill/>
          <a:ln w="9525">
            <a:noFill/>
            <a:miter lim="800000"/>
            <a:headEnd/>
            <a:tailEnd/>
          </a:ln>
        </p:spPr>
      </p:pic>
      <p:pic>
        <p:nvPicPr>
          <p:cNvPr id="88" name="Picture 61" descr="MP-04"/>
          <p:cNvPicPr>
            <a:picLocks noChangeAspect="1" noChangeArrowheads="1"/>
          </p:cNvPicPr>
          <p:nvPr/>
        </p:nvPicPr>
        <p:blipFill>
          <a:blip r:embed="rId9" cstate="print"/>
          <a:srcRect/>
          <a:stretch>
            <a:fillRect/>
          </a:stretch>
        </p:blipFill>
        <p:spPr bwMode="auto">
          <a:xfrm>
            <a:off x="6562390" y="2594892"/>
            <a:ext cx="2209800" cy="381000"/>
          </a:xfrm>
          <a:prstGeom prst="rect">
            <a:avLst/>
          </a:prstGeom>
          <a:noFill/>
          <a:ln w="9525">
            <a:noFill/>
            <a:miter lim="800000"/>
            <a:headEnd/>
            <a:tailEnd/>
          </a:ln>
        </p:spPr>
      </p:pic>
      <p:pic>
        <p:nvPicPr>
          <p:cNvPr id="89" name="Picture 62" descr="MP-04a"/>
          <p:cNvPicPr>
            <a:picLocks noChangeAspect="1" noChangeArrowheads="1"/>
          </p:cNvPicPr>
          <p:nvPr/>
        </p:nvPicPr>
        <p:blipFill>
          <a:blip r:embed="rId10" cstate="print"/>
          <a:srcRect/>
          <a:stretch>
            <a:fillRect/>
          </a:stretch>
        </p:blipFill>
        <p:spPr bwMode="auto">
          <a:xfrm>
            <a:off x="6706698" y="3244202"/>
            <a:ext cx="1928117" cy="2203562"/>
          </a:xfrm>
          <a:prstGeom prst="rect">
            <a:avLst/>
          </a:prstGeom>
          <a:noFill/>
          <a:ln w="9525">
            <a:noFill/>
            <a:miter lim="800000"/>
            <a:headEnd/>
            <a:tailEnd/>
          </a:ln>
        </p:spPr>
      </p:pic>
      <p:sp>
        <p:nvSpPr>
          <p:cNvPr id="90" name="Rectangle 71"/>
          <p:cNvSpPr>
            <a:spLocks noChangeArrowheads="1"/>
          </p:cNvSpPr>
          <p:nvPr/>
        </p:nvSpPr>
        <p:spPr bwMode="auto">
          <a:xfrm>
            <a:off x="618790" y="2975892"/>
            <a:ext cx="1760418" cy="246221"/>
          </a:xfrm>
          <a:prstGeom prst="rect">
            <a:avLst/>
          </a:prstGeom>
          <a:noFill/>
          <a:ln w="9525">
            <a:noFill/>
            <a:miter lim="800000"/>
            <a:headEnd/>
            <a:tailEnd/>
          </a:ln>
        </p:spPr>
        <p:txBody>
          <a:bodyPr wrap="none">
            <a:spAutoFit/>
          </a:bodyPr>
          <a:lstStyle/>
          <a:p>
            <a:pPr eaLnBrk="0" hangingPunct="0">
              <a:spcBef>
                <a:spcPct val="0"/>
              </a:spcBef>
              <a:buClrTx/>
              <a:buSzTx/>
              <a:buFontTx/>
              <a:buNone/>
            </a:pPr>
            <a:r>
              <a:rPr lang="pt-BR" sz="1000" i="0" dirty="0">
                <a:latin typeface="Arial" charset="0"/>
                <a:cs typeface="Arial" charset="0"/>
              </a:rPr>
              <a:t>COBERTURAS - RAMPAS</a:t>
            </a:r>
          </a:p>
        </p:txBody>
      </p:sp>
      <p:sp>
        <p:nvSpPr>
          <p:cNvPr id="91" name="Rectangle 72"/>
          <p:cNvSpPr>
            <a:spLocks noChangeArrowheads="1"/>
          </p:cNvSpPr>
          <p:nvPr/>
        </p:nvSpPr>
        <p:spPr bwMode="auto">
          <a:xfrm>
            <a:off x="2590450" y="2952068"/>
            <a:ext cx="1782860" cy="246221"/>
          </a:xfrm>
          <a:prstGeom prst="rect">
            <a:avLst/>
          </a:prstGeom>
          <a:noFill/>
          <a:ln w="9525">
            <a:noFill/>
            <a:miter lim="800000"/>
            <a:headEnd/>
            <a:tailEnd/>
          </a:ln>
        </p:spPr>
        <p:txBody>
          <a:bodyPr wrap="none">
            <a:spAutoFit/>
          </a:bodyPr>
          <a:lstStyle/>
          <a:p>
            <a:pPr>
              <a:buNone/>
            </a:pPr>
            <a:r>
              <a:rPr lang="pt-BR" sz="1000" i="0" dirty="0">
                <a:latin typeface="Arial" charset="0"/>
                <a:cs typeface="Arial" charset="0"/>
              </a:rPr>
              <a:t>SILOS / RESERVATÓRIOS</a:t>
            </a:r>
          </a:p>
        </p:txBody>
      </p:sp>
      <p:sp>
        <p:nvSpPr>
          <p:cNvPr id="92" name="Rectangle 73"/>
          <p:cNvSpPr>
            <a:spLocks noChangeArrowheads="1"/>
          </p:cNvSpPr>
          <p:nvPr/>
        </p:nvSpPr>
        <p:spPr bwMode="auto">
          <a:xfrm>
            <a:off x="4662152" y="2952068"/>
            <a:ext cx="1701107" cy="246221"/>
          </a:xfrm>
          <a:prstGeom prst="rect">
            <a:avLst/>
          </a:prstGeom>
          <a:noFill/>
          <a:ln w="9525">
            <a:noFill/>
            <a:miter lim="800000"/>
            <a:headEnd/>
            <a:tailEnd/>
          </a:ln>
        </p:spPr>
        <p:txBody>
          <a:bodyPr wrap="none">
            <a:spAutoFit/>
          </a:bodyPr>
          <a:lstStyle/>
          <a:p>
            <a:pPr eaLnBrk="0" hangingPunct="0">
              <a:spcBef>
                <a:spcPct val="0"/>
              </a:spcBef>
              <a:buClrTx/>
              <a:buSzTx/>
              <a:buFontTx/>
              <a:buNone/>
            </a:pPr>
            <a:r>
              <a:rPr lang="pt-BR" sz="1000" i="0" dirty="0">
                <a:latin typeface="Arial" charset="0"/>
                <a:cs typeface="Arial" charset="0"/>
              </a:rPr>
              <a:t>PLATAFORMAS MÓVEIS</a:t>
            </a:r>
          </a:p>
        </p:txBody>
      </p:sp>
      <p:sp>
        <p:nvSpPr>
          <p:cNvPr id="93" name="Rectangle 74"/>
          <p:cNvSpPr>
            <a:spLocks noChangeArrowheads="1"/>
          </p:cNvSpPr>
          <p:nvPr/>
        </p:nvSpPr>
        <p:spPr bwMode="auto">
          <a:xfrm>
            <a:off x="6805292" y="2952068"/>
            <a:ext cx="1678665" cy="246221"/>
          </a:xfrm>
          <a:prstGeom prst="rect">
            <a:avLst/>
          </a:prstGeom>
          <a:noFill/>
          <a:ln w="9525">
            <a:noFill/>
            <a:miter lim="800000"/>
            <a:headEnd/>
            <a:tailEnd/>
          </a:ln>
        </p:spPr>
        <p:txBody>
          <a:bodyPr wrap="none">
            <a:spAutoFit/>
          </a:bodyPr>
          <a:lstStyle/>
          <a:p>
            <a:pPr eaLnBrk="0" hangingPunct="0">
              <a:spcBef>
                <a:spcPct val="0"/>
              </a:spcBef>
              <a:buClrTx/>
              <a:buSzTx/>
              <a:buFontTx/>
              <a:buNone/>
            </a:pPr>
            <a:r>
              <a:rPr lang="pt-BR" sz="1000" i="0" dirty="0">
                <a:latin typeface="Arial" charset="0"/>
                <a:cs typeface="Arial" charset="0"/>
              </a:rPr>
              <a:t>COLETIVO / INDIVIDUAL</a:t>
            </a:r>
          </a:p>
        </p:txBody>
      </p:sp>
      <p:pic>
        <p:nvPicPr>
          <p:cNvPr id="20" name="Imagem 19"/>
          <p:cNvPicPr>
            <a:picLocks noChangeAspect="1"/>
          </p:cNvPicPr>
          <p:nvPr/>
        </p:nvPicPr>
        <p:blipFill>
          <a:blip r:embed="rId11"/>
          <a:srcRect/>
          <a:stretch>
            <a:fillRect/>
          </a:stretch>
        </p:blipFill>
        <p:spPr bwMode="auto">
          <a:xfrm>
            <a:off x="7215206" y="5768983"/>
            <a:ext cx="1928794" cy="108901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additive="base">
                                        <p:cTn id="7" dur="500" fill="hold"/>
                                        <p:tgtEl>
                                          <p:spTgt spid="82"/>
                                        </p:tgtEl>
                                        <p:attrNameLst>
                                          <p:attrName>ppt_x</p:attrName>
                                        </p:attrNameLst>
                                      </p:cBhvr>
                                      <p:tavLst>
                                        <p:tav tm="0">
                                          <p:val>
                                            <p:strVal val="0-#ppt_w/2"/>
                                          </p:val>
                                        </p:tav>
                                        <p:tav tm="100000">
                                          <p:val>
                                            <p:strVal val="#ppt_x"/>
                                          </p:val>
                                        </p:tav>
                                      </p:tavLst>
                                    </p:anim>
                                    <p:anim calcmode="lin" valueType="num">
                                      <p:cBhvr additive="base">
                                        <p:cTn id="8" dur="500" fill="hold"/>
                                        <p:tgtEl>
                                          <p:spTgt spid="8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0"/>
                                        </p:tgtEl>
                                        <p:attrNameLst>
                                          <p:attrName>style.visibility</p:attrName>
                                        </p:attrNameLst>
                                      </p:cBhvr>
                                      <p:to>
                                        <p:strVal val="visible"/>
                                      </p:to>
                                    </p:set>
                                    <p:anim calcmode="lin" valueType="num">
                                      <p:cBhvr additive="base">
                                        <p:cTn id="13" dur="500" fill="hold"/>
                                        <p:tgtEl>
                                          <p:spTgt spid="90"/>
                                        </p:tgtEl>
                                        <p:attrNameLst>
                                          <p:attrName>ppt_x</p:attrName>
                                        </p:attrNameLst>
                                      </p:cBhvr>
                                      <p:tavLst>
                                        <p:tav tm="0">
                                          <p:val>
                                            <p:strVal val="0-#ppt_w/2"/>
                                          </p:val>
                                        </p:tav>
                                        <p:tav tm="100000">
                                          <p:val>
                                            <p:strVal val="#ppt_x"/>
                                          </p:val>
                                        </p:tav>
                                      </p:tavLst>
                                    </p:anim>
                                    <p:anim calcmode="lin" valueType="num">
                                      <p:cBhvr additive="base">
                                        <p:cTn id="14" dur="500" fill="hold"/>
                                        <p:tgtEl>
                                          <p:spTgt spid="9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3"/>
                                        </p:tgtEl>
                                        <p:attrNameLst>
                                          <p:attrName>style.visibility</p:attrName>
                                        </p:attrNameLst>
                                      </p:cBhvr>
                                      <p:to>
                                        <p:strVal val="visible"/>
                                      </p:to>
                                    </p:set>
                                    <p:anim calcmode="lin" valueType="num">
                                      <p:cBhvr additive="base">
                                        <p:cTn id="19" dur="500" fill="hold"/>
                                        <p:tgtEl>
                                          <p:spTgt spid="83"/>
                                        </p:tgtEl>
                                        <p:attrNameLst>
                                          <p:attrName>ppt_x</p:attrName>
                                        </p:attrNameLst>
                                      </p:cBhvr>
                                      <p:tavLst>
                                        <p:tav tm="0">
                                          <p:val>
                                            <p:strVal val="0-#ppt_w/2"/>
                                          </p:val>
                                        </p:tav>
                                        <p:tav tm="100000">
                                          <p:val>
                                            <p:strVal val="#ppt_x"/>
                                          </p:val>
                                        </p:tav>
                                      </p:tavLst>
                                    </p:anim>
                                    <p:anim calcmode="lin" valueType="num">
                                      <p:cBhvr additive="base">
                                        <p:cTn id="20" dur="5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84"/>
                                        </p:tgtEl>
                                        <p:attrNameLst>
                                          <p:attrName>style.visibility</p:attrName>
                                        </p:attrNameLst>
                                      </p:cBhvr>
                                      <p:to>
                                        <p:strVal val="visible"/>
                                      </p:to>
                                    </p:set>
                                    <p:anim calcmode="lin" valueType="num">
                                      <p:cBhvr additive="base">
                                        <p:cTn id="25" dur="500" fill="hold"/>
                                        <p:tgtEl>
                                          <p:spTgt spid="84"/>
                                        </p:tgtEl>
                                        <p:attrNameLst>
                                          <p:attrName>ppt_x</p:attrName>
                                        </p:attrNameLst>
                                      </p:cBhvr>
                                      <p:tavLst>
                                        <p:tav tm="0">
                                          <p:val>
                                            <p:strVal val="0-#ppt_w/2"/>
                                          </p:val>
                                        </p:tav>
                                        <p:tav tm="100000">
                                          <p:val>
                                            <p:strVal val="#ppt_x"/>
                                          </p:val>
                                        </p:tav>
                                      </p:tavLst>
                                    </p:anim>
                                    <p:anim calcmode="lin" valueType="num">
                                      <p:cBhvr additive="base">
                                        <p:cTn id="26" dur="500" fill="hold"/>
                                        <p:tgtEl>
                                          <p:spTgt spid="8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1"/>
                                        </p:tgtEl>
                                        <p:attrNameLst>
                                          <p:attrName>style.visibility</p:attrName>
                                        </p:attrNameLst>
                                      </p:cBhvr>
                                      <p:to>
                                        <p:strVal val="visible"/>
                                      </p:to>
                                    </p:set>
                                    <p:anim calcmode="lin" valueType="num">
                                      <p:cBhvr additive="base">
                                        <p:cTn id="31" dur="500" fill="hold"/>
                                        <p:tgtEl>
                                          <p:spTgt spid="91"/>
                                        </p:tgtEl>
                                        <p:attrNameLst>
                                          <p:attrName>ppt_x</p:attrName>
                                        </p:attrNameLst>
                                      </p:cBhvr>
                                      <p:tavLst>
                                        <p:tav tm="0">
                                          <p:val>
                                            <p:strVal val="0-#ppt_w/2"/>
                                          </p:val>
                                        </p:tav>
                                        <p:tav tm="100000">
                                          <p:val>
                                            <p:strVal val="#ppt_x"/>
                                          </p:val>
                                        </p:tav>
                                      </p:tavLst>
                                    </p:anim>
                                    <p:anim calcmode="lin" valueType="num">
                                      <p:cBhvr additive="base">
                                        <p:cTn id="32" dur="500" fill="hold"/>
                                        <p:tgtEl>
                                          <p:spTgt spid="9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85"/>
                                        </p:tgtEl>
                                        <p:attrNameLst>
                                          <p:attrName>style.visibility</p:attrName>
                                        </p:attrNameLst>
                                      </p:cBhvr>
                                      <p:to>
                                        <p:strVal val="visible"/>
                                      </p:to>
                                    </p:set>
                                    <p:anim calcmode="lin" valueType="num">
                                      <p:cBhvr additive="base">
                                        <p:cTn id="37" dur="500" fill="hold"/>
                                        <p:tgtEl>
                                          <p:spTgt spid="85"/>
                                        </p:tgtEl>
                                        <p:attrNameLst>
                                          <p:attrName>ppt_x</p:attrName>
                                        </p:attrNameLst>
                                      </p:cBhvr>
                                      <p:tavLst>
                                        <p:tav tm="0">
                                          <p:val>
                                            <p:strVal val="0-#ppt_w/2"/>
                                          </p:val>
                                        </p:tav>
                                        <p:tav tm="100000">
                                          <p:val>
                                            <p:strVal val="#ppt_x"/>
                                          </p:val>
                                        </p:tav>
                                      </p:tavLst>
                                    </p:anim>
                                    <p:anim calcmode="lin" valueType="num">
                                      <p:cBhvr additive="base">
                                        <p:cTn id="38" dur="500" fill="hold"/>
                                        <p:tgtEl>
                                          <p:spTgt spid="8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86"/>
                                        </p:tgtEl>
                                        <p:attrNameLst>
                                          <p:attrName>style.visibility</p:attrName>
                                        </p:attrNameLst>
                                      </p:cBhvr>
                                      <p:to>
                                        <p:strVal val="visible"/>
                                      </p:to>
                                    </p:set>
                                    <p:anim calcmode="lin" valueType="num">
                                      <p:cBhvr additive="base">
                                        <p:cTn id="43" dur="500" fill="hold"/>
                                        <p:tgtEl>
                                          <p:spTgt spid="86"/>
                                        </p:tgtEl>
                                        <p:attrNameLst>
                                          <p:attrName>ppt_x</p:attrName>
                                        </p:attrNameLst>
                                      </p:cBhvr>
                                      <p:tavLst>
                                        <p:tav tm="0">
                                          <p:val>
                                            <p:strVal val="0-#ppt_w/2"/>
                                          </p:val>
                                        </p:tav>
                                        <p:tav tm="100000">
                                          <p:val>
                                            <p:strVal val="#ppt_x"/>
                                          </p:val>
                                        </p:tav>
                                      </p:tavLst>
                                    </p:anim>
                                    <p:anim calcmode="lin" valueType="num">
                                      <p:cBhvr additive="base">
                                        <p:cTn id="44" dur="500" fill="hold"/>
                                        <p:tgtEl>
                                          <p:spTgt spid="8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92"/>
                                        </p:tgtEl>
                                        <p:attrNameLst>
                                          <p:attrName>style.visibility</p:attrName>
                                        </p:attrNameLst>
                                      </p:cBhvr>
                                      <p:to>
                                        <p:strVal val="visible"/>
                                      </p:to>
                                    </p:set>
                                    <p:anim calcmode="lin" valueType="num">
                                      <p:cBhvr additive="base">
                                        <p:cTn id="49" dur="500" fill="hold"/>
                                        <p:tgtEl>
                                          <p:spTgt spid="92"/>
                                        </p:tgtEl>
                                        <p:attrNameLst>
                                          <p:attrName>ppt_x</p:attrName>
                                        </p:attrNameLst>
                                      </p:cBhvr>
                                      <p:tavLst>
                                        <p:tav tm="0">
                                          <p:val>
                                            <p:strVal val="0-#ppt_w/2"/>
                                          </p:val>
                                        </p:tav>
                                        <p:tav tm="100000">
                                          <p:val>
                                            <p:strVal val="#ppt_x"/>
                                          </p:val>
                                        </p:tav>
                                      </p:tavLst>
                                    </p:anim>
                                    <p:anim calcmode="lin" valueType="num">
                                      <p:cBhvr additive="base">
                                        <p:cTn id="50" dur="500" fill="hold"/>
                                        <p:tgtEl>
                                          <p:spTgt spid="92"/>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87"/>
                                        </p:tgtEl>
                                        <p:attrNameLst>
                                          <p:attrName>style.visibility</p:attrName>
                                        </p:attrNameLst>
                                      </p:cBhvr>
                                      <p:to>
                                        <p:strVal val="visible"/>
                                      </p:to>
                                    </p:set>
                                    <p:anim calcmode="lin" valueType="num">
                                      <p:cBhvr additive="base">
                                        <p:cTn id="55" dur="500" fill="hold"/>
                                        <p:tgtEl>
                                          <p:spTgt spid="87"/>
                                        </p:tgtEl>
                                        <p:attrNameLst>
                                          <p:attrName>ppt_x</p:attrName>
                                        </p:attrNameLst>
                                      </p:cBhvr>
                                      <p:tavLst>
                                        <p:tav tm="0">
                                          <p:val>
                                            <p:strVal val="0-#ppt_w/2"/>
                                          </p:val>
                                        </p:tav>
                                        <p:tav tm="100000">
                                          <p:val>
                                            <p:strVal val="#ppt_x"/>
                                          </p:val>
                                        </p:tav>
                                      </p:tavLst>
                                    </p:anim>
                                    <p:anim calcmode="lin" valueType="num">
                                      <p:cBhvr additive="base">
                                        <p:cTn id="56" dur="500" fill="hold"/>
                                        <p:tgtEl>
                                          <p:spTgt spid="87"/>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88"/>
                                        </p:tgtEl>
                                        <p:attrNameLst>
                                          <p:attrName>style.visibility</p:attrName>
                                        </p:attrNameLst>
                                      </p:cBhvr>
                                      <p:to>
                                        <p:strVal val="visible"/>
                                      </p:to>
                                    </p:set>
                                    <p:anim calcmode="lin" valueType="num">
                                      <p:cBhvr additive="base">
                                        <p:cTn id="61" dur="500" fill="hold"/>
                                        <p:tgtEl>
                                          <p:spTgt spid="88"/>
                                        </p:tgtEl>
                                        <p:attrNameLst>
                                          <p:attrName>ppt_x</p:attrName>
                                        </p:attrNameLst>
                                      </p:cBhvr>
                                      <p:tavLst>
                                        <p:tav tm="0">
                                          <p:val>
                                            <p:strVal val="0-#ppt_w/2"/>
                                          </p:val>
                                        </p:tav>
                                        <p:tav tm="100000">
                                          <p:val>
                                            <p:strVal val="#ppt_x"/>
                                          </p:val>
                                        </p:tav>
                                      </p:tavLst>
                                    </p:anim>
                                    <p:anim calcmode="lin" valueType="num">
                                      <p:cBhvr additive="base">
                                        <p:cTn id="62" dur="500" fill="hold"/>
                                        <p:tgtEl>
                                          <p:spTgt spid="88"/>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93"/>
                                        </p:tgtEl>
                                        <p:attrNameLst>
                                          <p:attrName>style.visibility</p:attrName>
                                        </p:attrNameLst>
                                      </p:cBhvr>
                                      <p:to>
                                        <p:strVal val="visible"/>
                                      </p:to>
                                    </p:set>
                                    <p:anim calcmode="lin" valueType="num">
                                      <p:cBhvr additive="base">
                                        <p:cTn id="67" dur="500" fill="hold"/>
                                        <p:tgtEl>
                                          <p:spTgt spid="93"/>
                                        </p:tgtEl>
                                        <p:attrNameLst>
                                          <p:attrName>ppt_x</p:attrName>
                                        </p:attrNameLst>
                                      </p:cBhvr>
                                      <p:tavLst>
                                        <p:tav tm="0">
                                          <p:val>
                                            <p:strVal val="0-#ppt_w/2"/>
                                          </p:val>
                                        </p:tav>
                                        <p:tav tm="100000">
                                          <p:val>
                                            <p:strVal val="#ppt_x"/>
                                          </p:val>
                                        </p:tav>
                                      </p:tavLst>
                                    </p:anim>
                                    <p:anim calcmode="lin" valueType="num">
                                      <p:cBhvr additive="base">
                                        <p:cTn id="68" dur="500" fill="hold"/>
                                        <p:tgtEl>
                                          <p:spTgt spid="93"/>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nodeType="clickEffect">
                                  <p:stCondLst>
                                    <p:cond delay="0"/>
                                  </p:stCondLst>
                                  <p:childTnLst>
                                    <p:set>
                                      <p:cBhvr>
                                        <p:cTn id="72" dur="1" fill="hold">
                                          <p:stCondLst>
                                            <p:cond delay="0"/>
                                          </p:stCondLst>
                                        </p:cTn>
                                        <p:tgtEl>
                                          <p:spTgt spid="89"/>
                                        </p:tgtEl>
                                        <p:attrNameLst>
                                          <p:attrName>style.visibility</p:attrName>
                                        </p:attrNameLst>
                                      </p:cBhvr>
                                      <p:to>
                                        <p:strVal val="visible"/>
                                      </p:to>
                                    </p:set>
                                    <p:anim calcmode="lin" valueType="num">
                                      <p:cBhvr additive="base">
                                        <p:cTn id="73" dur="500" fill="hold"/>
                                        <p:tgtEl>
                                          <p:spTgt spid="89"/>
                                        </p:tgtEl>
                                        <p:attrNameLst>
                                          <p:attrName>ppt_x</p:attrName>
                                        </p:attrNameLst>
                                      </p:cBhvr>
                                      <p:tavLst>
                                        <p:tav tm="0">
                                          <p:val>
                                            <p:strVal val="0-#ppt_w/2"/>
                                          </p:val>
                                        </p:tav>
                                        <p:tav tm="100000">
                                          <p:val>
                                            <p:strVal val="#ppt_x"/>
                                          </p:val>
                                        </p:tav>
                                      </p:tavLst>
                                    </p:anim>
                                    <p:anim calcmode="lin" valueType="num">
                                      <p:cBhvr additive="base">
                                        <p:cTn id="74" dur="500" fill="hold"/>
                                        <p:tgtEl>
                                          <p:spTgt spid="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utoUpdateAnimBg="0"/>
      <p:bldP spid="91" grpId="0" autoUpdateAnimBg="0"/>
      <p:bldP spid="92" grpId="0" autoUpdateAnimBg="0"/>
      <p:bldP spid="93"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8" name="Rectangle 5"/>
          <p:cNvSpPr>
            <a:spLocks/>
          </p:cNvSpPr>
          <p:nvPr/>
        </p:nvSpPr>
        <p:spPr bwMode="auto">
          <a:xfrm>
            <a:off x="1929010" y="202766"/>
            <a:ext cx="7214990" cy="775591"/>
          </a:xfrm>
          <a:prstGeom prst="rect">
            <a:avLst/>
          </a:prstGeom>
          <a:noFill/>
          <a:ln w="9525">
            <a:noFill/>
            <a:miter lim="800000"/>
            <a:headEnd/>
            <a:tailEnd/>
          </a:ln>
        </p:spPr>
        <p:txBody>
          <a:bodyPr anchor="ctr"/>
          <a:lstStyle/>
          <a:p>
            <a:pPr algn="r"/>
            <a:endParaRPr lang="pt-BR" sz="2000" b="1" dirty="0"/>
          </a:p>
        </p:txBody>
      </p:sp>
      <p:sp>
        <p:nvSpPr>
          <p:cNvPr id="4" name="CaixaDeTexto 3"/>
          <p:cNvSpPr txBox="1"/>
          <p:nvPr/>
        </p:nvSpPr>
        <p:spPr>
          <a:xfrm>
            <a:off x="180110" y="1163781"/>
            <a:ext cx="8617527" cy="646331"/>
          </a:xfrm>
          <a:prstGeom prst="rect">
            <a:avLst/>
          </a:prstGeom>
          <a:noFill/>
        </p:spPr>
        <p:txBody>
          <a:bodyPr wrap="square" rtlCol="0">
            <a:spAutoFit/>
          </a:bodyPr>
          <a:lstStyle/>
          <a:p>
            <a:pPr algn="ctr"/>
            <a:endParaRPr lang="pt-BR" b="1" dirty="0"/>
          </a:p>
          <a:p>
            <a:pPr algn="ctr"/>
            <a:endParaRPr lang="pt-BR" b="1" dirty="0"/>
          </a:p>
        </p:txBody>
      </p:sp>
      <p:sp>
        <p:nvSpPr>
          <p:cNvPr id="5" name="Retângulo 4"/>
          <p:cNvSpPr/>
          <p:nvPr/>
        </p:nvSpPr>
        <p:spPr>
          <a:xfrm>
            <a:off x="279526" y="435973"/>
            <a:ext cx="6979723" cy="646331"/>
          </a:xfrm>
          <a:prstGeom prst="rect">
            <a:avLst/>
          </a:prstGeom>
        </p:spPr>
        <p:txBody>
          <a:bodyPr wrap="square">
            <a:spAutoFit/>
          </a:bodyPr>
          <a:lstStyle/>
          <a:p>
            <a:pPr algn="ctr"/>
            <a:r>
              <a:rPr lang="pt-BR" sz="3600" b="1" dirty="0">
                <a:latin typeface="Arial" pitchFamily="34" charset="0"/>
                <a:cs typeface="Arial" pitchFamily="34" charset="0"/>
              </a:rPr>
              <a:t>TRABALHO EM </a:t>
            </a:r>
            <a:r>
              <a:rPr lang="pt-BR" sz="3600" b="1" dirty="0" smtClean="0">
                <a:latin typeface="Arial" pitchFamily="34" charset="0"/>
                <a:cs typeface="Arial" pitchFamily="34" charset="0"/>
              </a:rPr>
              <a:t>ALTURA</a:t>
            </a:r>
            <a:endParaRPr lang="pt-BR" sz="3600" b="1" dirty="0">
              <a:latin typeface="Arial" pitchFamily="34" charset="0"/>
              <a:cs typeface="Arial" pitchFamily="34" charset="0"/>
            </a:endParaRPr>
          </a:p>
        </p:txBody>
      </p:sp>
      <p:sp>
        <p:nvSpPr>
          <p:cNvPr id="6" name="Retângulo 5"/>
          <p:cNvSpPr/>
          <p:nvPr/>
        </p:nvSpPr>
        <p:spPr>
          <a:xfrm>
            <a:off x="235483" y="1408383"/>
            <a:ext cx="6979723" cy="954107"/>
          </a:xfrm>
          <a:prstGeom prst="rect">
            <a:avLst/>
          </a:prstGeom>
        </p:spPr>
        <p:txBody>
          <a:bodyPr wrap="square">
            <a:spAutoFit/>
          </a:bodyPr>
          <a:lstStyle/>
          <a:p>
            <a:pPr algn="ctr"/>
            <a:r>
              <a:rPr lang="pt-BR" sz="2800" b="1" dirty="0">
                <a:latin typeface="Arial" pitchFamily="34" charset="0"/>
                <a:cs typeface="Arial" pitchFamily="34" charset="0"/>
              </a:rPr>
              <a:t>PRINCIPAIS ÁREAS COM GRANDES RISCOS DE QUEDAS EM ALTURAS</a:t>
            </a:r>
          </a:p>
        </p:txBody>
      </p:sp>
      <p:sp>
        <p:nvSpPr>
          <p:cNvPr id="7" name="Retângulo 6"/>
          <p:cNvSpPr/>
          <p:nvPr/>
        </p:nvSpPr>
        <p:spPr>
          <a:xfrm>
            <a:off x="656823" y="2240692"/>
            <a:ext cx="8049295" cy="400110"/>
          </a:xfrm>
          <a:prstGeom prst="rect">
            <a:avLst/>
          </a:prstGeom>
        </p:spPr>
        <p:txBody>
          <a:bodyPr wrap="square">
            <a:spAutoFit/>
          </a:bodyPr>
          <a:lstStyle/>
          <a:p>
            <a:pPr algn="just"/>
            <a:endParaRPr lang="pt-BR" sz="2000" b="1" dirty="0">
              <a:latin typeface="Arial" pitchFamily="34" charset="0"/>
              <a:cs typeface="Arial" pitchFamily="34" charset="0"/>
            </a:endParaRPr>
          </a:p>
        </p:txBody>
      </p:sp>
      <p:sp>
        <p:nvSpPr>
          <p:cNvPr id="8" name="Retângulo 7"/>
          <p:cNvSpPr/>
          <p:nvPr/>
        </p:nvSpPr>
        <p:spPr>
          <a:xfrm>
            <a:off x="0" y="6645498"/>
            <a:ext cx="3322749" cy="215444"/>
          </a:xfrm>
          <a:prstGeom prst="rect">
            <a:avLst/>
          </a:prstGeom>
        </p:spPr>
        <p:txBody>
          <a:bodyPr wrap="square">
            <a:spAutoFit/>
          </a:bodyPr>
          <a:lstStyle/>
          <a:p>
            <a:pPr algn="ctr"/>
            <a:r>
              <a:rPr lang="pt-BR" sz="800" b="1" dirty="0">
                <a:solidFill>
                  <a:schemeClr val="bg1">
                    <a:lumMod val="75000"/>
                  </a:schemeClr>
                </a:solidFill>
                <a:latin typeface="Arial" pitchFamily="34" charset="0"/>
                <a:cs typeface="Arial" pitchFamily="34" charset="0"/>
              </a:rPr>
              <a:t>Eduardo Amaro Gomes 09/04/2011 PORTO DE GALINHAS – PE </a:t>
            </a:r>
          </a:p>
        </p:txBody>
      </p:sp>
      <p:pic>
        <p:nvPicPr>
          <p:cNvPr id="20" name="Picture 63" descr="MP-05"/>
          <p:cNvPicPr>
            <a:picLocks noChangeAspect="1" noChangeArrowheads="1"/>
          </p:cNvPicPr>
          <p:nvPr/>
        </p:nvPicPr>
        <p:blipFill>
          <a:blip r:embed="rId3" cstate="print"/>
          <a:srcRect/>
          <a:stretch>
            <a:fillRect/>
          </a:stretch>
        </p:blipFill>
        <p:spPr bwMode="auto">
          <a:xfrm>
            <a:off x="312917" y="2650700"/>
            <a:ext cx="2057400" cy="365125"/>
          </a:xfrm>
          <a:prstGeom prst="rect">
            <a:avLst/>
          </a:prstGeom>
          <a:noFill/>
          <a:ln w="9525">
            <a:noFill/>
            <a:miter lim="800000"/>
            <a:headEnd/>
            <a:tailEnd/>
          </a:ln>
        </p:spPr>
      </p:pic>
      <p:pic>
        <p:nvPicPr>
          <p:cNvPr id="21" name="Picture 64" descr="MP-05a"/>
          <p:cNvPicPr>
            <a:picLocks noChangeAspect="1" noChangeArrowheads="1"/>
          </p:cNvPicPr>
          <p:nvPr/>
        </p:nvPicPr>
        <p:blipFill>
          <a:blip r:embed="rId4" cstate="print"/>
          <a:srcRect/>
          <a:stretch>
            <a:fillRect/>
          </a:stretch>
        </p:blipFill>
        <p:spPr bwMode="auto">
          <a:xfrm>
            <a:off x="927279" y="3336499"/>
            <a:ext cx="635000" cy="2824405"/>
          </a:xfrm>
          <a:prstGeom prst="rect">
            <a:avLst/>
          </a:prstGeom>
          <a:noFill/>
          <a:ln w="9525">
            <a:noFill/>
            <a:miter lim="800000"/>
            <a:headEnd/>
            <a:tailEnd/>
          </a:ln>
        </p:spPr>
      </p:pic>
      <p:pic>
        <p:nvPicPr>
          <p:cNvPr id="22" name="Picture 65" descr="MP-06"/>
          <p:cNvPicPr>
            <a:picLocks noChangeAspect="1" noChangeArrowheads="1"/>
          </p:cNvPicPr>
          <p:nvPr/>
        </p:nvPicPr>
        <p:blipFill>
          <a:blip r:embed="rId5" cstate="print"/>
          <a:srcRect/>
          <a:stretch>
            <a:fillRect/>
          </a:stretch>
        </p:blipFill>
        <p:spPr bwMode="auto">
          <a:xfrm>
            <a:off x="2370317" y="2650700"/>
            <a:ext cx="2057400" cy="365125"/>
          </a:xfrm>
          <a:prstGeom prst="rect">
            <a:avLst/>
          </a:prstGeom>
          <a:noFill/>
          <a:ln w="9525">
            <a:noFill/>
            <a:miter lim="800000"/>
            <a:headEnd/>
            <a:tailEnd/>
          </a:ln>
        </p:spPr>
      </p:pic>
      <p:pic>
        <p:nvPicPr>
          <p:cNvPr id="23" name="Picture 66" descr="MP-06a"/>
          <p:cNvPicPr>
            <a:picLocks noChangeAspect="1" noChangeArrowheads="1"/>
          </p:cNvPicPr>
          <p:nvPr/>
        </p:nvPicPr>
        <p:blipFill>
          <a:blip r:embed="rId6" cstate="print"/>
          <a:srcRect/>
          <a:stretch>
            <a:fillRect/>
          </a:stretch>
        </p:blipFill>
        <p:spPr bwMode="auto">
          <a:xfrm>
            <a:off x="2359807" y="3260300"/>
            <a:ext cx="1885347" cy="2432162"/>
          </a:xfrm>
          <a:prstGeom prst="rect">
            <a:avLst/>
          </a:prstGeom>
          <a:noFill/>
          <a:ln w="9525">
            <a:noFill/>
            <a:miter lim="800000"/>
            <a:headEnd/>
            <a:tailEnd/>
          </a:ln>
        </p:spPr>
      </p:pic>
      <p:pic>
        <p:nvPicPr>
          <p:cNvPr id="24" name="Picture 67" descr="MP-07"/>
          <p:cNvPicPr>
            <a:picLocks noChangeAspect="1" noChangeArrowheads="1"/>
          </p:cNvPicPr>
          <p:nvPr/>
        </p:nvPicPr>
        <p:blipFill>
          <a:blip r:embed="rId7" cstate="print"/>
          <a:srcRect/>
          <a:stretch>
            <a:fillRect/>
          </a:stretch>
        </p:blipFill>
        <p:spPr bwMode="auto">
          <a:xfrm>
            <a:off x="4503917" y="2650700"/>
            <a:ext cx="2057400" cy="365125"/>
          </a:xfrm>
          <a:prstGeom prst="rect">
            <a:avLst/>
          </a:prstGeom>
          <a:noFill/>
          <a:ln w="9525">
            <a:noFill/>
            <a:miter lim="800000"/>
            <a:headEnd/>
            <a:tailEnd/>
          </a:ln>
        </p:spPr>
      </p:pic>
      <p:pic>
        <p:nvPicPr>
          <p:cNvPr id="25" name="Picture 68" descr="MP-07a"/>
          <p:cNvPicPr>
            <a:picLocks noChangeAspect="1" noChangeArrowheads="1"/>
          </p:cNvPicPr>
          <p:nvPr/>
        </p:nvPicPr>
        <p:blipFill>
          <a:blip r:embed="rId8" cstate="print"/>
          <a:srcRect/>
          <a:stretch>
            <a:fillRect/>
          </a:stretch>
        </p:blipFill>
        <p:spPr bwMode="auto">
          <a:xfrm>
            <a:off x="4730826" y="3298936"/>
            <a:ext cx="2158322" cy="2200342"/>
          </a:xfrm>
          <a:prstGeom prst="rect">
            <a:avLst/>
          </a:prstGeom>
          <a:noFill/>
          <a:ln w="9525">
            <a:noFill/>
            <a:miter lim="800000"/>
            <a:headEnd/>
            <a:tailEnd/>
          </a:ln>
        </p:spPr>
      </p:pic>
      <p:pic>
        <p:nvPicPr>
          <p:cNvPr id="26" name="Picture 69" descr="MP-08"/>
          <p:cNvPicPr>
            <a:picLocks noChangeAspect="1" noChangeArrowheads="1"/>
          </p:cNvPicPr>
          <p:nvPr/>
        </p:nvPicPr>
        <p:blipFill>
          <a:blip r:embed="rId9" cstate="print"/>
          <a:srcRect/>
          <a:stretch>
            <a:fillRect/>
          </a:stretch>
        </p:blipFill>
        <p:spPr bwMode="auto">
          <a:xfrm>
            <a:off x="6561317" y="2664987"/>
            <a:ext cx="2133600" cy="379413"/>
          </a:xfrm>
          <a:prstGeom prst="rect">
            <a:avLst/>
          </a:prstGeom>
          <a:noFill/>
          <a:ln w="9525">
            <a:noFill/>
            <a:miter lim="800000"/>
            <a:headEnd/>
            <a:tailEnd/>
          </a:ln>
        </p:spPr>
      </p:pic>
      <p:pic>
        <p:nvPicPr>
          <p:cNvPr id="27" name="Picture 70" descr="MP-08a"/>
          <p:cNvPicPr>
            <a:picLocks noChangeAspect="1" noChangeArrowheads="1"/>
          </p:cNvPicPr>
          <p:nvPr/>
        </p:nvPicPr>
        <p:blipFill>
          <a:blip r:embed="rId10" cstate="print"/>
          <a:srcRect/>
          <a:stretch>
            <a:fillRect/>
          </a:stretch>
        </p:blipFill>
        <p:spPr bwMode="auto">
          <a:xfrm>
            <a:off x="6724287" y="3298937"/>
            <a:ext cx="2215675" cy="2135948"/>
          </a:xfrm>
          <a:prstGeom prst="rect">
            <a:avLst/>
          </a:prstGeom>
          <a:noFill/>
          <a:ln w="9525">
            <a:noFill/>
            <a:miter lim="800000"/>
            <a:headEnd/>
            <a:tailEnd/>
          </a:ln>
        </p:spPr>
      </p:pic>
      <p:sp>
        <p:nvSpPr>
          <p:cNvPr id="28" name="Rectangle 76"/>
          <p:cNvSpPr>
            <a:spLocks noChangeArrowheads="1"/>
          </p:cNvSpPr>
          <p:nvPr/>
        </p:nvSpPr>
        <p:spPr bwMode="auto">
          <a:xfrm>
            <a:off x="4513441" y="2998368"/>
            <a:ext cx="2278188" cy="246221"/>
          </a:xfrm>
          <a:prstGeom prst="rect">
            <a:avLst/>
          </a:prstGeom>
          <a:noFill/>
          <a:ln w="9525">
            <a:noFill/>
            <a:miter lim="800000"/>
            <a:headEnd/>
            <a:tailEnd/>
          </a:ln>
        </p:spPr>
        <p:txBody>
          <a:bodyPr wrap="none">
            <a:spAutoFit/>
          </a:bodyPr>
          <a:lstStyle/>
          <a:p>
            <a:pPr eaLnBrk="0" hangingPunct="0">
              <a:spcBef>
                <a:spcPct val="0"/>
              </a:spcBef>
              <a:buClrTx/>
              <a:buSzTx/>
              <a:buFontTx/>
              <a:buNone/>
            </a:pPr>
            <a:r>
              <a:rPr lang="pt-BR" sz="1000" i="0" dirty="0">
                <a:latin typeface="Arial" charset="0"/>
                <a:cs typeface="Arial" charset="0"/>
              </a:rPr>
              <a:t>PONTES-ROLANTES / SACADAS</a:t>
            </a:r>
          </a:p>
        </p:txBody>
      </p:sp>
      <p:sp>
        <p:nvSpPr>
          <p:cNvPr id="29" name="Rectangle 77"/>
          <p:cNvSpPr>
            <a:spLocks noChangeArrowheads="1"/>
          </p:cNvSpPr>
          <p:nvPr/>
        </p:nvSpPr>
        <p:spPr bwMode="auto">
          <a:xfrm>
            <a:off x="2584615" y="2998368"/>
            <a:ext cx="1579278" cy="246221"/>
          </a:xfrm>
          <a:prstGeom prst="rect">
            <a:avLst/>
          </a:prstGeom>
          <a:noFill/>
          <a:ln w="9525">
            <a:noFill/>
            <a:miter lim="800000"/>
            <a:headEnd/>
            <a:tailEnd/>
          </a:ln>
        </p:spPr>
        <p:txBody>
          <a:bodyPr wrap="none">
            <a:spAutoFit/>
          </a:bodyPr>
          <a:lstStyle/>
          <a:p>
            <a:pPr eaLnBrk="0" hangingPunct="0">
              <a:spcBef>
                <a:spcPct val="0"/>
              </a:spcBef>
              <a:buClrTx/>
              <a:buSzTx/>
              <a:buFontTx/>
              <a:buNone/>
            </a:pPr>
            <a:r>
              <a:rPr lang="pt-BR" sz="1000" i="0" dirty="0">
                <a:latin typeface="Arial" charset="0"/>
                <a:cs typeface="Arial" charset="0"/>
              </a:rPr>
              <a:t>GALERIAS / TANQUES</a:t>
            </a:r>
          </a:p>
        </p:txBody>
      </p:sp>
      <p:sp>
        <p:nvSpPr>
          <p:cNvPr id="30" name="Rectangle 78"/>
          <p:cNvSpPr>
            <a:spLocks noChangeArrowheads="1"/>
          </p:cNvSpPr>
          <p:nvPr/>
        </p:nvSpPr>
        <p:spPr bwMode="auto">
          <a:xfrm>
            <a:off x="584351" y="2998368"/>
            <a:ext cx="1508746" cy="246221"/>
          </a:xfrm>
          <a:prstGeom prst="rect">
            <a:avLst/>
          </a:prstGeom>
          <a:noFill/>
          <a:ln w="9525">
            <a:noFill/>
            <a:miter lim="800000"/>
            <a:headEnd/>
            <a:tailEnd/>
          </a:ln>
        </p:spPr>
        <p:txBody>
          <a:bodyPr wrap="none">
            <a:spAutoFit/>
          </a:bodyPr>
          <a:lstStyle/>
          <a:p>
            <a:pPr eaLnBrk="0" hangingPunct="0">
              <a:spcBef>
                <a:spcPct val="0"/>
              </a:spcBef>
              <a:buClrTx/>
              <a:buSzTx/>
              <a:buFontTx/>
              <a:buNone/>
            </a:pPr>
            <a:r>
              <a:rPr lang="pt-BR" sz="1000" i="0" dirty="0">
                <a:latin typeface="Arial" charset="0"/>
                <a:cs typeface="Arial" charset="0"/>
              </a:rPr>
              <a:t>TORRES / CHAMINÉS</a:t>
            </a:r>
          </a:p>
        </p:txBody>
      </p:sp>
      <p:sp>
        <p:nvSpPr>
          <p:cNvPr id="31" name="Rectangle 76"/>
          <p:cNvSpPr>
            <a:spLocks noChangeArrowheads="1"/>
          </p:cNvSpPr>
          <p:nvPr/>
        </p:nvSpPr>
        <p:spPr bwMode="auto">
          <a:xfrm>
            <a:off x="7299523" y="2998368"/>
            <a:ext cx="646331" cy="246221"/>
          </a:xfrm>
          <a:prstGeom prst="rect">
            <a:avLst/>
          </a:prstGeom>
          <a:noFill/>
          <a:ln w="9525">
            <a:noFill/>
            <a:miter lim="800000"/>
            <a:headEnd/>
            <a:tailEnd/>
          </a:ln>
        </p:spPr>
        <p:txBody>
          <a:bodyPr wrap="none">
            <a:spAutoFit/>
          </a:bodyPr>
          <a:lstStyle/>
          <a:p>
            <a:pPr eaLnBrk="0" hangingPunct="0">
              <a:spcBef>
                <a:spcPct val="0"/>
              </a:spcBef>
              <a:buClrTx/>
              <a:buSzTx/>
              <a:buFontTx/>
              <a:buNone/>
            </a:pPr>
            <a:r>
              <a:rPr lang="pt-BR" sz="1000" i="0" dirty="0">
                <a:latin typeface="Arial" charset="0"/>
                <a:cs typeface="Arial" charset="0"/>
              </a:rPr>
              <a:t>PERFIS</a:t>
            </a:r>
          </a:p>
        </p:txBody>
      </p:sp>
      <p:pic>
        <p:nvPicPr>
          <p:cNvPr id="32" name="Imagem 31"/>
          <p:cNvPicPr>
            <a:picLocks noChangeAspect="1"/>
          </p:cNvPicPr>
          <p:nvPr/>
        </p:nvPicPr>
        <p:blipFill>
          <a:blip r:embed="rId11"/>
          <a:srcRect/>
          <a:stretch>
            <a:fillRect/>
          </a:stretch>
        </p:blipFill>
        <p:spPr bwMode="auto">
          <a:xfrm>
            <a:off x="7215206" y="5768983"/>
            <a:ext cx="1928794" cy="108901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0-#ppt_w/2"/>
                                          </p:val>
                                        </p:tav>
                                        <p:tav tm="100000">
                                          <p:val>
                                            <p:strVal val="#ppt_x"/>
                                          </p:val>
                                        </p:tav>
                                      </p:tavLst>
                                    </p:anim>
                                    <p:anim calcmode="lin" valueType="num">
                                      <p:cBhvr additive="base">
                                        <p:cTn id="14"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0-#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0-#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0-#ppt_w/2"/>
                                          </p:val>
                                        </p:tav>
                                        <p:tav tm="100000">
                                          <p:val>
                                            <p:strVal val="#ppt_x"/>
                                          </p:val>
                                        </p:tav>
                                      </p:tavLst>
                                    </p:anim>
                                    <p:anim calcmode="lin" valueType="num">
                                      <p:cBhvr additive="base">
                                        <p:cTn id="3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0-#ppt_w/2"/>
                                          </p:val>
                                        </p:tav>
                                        <p:tav tm="100000">
                                          <p:val>
                                            <p:strVal val="#ppt_x"/>
                                          </p:val>
                                        </p:tav>
                                      </p:tavLst>
                                    </p:anim>
                                    <p:anim calcmode="lin" valueType="num">
                                      <p:cBhvr additive="base">
                                        <p:cTn id="3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0-#ppt_w/2"/>
                                          </p:val>
                                        </p:tav>
                                        <p:tav tm="100000">
                                          <p:val>
                                            <p:strVal val="#ppt_x"/>
                                          </p:val>
                                        </p:tav>
                                      </p:tavLst>
                                    </p:anim>
                                    <p:anim calcmode="lin" valueType="num">
                                      <p:cBhvr additive="base">
                                        <p:cTn id="44"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0-#ppt_w/2"/>
                                          </p:val>
                                        </p:tav>
                                        <p:tav tm="100000">
                                          <p:val>
                                            <p:strVal val="#ppt_x"/>
                                          </p:val>
                                        </p:tav>
                                      </p:tavLst>
                                    </p:anim>
                                    <p:anim calcmode="lin" valueType="num">
                                      <p:cBhvr additive="base">
                                        <p:cTn id="50"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0-#ppt_w/2"/>
                                          </p:val>
                                        </p:tav>
                                        <p:tav tm="100000">
                                          <p:val>
                                            <p:strVal val="#ppt_x"/>
                                          </p:val>
                                        </p:tav>
                                      </p:tavLst>
                                    </p:anim>
                                    <p:anim calcmode="lin" valueType="num">
                                      <p:cBhvr additive="base">
                                        <p:cTn id="56"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0-#ppt_w/2"/>
                                          </p:val>
                                        </p:tav>
                                        <p:tav tm="100000">
                                          <p:val>
                                            <p:strVal val="#ppt_x"/>
                                          </p:val>
                                        </p:tav>
                                      </p:tavLst>
                                    </p:anim>
                                    <p:anim calcmode="lin" valueType="num">
                                      <p:cBhvr additive="base">
                                        <p:cTn id="62"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0-#ppt_w/2"/>
                                          </p:val>
                                        </p:tav>
                                        <p:tav tm="100000">
                                          <p:val>
                                            <p:strVal val="#ppt_x"/>
                                          </p:val>
                                        </p:tav>
                                      </p:tavLst>
                                    </p:anim>
                                    <p:anim calcmode="lin" valueType="num">
                                      <p:cBhvr additive="base">
                                        <p:cTn id="68"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additive="base">
                                        <p:cTn id="73" dur="500" fill="hold"/>
                                        <p:tgtEl>
                                          <p:spTgt spid="31"/>
                                        </p:tgtEl>
                                        <p:attrNameLst>
                                          <p:attrName>ppt_x</p:attrName>
                                        </p:attrNameLst>
                                      </p:cBhvr>
                                      <p:tavLst>
                                        <p:tav tm="0">
                                          <p:val>
                                            <p:strVal val="0-#ppt_w/2"/>
                                          </p:val>
                                        </p:tav>
                                        <p:tav tm="100000">
                                          <p:val>
                                            <p:strVal val="#ppt_x"/>
                                          </p:val>
                                        </p:tav>
                                      </p:tavLst>
                                    </p:anim>
                                    <p:anim calcmode="lin" valueType="num">
                                      <p:cBhvr additive="base">
                                        <p:cTn id="74"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utoUpdateAnimBg="0"/>
      <p:bldP spid="29" grpId="0" autoUpdateAnimBg="0"/>
      <p:bldP spid="30" grpId="0" autoUpdateAnimBg="0"/>
      <p:bldP spid="31"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8" name="Rectangle 5"/>
          <p:cNvSpPr>
            <a:spLocks/>
          </p:cNvSpPr>
          <p:nvPr/>
        </p:nvSpPr>
        <p:spPr bwMode="auto">
          <a:xfrm>
            <a:off x="1929010" y="202766"/>
            <a:ext cx="7214990" cy="775591"/>
          </a:xfrm>
          <a:prstGeom prst="rect">
            <a:avLst/>
          </a:prstGeom>
          <a:noFill/>
          <a:ln w="9525">
            <a:noFill/>
            <a:miter lim="800000"/>
            <a:headEnd/>
            <a:tailEnd/>
          </a:ln>
        </p:spPr>
        <p:txBody>
          <a:bodyPr anchor="ctr"/>
          <a:lstStyle/>
          <a:p>
            <a:pPr algn="r"/>
            <a:endParaRPr lang="pt-BR" sz="2000" b="1" dirty="0"/>
          </a:p>
        </p:txBody>
      </p:sp>
      <p:sp>
        <p:nvSpPr>
          <p:cNvPr id="4" name="CaixaDeTexto 3"/>
          <p:cNvSpPr txBox="1"/>
          <p:nvPr/>
        </p:nvSpPr>
        <p:spPr>
          <a:xfrm>
            <a:off x="180110" y="1163781"/>
            <a:ext cx="8617527" cy="646331"/>
          </a:xfrm>
          <a:prstGeom prst="rect">
            <a:avLst/>
          </a:prstGeom>
          <a:noFill/>
        </p:spPr>
        <p:txBody>
          <a:bodyPr wrap="square" rtlCol="0">
            <a:spAutoFit/>
          </a:bodyPr>
          <a:lstStyle/>
          <a:p>
            <a:pPr algn="ctr"/>
            <a:endParaRPr lang="pt-BR" b="1" dirty="0"/>
          </a:p>
          <a:p>
            <a:pPr algn="ctr"/>
            <a:endParaRPr lang="pt-BR" b="1" dirty="0"/>
          </a:p>
        </p:txBody>
      </p:sp>
      <p:sp>
        <p:nvSpPr>
          <p:cNvPr id="5" name="Retângulo 4"/>
          <p:cNvSpPr/>
          <p:nvPr/>
        </p:nvSpPr>
        <p:spPr>
          <a:xfrm>
            <a:off x="299535" y="287698"/>
            <a:ext cx="6979723" cy="646331"/>
          </a:xfrm>
          <a:prstGeom prst="rect">
            <a:avLst/>
          </a:prstGeom>
        </p:spPr>
        <p:txBody>
          <a:bodyPr wrap="square">
            <a:spAutoFit/>
          </a:bodyPr>
          <a:lstStyle/>
          <a:p>
            <a:pPr algn="ctr"/>
            <a:r>
              <a:rPr lang="pt-BR" sz="3600" b="1" dirty="0">
                <a:latin typeface="Arial" pitchFamily="34" charset="0"/>
                <a:cs typeface="Arial" pitchFamily="34" charset="0"/>
              </a:rPr>
              <a:t>TRABALHO EM ALTURAS</a:t>
            </a:r>
          </a:p>
        </p:txBody>
      </p:sp>
      <p:sp>
        <p:nvSpPr>
          <p:cNvPr id="6" name="Retângulo 5"/>
          <p:cNvSpPr/>
          <p:nvPr/>
        </p:nvSpPr>
        <p:spPr>
          <a:xfrm>
            <a:off x="448958" y="1392533"/>
            <a:ext cx="6979723" cy="954107"/>
          </a:xfrm>
          <a:prstGeom prst="rect">
            <a:avLst/>
          </a:prstGeom>
        </p:spPr>
        <p:txBody>
          <a:bodyPr wrap="square">
            <a:spAutoFit/>
          </a:bodyPr>
          <a:lstStyle/>
          <a:p>
            <a:pPr algn="ctr"/>
            <a:r>
              <a:rPr lang="pt-BR" sz="2800" b="1" dirty="0">
                <a:latin typeface="Arial" pitchFamily="34" charset="0"/>
                <a:cs typeface="Arial" pitchFamily="34" charset="0"/>
              </a:rPr>
              <a:t>PRINCIPAIS ÁREAS COM GRANDES RISCOS DE QUEDAS EM ALTURAS</a:t>
            </a:r>
          </a:p>
        </p:txBody>
      </p:sp>
      <p:sp>
        <p:nvSpPr>
          <p:cNvPr id="7" name="Retângulo 6"/>
          <p:cNvSpPr/>
          <p:nvPr/>
        </p:nvSpPr>
        <p:spPr>
          <a:xfrm>
            <a:off x="656823" y="2240692"/>
            <a:ext cx="8049295" cy="400110"/>
          </a:xfrm>
          <a:prstGeom prst="rect">
            <a:avLst/>
          </a:prstGeom>
        </p:spPr>
        <p:txBody>
          <a:bodyPr wrap="square">
            <a:spAutoFit/>
          </a:bodyPr>
          <a:lstStyle/>
          <a:p>
            <a:pPr algn="just"/>
            <a:endParaRPr lang="pt-BR" sz="2000" b="1" dirty="0">
              <a:latin typeface="Arial" pitchFamily="34" charset="0"/>
              <a:cs typeface="Arial" pitchFamily="34" charset="0"/>
            </a:endParaRPr>
          </a:p>
        </p:txBody>
      </p:sp>
      <p:sp>
        <p:nvSpPr>
          <p:cNvPr id="8" name="Retângulo 7"/>
          <p:cNvSpPr/>
          <p:nvPr/>
        </p:nvSpPr>
        <p:spPr>
          <a:xfrm>
            <a:off x="0" y="6645498"/>
            <a:ext cx="3322749" cy="215444"/>
          </a:xfrm>
          <a:prstGeom prst="rect">
            <a:avLst/>
          </a:prstGeom>
        </p:spPr>
        <p:txBody>
          <a:bodyPr wrap="square">
            <a:spAutoFit/>
          </a:bodyPr>
          <a:lstStyle/>
          <a:p>
            <a:pPr algn="ctr"/>
            <a:r>
              <a:rPr lang="pt-BR" sz="800" b="1" dirty="0">
                <a:solidFill>
                  <a:schemeClr val="bg1">
                    <a:lumMod val="75000"/>
                  </a:schemeClr>
                </a:solidFill>
                <a:latin typeface="Arial" pitchFamily="34" charset="0"/>
                <a:cs typeface="Arial" pitchFamily="34" charset="0"/>
              </a:rPr>
              <a:t>Eduardo Amaro Gomes 09/04/2011 PORTO DE GALINHAS – PE </a:t>
            </a:r>
          </a:p>
        </p:txBody>
      </p:sp>
      <p:pic>
        <p:nvPicPr>
          <p:cNvPr id="9" name="Picture 45" descr="MP-09"/>
          <p:cNvPicPr>
            <a:picLocks noChangeAspect="1" noChangeArrowheads="1"/>
          </p:cNvPicPr>
          <p:nvPr/>
        </p:nvPicPr>
        <p:blipFill>
          <a:blip r:embed="rId3" cstate="print"/>
          <a:srcRect/>
          <a:stretch>
            <a:fillRect/>
          </a:stretch>
        </p:blipFill>
        <p:spPr bwMode="auto">
          <a:xfrm>
            <a:off x="470078" y="2653048"/>
            <a:ext cx="2057400" cy="365125"/>
          </a:xfrm>
          <a:prstGeom prst="rect">
            <a:avLst/>
          </a:prstGeom>
          <a:noFill/>
          <a:ln w="9525">
            <a:noFill/>
            <a:miter lim="800000"/>
            <a:headEnd/>
            <a:tailEnd/>
          </a:ln>
        </p:spPr>
      </p:pic>
      <p:pic>
        <p:nvPicPr>
          <p:cNvPr id="10" name="Picture 46" descr="MP-09a"/>
          <p:cNvPicPr>
            <a:picLocks noChangeAspect="1" noChangeArrowheads="1"/>
          </p:cNvPicPr>
          <p:nvPr/>
        </p:nvPicPr>
        <p:blipFill>
          <a:blip r:embed="rId4" cstate="print"/>
          <a:srcRect/>
          <a:stretch>
            <a:fillRect/>
          </a:stretch>
        </p:blipFill>
        <p:spPr bwMode="auto">
          <a:xfrm>
            <a:off x="381168" y="3364605"/>
            <a:ext cx="2461575" cy="2250583"/>
          </a:xfrm>
          <a:prstGeom prst="rect">
            <a:avLst/>
          </a:prstGeom>
          <a:noFill/>
          <a:ln w="9525">
            <a:noFill/>
            <a:miter lim="800000"/>
            <a:headEnd/>
            <a:tailEnd/>
          </a:ln>
        </p:spPr>
      </p:pic>
      <p:pic>
        <p:nvPicPr>
          <p:cNvPr id="11" name="Picture 47" descr="MP-10"/>
          <p:cNvPicPr>
            <a:picLocks noChangeAspect="1" noChangeArrowheads="1"/>
          </p:cNvPicPr>
          <p:nvPr/>
        </p:nvPicPr>
        <p:blipFill>
          <a:blip r:embed="rId5" cstate="print"/>
          <a:srcRect/>
          <a:stretch>
            <a:fillRect/>
          </a:stretch>
        </p:blipFill>
        <p:spPr bwMode="auto">
          <a:xfrm>
            <a:off x="2451278" y="2653048"/>
            <a:ext cx="2057400" cy="365125"/>
          </a:xfrm>
          <a:prstGeom prst="rect">
            <a:avLst/>
          </a:prstGeom>
          <a:noFill/>
          <a:ln w="9525">
            <a:noFill/>
            <a:miter lim="800000"/>
            <a:headEnd/>
            <a:tailEnd/>
          </a:ln>
        </p:spPr>
      </p:pic>
      <p:pic>
        <p:nvPicPr>
          <p:cNvPr id="12" name="Picture 48" descr="MP-10a"/>
          <p:cNvPicPr>
            <a:picLocks noChangeAspect="1" noChangeArrowheads="1"/>
          </p:cNvPicPr>
          <p:nvPr/>
        </p:nvPicPr>
        <p:blipFill>
          <a:blip r:embed="rId6" cstate="print"/>
          <a:srcRect/>
          <a:stretch>
            <a:fillRect/>
          </a:stretch>
        </p:blipFill>
        <p:spPr bwMode="auto">
          <a:xfrm>
            <a:off x="2679877" y="3338848"/>
            <a:ext cx="1745007" cy="2083158"/>
          </a:xfrm>
          <a:prstGeom prst="rect">
            <a:avLst/>
          </a:prstGeom>
          <a:noFill/>
          <a:ln w="9525">
            <a:noFill/>
            <a:miter lim="800000"/>
            <a:headEnd/>
            <a:tailEnd/>
          </a:ln>
        </p:spPr>
      </p:pic>
      <p:pic>
        <p:nvPicPr>
          <p:cNvPr id="13" name="Picture 49" descr="MP-11"/>
          <p:cNvPicPr>
            <a:picLocks noChangeAspect="1" noChangeArrowheads="1"/>
          </p:cNvPicPr>
          <p:nvPr/>
        </p:nvPicPr>
        <p:blipFill>
          <a:blip r:embed="rId7" cstate="print"/>
          <a:srcRect/>
          <a:stretch>
            <a:fillRect/>
          </a:stretch>
        </p:blipFill>
        <p:spPr bwMode="auto">
          <a:xfrm>
            <a:off x="4432478" y="2653048"/>
            <a:ext cx="2057400" cy="365125"/>
          </a:xfrm>
          <a:prstGeom prst="rect">
            <a:avLst/>
          </a:prstGeom>
          <a:noFill/>
          <a:ln w="9525">
            <a:noFill/>
            <a:miter lim="800000"/>
            <a:headEnd/>
            <a:tailEnd/>
          </a:ln>
        </p:spPr>
      </p:pic>
      <p:pic>
        <p:nvPicPr>
          <p:cNvPr id="14" name="Picture 50" descr="MP-11a"/>
          <p:cNvPicPr>
            <a:picLocks noChangeAspect="1" noChangeArrowheads="1"/>
          </p:cNvPicPr>
          <p:nvPr/>
        </p:nvPicPr>
        <p:blipFill>
          <a:blip r:embed="rId8" cstate="print"/>
          <a:srcRect/>
          <a:stretch>
            <a:fillRect/>
          </a:stretch>
        </p:blipFill>
        <p:spPr bwMode="auto">
          <a:xfrm>
            <a:off x="4568502" y="3261575"/>
            <a:ext cx="1896043" cy="2263462"/>
          </a:xfrm>
          <a:prstGeom prst="rect">
            <a:avLst/>
          </a:prstGeom>
          <a:noFill/>
          <a:ln w="9525">
            <a:noFill/>
            <a:miter lim="800000"/>
            <a:headEnd/>
            <a:tailEnd/>
          </a:ln>
        </p:spPr>
      </p:pic>
      <p:pic>
        <p:nvPicPr>
          <p:cNvPr id="15" name="Picture 51" descr="MP-12"/>
          <p:cNvPicPr>
            <a:picLocks noChangeAspect="1" noChangeArrowheads="1"/>
          </p:cNvPicPr>
          <p:nvPr/>
        </p:nvPicPr>
        <p:blipFill>
          <a:blip r:embed="rId9" cstate="print"/>
          <a:srcRect/>
          <a:stretch>
            <a:fillRect/>
          </a:stretch>
        </p:blipFill>
        <p:spPr bwMode="auto">
          <a:xfrm>
            <a:off x="6489878" y="2653048"/>
            <a:ext cx="2057400" cy="365125"/>
          </a:xfrm>
          <a:prstGeom prst="rect">
            <a:avLst/>
          </a:prstGeom>
          <a:noFill/>
          <a:ln w="9525">
            <a:noFill/>
            <a:miter lim="800000"/>
            <a:headEnd/>
            <a:tailEnd/>
          </a:ln>
        </p:spPr>
      </p:pic>
      <p:pic>
        <p:nvPicPr>
          <p:cNvPr id="16" name="Picture 52" descr="MP-12a"/>
          <p:cNvPicPr>
            <a:picLocks noChangeAspect="1" noChangeArrowheads="1"/>
          </p:cNvPicPr>
          <p:nvPr/>
        </p:nvPicPr>
        <p:blipFill>
          <a:blip r:embed="rId10" cstate="print"/>
          <a:srcRect/>
          <a:stretch>
            <a:fillRect/>
          </a:stretch>
        </p:blipFill>
        <p:spPr bwMode="auto">
          <a:xfrm>
            <a:off x="6870878" y="3338848"/>
            <a:ext cx="1448874" cy="2167666"/>
          </a:xfrm>
          <a:prstGeom prst="rect">
            <a:avLst/>
          </a:prstGeom>
          <a:noFill/>
          <a:ln w="9525">
            <a:noFill/>
            <a:miter lim="800000"/>
            <a:headEnd/>
            <a:tailEnd/>
          </a:ln>
        </p:spPr>
      </p:pic>
      <p:sp>
        <p:nvSpPr>
          <p:cNvPr id="17" name="Rectangle 53"/>
          <p:cNvSpPr>
            <a:spLocks noChangeArrowheads="1"/>
          </p:cNvSpPr>
          <p:nvPr/>
        </p:nvSpPr>
        <p:spPr bwMode="auto">
          <a:xfrm>
            <a:off x="6585142" y="3038802"/>
            <a:ext cx="1915909" cy="246221"/>
          </a:xfrm>
          <a:prstGeom prst="rect">
            <a:avLst/>
          </a:prstGeom>
          <a:noFill/>
          <a:ln w="9525">
            <a:noFill/>
            <a:miter lim="800000"/>
            <a:headEnd/>
            <a:tailEnd/>
          </a:ln>
        </p:spPr>
        <p:txBody>
          <a:bodyPr wrap="none">
            <a:spAutoFit/>
          </a:bodyPr>
          <a:lstStyle/>
          <a:p>
            <a:pPr eaLnBrk="0" hangingPunct="0">
              <a:spcBef>
                <a:spcPct val="0"/>
              </a:spcBef>
              <a:buClrTx/>
              <a:buSzTx/>
              <a:buFontTx/>
              <a:buNone/>
            </a:pPr>
            <a:r>
              <a:rPr lang="pt-BR" sz="1000" i="0" dirty="0">
                <a:latin typeface="Arial" charset="0"/>
                <a:cs typeface="Arial" charset="0"/>
              </a:rPr>
              <a:t>INDÚSTRIA PETROQUÍMICA</a:t>
            </a:r>
          </a:p>
        </p:txBody>
      </p:sp>
      <p:sp>
        <p:nvSpPr>
          <p:cNvPr id="18" name="Rectangle 54"/>
          <p:cNvSpPr>
            <a:spLocks noChangeArrowheads="1"/>
          </p:cNvSpPr>
          <p:nvPr/>
        </p:nvSpPr>
        <p:spPr bwMode="auto">
          <a:xfrm>
            <a:off x="4656316" y="3038802"/>
            <a:ext cx="1620957" cy="246221"/>
          </a:xfrm>
          <a:prstGeom prst="rect">
            <a:avLst/>
          </a:prstGeom>
          <a:noFill/>
          <a:ln w="9525">
            <a:noFill/>
            <a:miter lim="800000"/>
            <a:headEnd/>
            <a:tailEnd/>
          </a:ln>
        </p:spPr>
        <p:txBody>
          <a:bodyPr wrap="none">
            <a:spAutoFit/>
          </a:bodyPr>
          <a:lstStyle/>
          <a:p>
            <a:pPr>
              <a:buNone/>
            </a:pPr>
            <a:r>
              <a:rPr lang="pt-BR" sz="1000" i="0" dirty="0">
                <a:latin typeface="Arial" charset="0"/>
                <a:cs typeface="Arial" charset="0"/>
              </a:rPr>
              <a:t>CAMINHÕES / VAGÕES</a:t>
            </a:r>
          </a:p>
        </p:txBody>
      </p:sp>
      <p:sp>
        <p:nvSpPr>
          <p:cNvPr id="19" name="Rectangle 55"/>
          <p:cNvSpPr>
            <a:spLocks noChangeArrowheads="1"/>
          </p:cNvSpPr>
          <p:nvPr/>
        </p:nvSpPr>
        <p:spPr bwMode="auto">
          <a:xfrm>
            <a:off x="2679878" y="3034048"/>
            <a:ext cx="1813317" cy="246221"/>
          </a:xfrm>
          <a:prstGeom prst="rect">
            <a:avLst/>
          </a:prstGeom>
          <a:noFill/>
          <a:ln w="9525">
            <a:noFill/>
            <a:miter lim="800000"/>
            <a:headEnd/>
            <a:tailEnd/>
          </a:ln>
        </p:spPr>
        <p:txBody>
          <a:bodyPr wrap="none">
            <a:spAutoFit/>
          </a:bodyPr>
          <a:lstStyle/>
          <a:p>
            <a:pPr>
              <a:buNone/>
            </a:pPr>
            <a:r>
              <a:rPr lang="pt-BR" sz="1000" i="0" dirty="0">
                <a:latin typeface="Arial" charset="0"/>
                <a:cs typeface="Arial" charset="0"/>
              </a:rPr>
              <a:t>HORIZONTAL + VERTICAL</a:t>
            </a:r>
          </a:p>
        </p:txBody>
      </p:sp>
      <p:sp>
        <p:nvSpPr>
          <p:cNvPr id="20" name="Rectangle 55"/>
          <p:cNvSpPr>
            <a:spLocks noChangeArrowheads="1"/>
          </p:cNvSpPr>
          <p:nvPr/>
        </p:nvSpPr>
        <p:spPr bwMode="auto">
          <a:xfrm>
            <a:off x="584350" y="3038802"/>
            <a:ext cx="2013693" cy="246221"/>
          </a:xfrm>
          <a:prstGeom prst="rect">
            <a:avLst/>
          </a:prstGeom>
          <a:noFill/>
          <a:ln w="9525">
            <a:noFill/>
            <a:miter lim="800000"/>
            <a:headEnd/>
            <a:tailEnd/>
          </a:ln>
        </p:spPr>
        <p:txBody>
          <a:bodyPr wrap="none">
            <a:spAutoFit/>
          </a:bodyPr>
          <a:lstStyle/>
          <a:p>
            <a:pPr>
              <a:buNone/>
            </a:pPr>
            <a:r>
              <a:rPr lang="pt-BR" sz="1000" i="0" dirty="0">
                <a:latin typeface="Arial" charset="0"/>
                <a:cs typeface="Arial" charset="0"/>
              </a:rPr>
              <a:t>HORIZONTAL + HORIZONTAL</a:t>
            </a:r>
          </a:p>
        </p:txBody>
      </p:sp>
      <p:pic>
        <p:nvPicPr>
          <p:cNvPr id="21" name="Imagem 20"/>
          <p:cNvPicPr>
            <a:picLocks noChangeAspect="1"/>
          </p:cNvPicPr>
          <p:nvPr/>
        </p:nvPicPr>
        <p:blipFill>
          <a:blip r:embed="rId11"/>
          <a:srcRect/>
          <a:stretch>
            <a:fillRect/>
          </a:stretch>
        </p:blipFill>
        <p:spPr bwMode="auto">
          <a:xfrm>
            <a:off x="7215206" y="5768983"/>
            <a:ext cx="1928794" cy="108901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0-#ppt_w/2"/>
                                          </p:val>
                                        </p:tav>
                                        <p:tav tm="100000">
                                          <p:val>
                                            <p:strVal val="#ppt_x"/>
                                          </p:val>
                                        </p:tav>
                                      </p:tavLst>
                                    </p:anim>
                                    <p:anim calcmode="lin" valueType="num">
                                      <p:cBhvr additive="base">
                                        <p:cTn id="2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0-#ppt_w/2"/>
                                          </p:val>
                                        </p:tav>
                                        <p:tav tm="100000">
                                          <p:val>
                                            <p:strVal val="#ppt_x"/>
                                          </p:val>
                                        </p:tav>
                                      </p:tavLst>
                                    </p:anim>
                                    <p:anim calcmode="lin" valueType="num">
                                      <p:cBhvr additive="base">
                                        <p:cTn id="3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0-#ppt_w/2"/>
                                          </p:val>
                                        </p:tav>
                                        <p:tav tm="100000">
                                          <p:val>
                                            <p:strVal val="#ppt_x"/>
                                          </p:val>
                                        </p:tav>
                                      </p:tavLst>
                                    </p:anim>
                                    <p:anim calcmode="lin" valueType="num">
                                      <p:cBhvr additive="base">
                                        <p:cTn id="4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0-#ppt_w/2"/>
                                          </p:val>
                                        </p:tav>
                                        <p:tav tm="100000">
                                          <p:val>
                                            <p:strVal val="#ppt_x"/>
                                          </p:val>
                                        </p:tav>
                                      </p:tavLst>
                                    </p:anim>
                                    <p:anim calcmode="lin" valueType="num">
                                      <p:cBhvr additive="base">
                                        <p:cTn id="5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0-#ppt_w/2"/>
                                          </p:val>
                                        </p:tav>
                                        <p:tav tm="100000">
                                          <p:val>
                                            <p:strVal val="#ppt_x"/>
                                          </p:val>
                                        </p:tav>
                                      </p:tavLst>
                                    </p:anim>
                                    <p:anim calcmode="lin" valueType="num">
                                      <p:cBhvr additive="base">
                                        <p:cTn id="6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0-#ppt_w/2"/>
                                          </p:val>
                                        </p:tav>
                                        <p:tav tm="100000">
                                          <p:val>
                                            <p:strVal val="#ppt_x"/>
                                          </p:val>
                                        </p:tav>
                                      </p:tavLst>
                                    </p:anim>
                                    <p:anim calcmode="lin" valueType="num">
                                      <p:cBhvr additive="base">
                                        <p:cTn id="6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fill="hold"/>
                                        <p:tgtEl>
                                          <p:spTgt spid="20"/>
                                        </p:tgtEl>
                                        <p:attrNameLst>
                                          <p:attrName>ppt_x</p:attrName>
                                        </p:attrNameLst>
                                      </p:cBhvr>
                                      <p:tavLst>
                                        <p:tav tm="0">
                                          <p:val>
                                            <p:strVal val="0-#ppt_w/2"/>
                                          </p:val>
                                        </p:tav>
                                        <p:tav tm="100000">
                                          <p:val>
                                            <p:strVal val="#ppt_x"/>
                                          </p:val>
                                        </p:tav>
                                      </p:tavLst>
                                    </p:anim>
                                    <p:anim calcmode="lin" valueType="num">
                                      <p:cBhvr additive="base">
                                        <p:cTn id="74"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utoUpdateAnimBg="0"/>
      <p:bldP spid="18" grpId="0" autoUpdateAnimBg="0"/>
      <p:bldP spid="19" grpId="0" autoUpdateAnimBg="0"/>
      <p:bldP spid="20"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 Box 21"/>
          <p:cNvSpPr txBox="1">
            <a:spLocks noChangeArrowheads="1"/>
          </p:cNvSpPr>
          <p:nvPr/>
        </p:nvSpPr>
        <p:spPr bwMode="auto">
          <a:xfrm>
            <a:off x="8597" y="356188"/>
            <a:ext cx="7812087" cy="579438"/>
          </a:xfrm>
          <a:prstGeom prst="rect">
            <a:avLst/>
          </a:prstGeom>
          <a:noFill/>
          <a:ln w="9525">
            <a:noFill/>
            <a:miter lim="800000"/>
            <a:headEnd/>
            <a:tailEnd/>
          </a:ln>
        </p:spPr>
        <p:txBody>
          <a:bodyPr>
            <a:spAutoFit/>
          </a:bodyPr>
          <a:lstStyle/>
          <a:p>
            <a:pPr algn="ctr">
              <a:spcBef>
                <a:spcPct val="50000"/>
              </a:spcBef>
            </a:pPr>
            <a:r>
              <a:rPr lang="pt-BR" sz="3200" b="1" i="1" dirty="0">
                <a:latin typeface="Calibri" pitchFamily="34" charset="0"/>
              </a:rPr>
              <a:t>TRABALHOS DE MONTAGEM EM ALTURA</a:t>
            </a:r>
          </a:p>
        </p:txBody>
      </p:sp>
      <p:sp>
        <p:nvSpPr>
          <p:cNvPr id="74754" name="Rectangle 3"/>
          <p:cNvSpPr>
            <a:spLocks noChangeArrowheads="1"/>
          </p:cNvSpPr>
          <p:nvPr/>
        </p:nvSpPr>
        <p:spPr bwMode="auto">
          <a:xfrm>
            <a:off x="710271" y="908982"/>
            <a:ext cx="6408738" cy="2568575"/>
          </a:xfrm>
          <a:prstGeom prst="rect">
            <a:avLst/>
          </a:prstGeom>
          <a:noFill/>
          <a:ln w="9525">
            <a:noFill/>
            <a:miter lim="800000"/>
            <a:headEnd/>
            <a:tailEnd/>
          </a:ln>
        </p:spPr>
        <p:txBody>
          <a:bodyPr anchor="ctr">
            <a:spAutoFit/>
          </a:bodyPr>
          <a:lstStyle/>
          <a:p>
            <a:pPr algn="just">
              <a:lnSpc>
                <a:spcPct val="150000"/>
              </a:lnSpc>
              <a:buFontTx/>
              <a:buChar char="•"/>
              <a:tabLst>
                <a:tab pos="539750" algn="l"/>
              </a:tabLst>
            </a:pPr>
            <a:r>
              <a:rPr lang="pt-BR" sz="1800" dirty="0"/>
              <a:t> Todas as ferramentas manuais, elétricas e pneumáticas deverão dispor de uma corda de amarração para evitar suas quedas em níveis inferiores e ser transportada (içada) somente em sacolas e/ou sacos com apoio de roldana.</a:t>
            </a:r>
          </a:p>
          <a:p>
            <a:pPr algn="just">
              <a:lnSpc>
                <a:spcPct val="150000"/>
              </a:lnSpc>
              <a:tabLst>
                <a:tab pos="539750" algn="l"/>
              </a:tabLst>
            </a:pPr>
            <a:endParaRPr lang="pt-BR" sz="1800" dirty="0"/>
          </a:p>
          <a:p>
            <a:pPr algn="just">
              <a:lnSpc>
                <a:spcPct val="150000"/>
              </a:lnSpc>
              <a:tabLst>
                <a:tab pos="539750" algn="l"/>
              </a:tabLst>
            </a:pPr>
            <a:endParaRPr lang="pt-BR" sz="1800" dirty="0"/>
          </a:p>
        </p:txBody>
      </p:sp>
      <p:pic>
        <p:nvPicPr>
          <p:cNvPr id="74755" name="Picture 5"/>
          <p:cNvPicPr>
            <a:picLocks noChangeAspect="1" noChangeArrowheads="1"/>
          </p:cNvPicPr>
          <p:nvPr/>
        </p:nvPicPr>
        <p:blipFill>
          <a:blip r:embed="rId2" cstate="print"/>
          <a:srcRect/>
          <a:stretch>
            <a:fillRect/>
          </a:stretch>
        </p:blipFill>
        <p:spPr bwMode="auto">
          <a:xfrm>
            <a:off x="2411760" y="3144981"/>
            <a:ext cx="3848100" cy="2884487"/>
          </a:xfrm>
          <a:prstGeom prst="rect">
            <a:avLst/>
          </a:prstGeom>
          <a:noFill/>
          <a:ln w="9525">
            <a:noFill/>
            <a:miter lim="800000"/>
            <a:headEnd/>
            <a:tailEnd/>
          </a:ln>
        </p:spPr>
      </p:pic>
      <p:pic>
        <p:nvPicPr>
          <p:cNvPr id="5" name="Imagem 4"/>
          <p:cNvPicPr>
            <a:picLocks noChangeAspect="1"/>
          </p:cNvPicPr>
          <p:nvPr/>
        </p:nvPicPr>
        <p:blipFill>
          <a:blip r:embed="rId3"/>
          <a:srcRect/>
          <a:stretch>
            <a:fillRect/>
          </a:stretch>
        </p:blipFill>
        <p:spPr bwMode="auto">
          <a:xfrm>
            <a:off x="7429520" y="5889987"/>
            <a:ext cx="1714480" cy="968013"/>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285720" y="214290"/>
            <a:ext cx="8858280" cy="6643710"/>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57158" y="285728"/>
            <a:ext cx="8429684" cy="6072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Título 3"/>
          <p:cNvSpPr>
            <a:spLocks noGrp="1"/>
          </p:cNvSpPr>
          <p:nvPr>
            <p:ph type="title"/>
          </p:nvPr>
        </p:nvSpPr>
        <p:spPr>
          <a:xfrm>
            <a:off x="1000100" y="357174"/>
            <a:ext cx="7329510" cy="1143000"/>
          </a:xfrm>
        </p:spPr>
        <p:txBody>
          <a:bodyPr>
            <a:noAutofit/>
          </a:bodyPr>
          <a:lstStyle/>
          <a:p>
            <a:r>
              <a:rPr lang="pt-BR" sz="3200" b="1" dirty="0">
                <a:solidFill>
                  <a:srgbClr val="0070C0"/>
                </a:solidFill>
              </a:rPr>
              <a:t>ANDAIMES TUBULARES</a:t>
            </a:r>
            <a:endParaRPr lang="pt-BR" sz="3200" b="1" dirty="0">
              <a:solidFill>
                <a:schemeClr val="accent5">
                  <a:lumMod val="40000"/>
                  <a:lumOff val="60000"/>
                </a:schemeClr>
              </a:solidFill>
            </a:endParaRPr>
          </a:p>
        </p:txBody>
      </p:sp>
      <p:sp>
        <p:nvSpPr>
          <p:cNvPr id="5" name="Retângulo 4"/>
          <p:cNvSpPr/>
          <p:nvPr/>
        </p:nvSpPr>
        <p:spPr>
          <a:xfrm>
            <a:off x="5652120" y="2420888"/>
            <a:ext cx="2736304" cy="1569660"/>
          </a:xfrm>
          <a:prstGeom prst="rect">
            <a:avLst/>
          </a:prstGeom>
        </p:spPr>
        <p:txBody>
          <a:bodyPr wrap="square">
            <a:spAutoFit/>
          </a:bodyPr>
          <a:lstStyle/>
          <a:p>
            <a:pPr algn="ctr"/>
            <a:r>
              <a:rPr lang="pt-BR" sz="2400" b="1" dirty="0"/>
              <a:t>São montados com </a:t>
            </a:r>
            <a:r>
              <a:rPr lang="pt-BR" sz="2400" b="1" dirty="0">
                <a:solidFill>
                  <a:srgbClr val="FF0000"/>
                </a:solidFill>
              </a:rPr>
              <a:t>TUBOS</a:t>
            </a:r>
            <a:r>
              <a:rPr lang="pt-BR" sz="2400" b="1" dirty="0"/>
              <a:t> e usados para atingir</a:t>
            </a:r>
            <a:r>
              <a:rPr lang="pt-BR" sz="2400" b="1" dirty="0">
                <a:solidFill>
                  <a:srgbClr val="FF0000"/>
                </a:solidFill>
              </a:rPr>
              <a:t> </a:t>
            </a:r>
          </a:p>
          <a:p>
            <a:pPr algn="ctr"/>
            <a:r>
              <a:rPr lang="pt-BR" sz="2400" b="1" dirty="0">
                <a:solidFill>
                  <a:srgbClr val="FF0000"/>
                </a:solidFill>
              </a:rPr>
              <a:t>LOCAIS ELEVADOS</a:t>
            </a:r>
            <a:r>
              <a:rPr lang="pt-BR" sz="2400" b="1" dirty="0"/>
              <a:t>.</a:t>
            </a:r>
            <a:endParaRPr lang="pt-BR" sz="2400" dirty="0">
              <a:solidFill>
                <a:srgbClr val="0070C0"/>
              </a:solidFill>
            </a:endParaRPr>
          </a:p>
        </p:txBody>
      </p:sp>
      <p:pic>
        <p:nvPicPr>
          <p:cNvPr id="9" name="Imagem 8" descr="andaime vazio.jpg"/>
          <p:cNvPicPr>
            <a:picLocks noChangeAspect="1"/>
          </p:cNvPicPr>
          <p:nvPr/>
        </p:nvPicPr>
        <p:blipFill>
          <a:blip r:embed="rId4" cstate="print">
            <a:clrChange>
              <a:clrFrom>
                <a:srgbClr val="FFFFFF"/>
              </a:clrFrom>
              <a:clrTo>
                <a:srgbClr val="FFFFFF">
                  <a:alpha val="0"/>
                </a:srgbClr>
              </a:clrTo>
            </a:clrChange>
          </a:blip>
          <a:srcRect l="42350" t="31100" r="10476" b="29000"/>
          <a:stretch>
            <a:fillRect/>
          </a:stretch>
        </p:blipFill>
        <p:spPr>
          <a:xfrm>
            <a:off x="611560" y="1208430"/>
            <a:ext cx="5112568" cy="5250745"/>
          </a:xfrm>
          <a:prstGeom prst="rect">
            <a:avLst/>
          </a:prstGeom>
        </p:spPr>
      </p:pic>
      <p:pic>
        <p:nvPicPr>
          <p:cNvPr id="10" name="Imagem 9" descr="mestre montanha model.jpg"/>
          <p:cNvPicPr>
            <a:picLocks noChangeAspect="1"/>
          </p:cNvPicPr>
          <p:nvPr/>
        </p:nvPicPr>
        <p:blipFill>
          <a:blip r:embed="rId5" cstate="print">
            <a:clrChange>
              <a:clrFrom>
                <a:srgbClr val="FFFFFF"/>
              </a:clrFrom>
              <a:clrTo>
                <a:srgbClr val="FFFFFF">
                  <a:alpha val="0"/>
                </a:srgbClr>
              </a:clrTo>
            </a:clrChange>
          </a:blip>
          <a:stretch>
            <a:fillRect/>
          </a:stretch>
        </p:blipFill>
        <p:spPr>
          <a:xfrm>
            <a:off x="7572396" y="4572008"/>
            <a:ext cx="1224136" cy="180616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285720" y="285728"/>
            <a:ext cx="8858280" cy="6572272"/>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57158" y="285728"/>
            <a:ext cx="8429684" cy="6072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Título 3"/>
          <p:cNvSpPr>
            <a:spLocks noGrp="1"/>
          </p:cNvSpPr>
          <p:nvPr>
            <p:ph type="title"/>
          </p:nvPr>
        </p:nvSpPr>
        <p:spPr>
          <a:xfrm>
            <a:off x="1000100" y="357174"/>
            <a:ext cx="7329510" cy="1143000"/>
          </a:xfrm>
        </p:spPr>
        <p:txBody>
          <a:bodyPr>
            <a:noAutofit/>
          </a:bodyPr>
          <a:lstStyle/>
          <a:p>
            <a:r>
              <a:rPr lang="pt-BR" sz="3200" b="1" dirty="0">
                <a:solidFill>
                  <a:srgbClr val="0070C0"/>
                </a:solidFill>
              </a:rPr>
              <a:t>ANDAIMES TUBULARES</a:t>
            </a:r>
            <a:endParaRPr lang="pt-BR" sz="3200" b="1" dirty="0">
              <a:solidFill>
                <a:schemeClr val="accent5">
                  <a:lumMod val="40000"/>
                  <a:lumOff val="60000"/>
                </a:schemeClr>
              </a:solidFill>
            </a:endParaRPr>
          </a:p>
        </p:txBody>
      </p:sp>
      <p:sp>
        <p:nvSpPr>
          <p:cNvPr id="5" name="Retângulo 4"/>
          <p:cNvSpPr/>
          <p:nvPr/>
        </p:nvSpPr>
        <p:spPr>
          <a:xfrm>
            <a:off x="5724128" y="1628800"/>
            <a:ext cx="2520280" cy="2985433"/>
          </a:xfrm>
          <a:prstGeom prst="rect">
            <a:avLst/>
          </a:prstGeom>
        </p:spPr>
        <p:txBody>
          <a:bodyPr wrap="square">
            <a:spAutoFit/>
          </a:bodyPr>
          <a:lstStyle/>
          <a:p>
            <a:pPr algn="ctr"/>
            <a:r>
              <a:rPr lang="pt-BR" sz="2400" b="1" dirty="0"/>
              <a:t>Os tubos devem ser </a:t>
            </a:r>
            <a:r>
              <a:rPr lang="pt-BR" sz="2000" b="1" dirty="0">
                <a:solidFill>
                  <a:srgbClr val="FF0000"/>
                </a:solidFill>
              </a:rPr>
              <a:t>LISOS</a:t>
            </a:r>
            <a:r>
              <a:rPr lang="pt-BR" sz="2000" b="1" dirty="0"/>
              <a:t>, </a:t>
            </a:r>
            <a:r>
              <a:rPr lang="pt-BR" sz="2000" b="1" dirty="0">
                <a:solidFill>
                  <a:srgbClr val="FF0000"/>
                </a:solidFill>
              </a:rPr>
              <a:t>DESEMPENADOS</a:t>
            </a:r>
            <a:r>
              <a:rPr lang="pt-BR" sz="2400" b="1" dirty="0"/>
              <a:t>, estar em </a:t>
            </a:r>
            <a:r>
              <a:rPr lang="pt-BR" sz="2400" b="1" dirty="0">
                <a:solidFill>
                  <a:srgbClr val="FF0000"/>
                </a:solidFill>
              </a:rPr>
              <a:t>BOAS CONDIÇÕES </a:t>
            </a:r>
            <a:r>
              <a:rPr lang="pt-BR" sz="2400" b="1" dirty="0"/>
              <a:t>e </a:t>
            </a:r>
            <a:r>
              <a:rPr lang="pt-BR" sz="2400" b="1" dirty="0">
                <a:solidFill>
                  <a:srgbClr val="FF0000"/>
                </a:solidFill>
              </a:rPr>
              <a:t>SEM CORROSÃO</a:t>
            </a:r>
            <a:r>
              <a:rPr lang="pt-BR" sz="2400" b="1" dirty="0"/>
              <a:t>.</a:t>
            </a:r>
            <a:endParaRPr lang="pt-BR" sz="2400" dirty="0">
              <a:solidFill>
                <a:srgbClr val="0070C0"/>
              </a:solidFill>
            </a:endParaRPr>
          </a:p>
        </p:txBody>
      </p:sp>
      <p:pic>
        <p:nvPicPr>
          <p:cNvPr id="9" name="Imagem 8" descr="andaime vazio.jpg"/>
          <p:cNvPicPr>
            <a:picLocks noChangeAspect="1"/>
          </p:cNvPicPr>
          <p:nvPr/>
        </p:nvPicPr>
        <p:blipFill>
          <a:blip r:embed="rId4" cstate="print">
            <a:clrChange>
              <a:clrFrom>
                <a:srgbClr val="FFFFFF"/>
              </a:clrFrom>
              <a:clrTo>
                <a:srgbClr val="FFFFFF">
                  <a:alpha val="0"/>
                </a:srgbClr>
              </a:clrTo>
            </a:clrChange>
          </a:blip>
          <a:srcRect l="42350" t="31100" r="26645" b="48741"/>
          <a:stretch>
            <a:fillRect/>
          </a:stretch>
        </p:blipFill>
        <p:spPr>
          <a:xfrm>
            <a:off x="539552" y="1196752"/>
            <a:ext cx="5184576" cy="4092778"/>
          </a:xfrm>
          <a:prstGeom prst="rect">
            <a:avLst/>
          </a:prstGeom>
        </p:spPr>
      </p:pic>
      <p:pic>
        <p:nvPicPr>
          <p:cNvPr id="10" name="Imagem 9" descr="mestre montanha model.jpg"/>
          <p:cNvPicPr>
            <a:picLocks noChangeAspect="1"/>
          </p:cNvPicPr>
          <p:nvPr/>
        </p:nvPicPr>
        <p:blipFill>
          <a:blip r:embed="rId5" cstate="print">
            <a:clrChange>
              <a:clrFrom>
                <a:srgbClr val="FFFFFF"/>
              </a:clrFrom>
              <a:clrTo>
                <a:srgbClr val="FFFFFF">
                  <a:alpha val="0"/>
                </a:srgbClr>
              </a:clrTo>
            </a:clrChange>
          </a:blip>
          <a:stretch>
            <a:fillRect/>
          </a:stretch>
        </p:blipFill>
        <p:spPr>
          <a:xfrm>
            <a:off x="7572396" y="4572008"/>
            <a:ext cx="1224136" cy="180616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214282" y="214290"/>
            <a:ext cx="8929718" cy="6643710"/>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57158" y="285728"/>
            <a:ext cx="8429684" cy="6072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Título 3"/>
          <p:cNvSpPr>
            <a:spLocks noGrp="1"/>
          </p:cNvSpPr>
          <p:nvPr>
            <p:ph type="title"/>
          </p:nvPr>
        </p:nvSpPr>
        <p:spPr>
          <a:xfrm>
            <a:off x="1000100" y="357174"/>
            <a:ext cx="7329510" cy="1143000"/>
          </a:xfrm>
        </p:spPr>
        <p:txBody>
          <a:bodyPr>
            <a:noAutofit/>
          </a:bodyPr>
          <a:lstStyle/>
          <a:p>
            <a:r>
              <a:rPr lang="pt-BR" sz="3200" b="1" dirty="0">
                <a:solidFill>
                  <a:srgbClr val="0070C0"/>
                </a:solidFill>
              </a:rPr>
              <a:t>ANDAIMES TUBULARES</a:t>
            </a:r>
            <a:endParaRPr lang="pt-BR" sz="3200" b="1" dirty="0">
              <a:solidFill>
                <a:schemeClr val="accent5">
                  <a:lumMod val="40000"/>
                  <a:lumOff val="60000"/>
                </a:schemeClr>
              </a:solidFill>
            </a:endParaRPr>
          </a:p>
        </p:txBody>
      </p:sp>
      <p:sp>
        <p:nvSpPr>
          <p:cNvPr id="5" name="Retângulo 4"/>
          <p:cNvSpPr/>
          <p:nvPr/>
        </p:nvSpPr>
        <p:spPr>
          <a:xfrm>
            <a:off x="5652120" y="1700808"/>
            <a:ext cx="2736304" cy="2308324"/>
          </a:xfrm>
          <a:prstGeom prst="rect">
            <a:avLst/>
          </a:prstGeom>
        </p:spPr>
        <p:txBody>
          <a:bodyPr wrap="square">
            <a:spAutoFit/>
          </a:bodyPr>
          <a:lstStyle/>
          <a:p>
            <a:pPr algn="ctr"/>
            <a:r>
              <a:rPr lang="pt-BR" sz="2400" b="1" dirty="0"/>
              <a:t>Para manter o andaime </a:t>
            </a:r>
            <a:r>
              <a:rPr lang="pt-BR" sz="2400" b="1" dirty="0">
                <a:solidFill>
                  <a:srgbClr val="FF0000"/>
                </a:solidFill>
              </a:rPr>
              <a:t>NIVELADO</a:t>
            </a:r>
            <a:r>
              <a:rPr lang="pt-BR" sz="2400" b="1" dirty="0"/>
              <a:t> devem ser usadas </a:t>
            </a:r>
            <a:r>
              <a:rPr lang="pt-BR" sz="2400" b="1" dirty="0">
                <a:solidFill>
                  <a:srgbClr val="FF0000"/>
                </a:solidFill>
              </a:rPr>
              <a:t>SAPATAS FIXAS </a:t>
            </a:r>
            <a:r>
              <a:rPr lang="pt-BR" sz="2400" b="1" dirty="0"/>
              <a:t>ou </a:t>
            </a:r>
            <a:r>
              <a:rPr lang="pt-BR" sz="2400" b="1" dirty="0">
                <a:solidFill>
                  <a:srgbClr val="FF0000"/>
                </a:solidFill>
              </a:rPr>
              <a:t>MÓVEIS</a:t>
            </a:r>
            <a:r>
              <a:rPr lang="pt-BR" sz="2400" b="1" dirty="0"/>
              <a:t>.</a:t>
            </a:r>
            <a:br>
              <a:rPr lang="pt-BR" sz="2400" b="1" dirty="0"/>
            </a:br>
            <a:endParaRPr lang="pt-BR" sz="2400" dirty="0">
              <a:solidFill>
                <a:srgbClr val="0070C0"/>
              </a:solidFill>
            </a:endParaRPr>
          </a:p>
        </p:txBody>
      </p:sp>
      <p:pic>
        <p:nvPicPr>
          <p:cNvPr id="9" name="Imagem 8" descr="andaime vazio.jpg"/>
          <p:cNvPicPr>
            <a:picLocks noChangeAspect="1"/>
          </p:cNvPicPr>
          <p:nvPr/>
        </p:nvPicPr>
        <p:blipFill>
          <a:blip r:embed="rId4" cstate="print">
            <a:clrChange>
              <a:clrFrom>
                <a:srgbClr val="FFFFFF"/>
              </a:clrFrom>
              <a:clrTo>
                <a:srgbClr val="FFFFFF">
                  <a:alpha val="0"/>
                </a:srgbClr>
              </a:clrTo>
            </a:clrChange>
          </a:blip>
          <a:srcRect l="42350" t="31100" r="10476" b="29000"/>
          <a:stretch>
            <a:fillRect/>
          </a:stretch>
        </p:blipFill>
        <p:spPr>
          <a:xfrm>
            <a:off x="611560" y="1208431"/>
            <a:ext cx="2880320" cy="2958166"/>
          </a:xfrm>
          <a:prstGeom prst="rect">
            <a:avLst/>
          </a:prstGeom>
        </p:spPr>
      </p:pic>
      <p:pic>
        <p:nvPicPr>
          <p:cNvPr id="10" name="Imagem 9" descr="mestre montanha model.jpg"/>
          <p:cNvPicPr>
            <a:picLocks noChangeAspect="1"/>
          </p:cNvPicPr>
          <p:nvPr/>
        </p:nvPicPr>
        <p:blipFill>
          <a:blip r:embed="rId5" cstate="print">
            <a:clrChange>
              <a:clrFrom>
                <a:srgbClr val="FFFFFF"/>
              </a:clrFrom>
              <a:clrTo>
                <a:srgbClr val="FFFFFF">
                  <a:alpha val="0"/>
                </a:srgbClr>
              </a:clrTo>
            </a:clrChange>
          </a:blip>
          <a:stretch>
            <a:fillRect/>
          </a:stretch>
        </p:blipFill>
        <p:spPr>
          <a:xfrm>
            <a:off x="7500958" y="4500570"/>
            <a:ext cx="1224136" cy="1806169"/>
          </a:xfrm>
          <a:prstGeom prst="rect">
            <a:avLst/>
          </a:prstGeom>
        </p:spPr>
      </p:pic>
      <p:pic>
        <p:nvPicPr>
          <p:cNvPr id="11" name="Imagem 10" descr="line sapata fixa bx.jpg"/>
          <p:cNvPicPr>
            <a:picLocks noChangeAspect="1"/>
          </p:cNvPicPr>
          <p:nvPr/>
        </p:nvPicPr>
        <p:blipFill>
          <a:blip r:embed="rId6" cstate="print">
            <a:clrChange>
              <a:clrFrom>
                <a:srgbClr val="FFFFFF"/>
              </a:clrFrom>
              <a:clrTo>
                <a:srgbClr val="FFFFFF">
                  <a:alpha val="0"/>
                </a:srgbClr>
              </a:clrTo>
            </a:clrChange>
          </a:blip>
          <a:stretch>
            <a:fillRect/>
          </a:stretch>
        </p:blipFill>
        <p:spPr>
          <a:xfrm>
            <a:off x="899592" y="3645024"/>
            <a:ext cx="2520280" cy="2318657"/>
          </a:xfrm>
          <a:prstGeom prst="rect">
            <a:avLst/>
          </a:prstGeom>
        </p:spPr>
      </p:pic>
      <p:pic>
        <p:nvPicPr>
          <p:cNvPr id="12" name="Imagem 11" descr="line sapata movel bx.jpg"/>
          <p:cNvPicPr>
            <a:picLocks noChangeAspect="1"/>
          </p:cNvPicPr>
          <p:nvPr/>
        </p:nvPicPr>
        <p:blipFill>
          <a:blip r:embed="rId7" cstate="print">
            <a:clrChange>
              <a:clrFrom>
                <a:srgbClr val="FFFFFF"/>
              </a:clrFrom>
              <a:clrTo>
                <a:srgbClr val="FFFFFF">
                  <a:alpha val="0"/>
                </a:srgbClr>
              </a:clrTo>
            </a:clrChange>
          </a:blip>
          <a:stretch>
            <a:fillRect/>
          </a:stretch>
        </p:blipFill>
        <p:spPr>
          <a:xfrm>
            <a:off x="3779912" y="2564904"/>
            <a:ext cx="2016224" cy="3444153"/>
          </a:xfrm>
          <a:prstGeom prst="rect">
            <a:avLst/>
          </a:prstGeom>
        </p:spPr>
      </p:pic>
      <p:sp>
        <p:nvSpPr>
          <p:cNvPr id="13" name="Retângulo 12"/>
          <p:cNvSpPr/>
          <p:nvPr/>
        </p:nvSpPr>
        <p:spPr>
          <a:xfrm>
            <a:off x="2411760" y="5733256"/>
            <a:ext cx="1368152" cy="738664"/>
          </a:xfrm>
          <a:prstGeom prst="rect">
            <a:avLst/>
          </a:prstGeom>
        </p:spPr>
        <p:txBody>
          <a:bodyPr wrap="square">
            <a:spAutoFit/>
          </a:bodyPr>
          <a:lstStyle/>
          <a:p>
            <a:pPr algn="ctr"/>
            <a:r>
              <a:rPr lang="pt-BR" b="1" dirty="0"/>
              <a:t>SAPATA FIXA</a:t>
            </a:r>
            <a:r>
              <a:rPr lang="pt-BR" sz="2400" b="1" dirty="0"/>
              <a:t/>
            </a:r>
            <a:br>
              <a:rPr lang="pt-BR" sz="2400" b="1" dirty="0"/>
            </a:br>
            <a:endParaRPr lang="pt-BR" sz="2400" dirty="0">
              <a:solidFill>
                <a:srgbClr val="0070C0"/>
              </a:solidFill>
            </a:endParaRPr>
          </a:p>
        </p:txBody>
      </p:sp>
      <p:sp>
        <p:nvSpPr>
          <p:cNvPr id="14" name="Retângulo 13"/>
          <p:cNvSpPr/>
          <p:nvPr/>
        </p:nvSpPr>
        <p:spPr>
          <a:xfrm>
            <a:off x="5364088" y="5733256"/>
            <a:ext cx="1656184" cy="738664"/>
          </a:xfrm>
          <a:prstGeom prst="rect">
            <a:avLst/>
          </a:prstGeom>
        </p:spPr>
        <p:txBody>
          <a:bodyPr wrap="square">
            <a:spAutoFit/>
          </a:bodyPr>
          <a:lstStyle/>
          <a:p>
            <a:pPr algn="ctr"/>
            <a:r>
              <a:rPr lang="pt-BR" b="1" dirty="0"/>
              <a:t>SAPATA MÓVEL</a:t>
            </a:r>
            <a:r>
              <a:rPr lang="pt-BR" sz="2400" b="1" dirty="0"/>
              <a:t/>
            </a:r>
            <a:br>
              <a:rPr lang="pt-BR" sz="2400" b="1" dirty="0"/>
            </a:br>
            <a:endParaRPr lang="pt-BR" sz="2400" dirty="0">
              <a:solidFill>
                <a:srgbClr val="0070C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4*#ppt_w"/>
                                          </p:val>
                                        </p:tav>
                                        <p:tav tm="100000">
                                          <p:val>
                                            <p:strVal val="#ppt_w"/>
                                          </p:val>
                                        </p:tav>
                                      </p:tavLst>
                                    </p:anim>
                                    <p:anim calcmode="lin" valueType="num">
                                      <p:cBhvr>
                                        <p:cTn id="8" dur="500" fill="hold"/>
                                        <p:tgtEl>
                                          <p:spTgt spid="9"/>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par>
                          <p:cTn id="13" fill="hold">
                            <p:stCondLst>
                              <p:cond delay="1000"/>
                            </p:stCondLst>
                            <p:childTnLst>
                              <p:par>
                                <p:cTn id="14" presetID="9"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p:stCondLst>
                              <p:cond delay="1500"/>
                            </p:stCondLst>
                            <p:childTnLst>
                              <p:par>
                                <p:cTn id="20" presetID="9"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142844" y="214290"/>
            <a:ext cx="9001156" cy="6643710"/>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57158" y="285728"/>
            <a:ext cx="8429684" cy="6072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Título 3"/>
          <p:cNvSpPr>
            <a:spLocks noGrp="1"/>
          </p:cNvSpPr>
          <p:nvPr>
            <p:ph type="title"/>
          </p:nvPr>
        </p:nvSpPr>
        <p:spPr>
          <a:xfrm>
            <a:off x="1000100" y="357174"/>
            <a:ext cx="7329510" cy="1143000"/>
          </a:xfrm>
        </p:spPr>
        <p:txBody>
          <a:bodyPr>
            <a:noAutofit/>
          </a:bodyPr>
          <a:lstStyle/>
          <a:p>
            <a:r>
              <a:rPr lang="pt-BR" sz="3200" b="1" dirty="0">
                <a:solidFill>
                  <a:srgbClr val="0070C0"/>
                </a:solidFill>
              </a:rPr>
              <a:t>ANDAIMES TUBULARES</a:t>
            </a:r>
            <a:endParaRPr lang="pt-BR" sz="3200" b="1" dirty="0">
              <a:solidFill>
                <a:schemeClr val="accent5">
                  <a:lumMod val="40000"/>
                  <a:lumOff val="60000"/>
                </a:schemeClr>
              </a:solidFill>
            </a:endParaRPr>
          </a:p>
        </p:txBody>
      </p:sp>
      <p:sp>
        <p:nvSpPr>
          <p:cNvPr id="5" name="Retângulo 4"/>
          <p:cNvSpPr/>
          <p:nvPr/>
        </p:nvSpPr>
        <p:spPr>
          <a:xfrm>
            <a:off x="5796136" y="1268760"/>
            <a:ext cx="2736304" cy="1323439"/>
          </a:xfrm>
          <a:prstGeom prst="rect">
            <a:avLst/>
          </a:prstGeom>
        </p:spPr>
        <p:txBody>
          <a:bodyPr wrap="square">
            <a:spAutoFit/>
          </a:bodyPr>
          <a:lstStyle/>
          <a:p>
            <a:pPr algn="ctr"/>
            <a:r>
              <a:rPr lang="pt-BR" sz="2000" b="1" dirty="0"/>
              <a:t>Cada módulo deve ser travado com </a:t>
            </a:r>
            <a:r>
              <a:rPr lang="pt-BR" sz="2000" b="1" dirty="0">
                <a:solidFill>
                  <a:srgbClr val="FF0000"/>
                </a:solidFill>
              </a:rPr>
              <a:t>ABRAÇADEIRAS</a:t>
            </a:r>
            <a:r>
              <a:rPr lang="pt-BR" sz="2000" b="1" dirty="0"/>
              <a:t> e </a:t>
            </a:r>
            <a:r>
              <a:rPr lang="pt-BR" sz="2000" b="1" dirty="0">
                <a:solidFill>
                  <a:srgbClr val="FF0000"/>
                </a:solidFill>
              </a:rPr>
              <a:t>PARAFUSOS</a:t>
            </a:r>
            <a:r>
              <a:rPr lang="pt-BR" sz="2000" b="1" dirty="0"/>
              <a:t>.</a:t>
            </a:r>
            <a:endParaRPr lang="pt-BR" sz="2000" dirty="0"/>
          </a:p>
        </p:txBody>
      </p:sp>
      <p:pic>
        <p:nvPicPr>
          <p:cNvPr id="9" name="Imagem 8" descr="andaime vazio.jpg"/>
          <p:cNvPicPr>
            <a:picLocks noChangeAspect="1"/>
          </p:cNvPicPr>
          <p:nvPr/>
        </p:nvPicPr>
        <p:blipFill>
          <a:blip r:embed="rId4" cstate="print">
            <a:clrChange>
              <a:clrFrom>
                <a:srgbClr val="FFFFFF"/>
              </a:clrFrom>
              <a:clrTo>
                <a:srgbClr val="FFFFFF">
                  <a:alpha val="0"/>
                </a:srgbClr>
              </a:clrTo>
            </a:clrChange>
          </a:blip>
          <a:srcRect l="42350" t="31100" r="10476" b="29000"/>
          <a:stretch>
            <a:fillRect/>
          </a:stretch>
        </p:blipFill>
        <p:spPr>
          <a:xfrm>
            <a:off x="611560" y="1208430"/>
            <a:ext cx="5112568" cy="5250745"/>
          </a:xfrm>
          <a:prstGeom prst="rect">
            <a:avLst/>
          </a:prstGeom>
        </p:spPr>
      </p:pic>
      <p:sp>
        <p:nvSpPr>
          <p:cNvPr id="11" name="Retângulo 10"/>
          <p:cNvSpPr/>
          <p:nvPr/>
        </p:nvSpPr>
        <p:spPr>
          <a:xfrm>
            <a:off x="1619672" y="5661248"/>
            <a:ext cx="7128792" cy="400110"/>
          </a:xfrm>
          <a:prstGeom prst="rect">
            <a:avLst/>
          </a:prstGeom>
        </p:spPr>
        <p:txBody>
          <a:bodyPr wrap="square">
            <a:spAutoFit/>
          </a:bodyPr>
          <a:lstStyle/>
          <a:p>
            <a:pPr algn="ctr"/>
            <a:r>
              <a:rPr lang="pt-BR" sz="2000" b="1" dirty="0"/>
              <a:t> </a:t>
            </a:r>
            <a:r>
              <a:rPr lang="pt-BR" b="1" dirty="0">
                <a:solidFill>
                  <a:srgbClr val="FF0000"/>
                </a:solidFill>
              </a:rPr>
              <a:t>ANDAIMES SEGUROS SÃO GARANTIA DE TRABALHO SEGURO!</a:t>
            </a:r>
            <a:endParaRPr lang="pt-BR" sz="2000" dirty="0">
              <a:solidFill>
                <a:srgbClr val="FF0000"/>
              </a:solidFill>
            </a:endParaRPr>
          </a:p>
        </p:txBody>
      </p:sp>
      <p:pic>
        <p:nvPicPr>
          <p:cNvPr id="12" name="Imagem 11" descr="brazadeiras.jpg"/>
          <p:cNvPicPr>
            <a:picLocks noChangeAspect="1"/>
          </p:cNvPicPr>
          <p:nvPr/>
        </p:nvPicPr>
        <p:blipFill>
          <a:blip r:embed="rId5" cstate="print"/>
          <a:stretch>
            <a:fillRect/>
          </a:stretch>
        </p:blipFill>
        <p:spPr>
          <a:xfrm>
            <a:off x="6444208" y="2636912"/>
            <a:ext cx="1560576" cy="2109216"/>
          </a:xfrm>
          <a:prstGeom prst="rect">
            <a:avLst/>
          </a:prstGeom>
        </p:spPr>
      </p:pic>
      <p:cxnSp>
        <p:nvCxnSpPr>
          <p:cNvPr id="13" name="Conector de seta reta 12"/>
          <p:cNvCxnSpPr/>
          <p:nvPr/>
        </p:nvCxnSpPr>
        <p:spPr>
          <a:xfrm rot="10800000">
            <a:off x="2699792" y="3140968"/>
            <a:ext cx="3816424" cy="1588"/>
          </a:xfrm>
          <a:prstGeom prst="straightConnector1">
            <a:avLst/>
          </a:prstGeom>
          <a:ln w="28575">
            <a:solidFill>
              <a:schemeClr val="tx1"/>
            </a:solidFill>
            <a:tailEnd type="arrow"/>
          </a:ln>
        </p:spPr>
        <p:style>
          <a:lnRef idx="1">
            <a:schemeClr val="accent2"/>
          </a:lnRef>
          <a:fillRef idx="0">
            <a:schemeClr val="accent2"/>
          </a:fillRef>
          <a:effectRef idx="0">
            <a:schemeClr val="accent2"/>
          </a:effectRef>
          <a:fontRef idx="minor">
            <a:schemeClr val="tx1"/>
          </a:fontRef>
        </p:style>
      </p:cxnSp>
      <p:cxnSp>
        <p:nvCxnSpPr>
          <p:cNvPr id="16" name="Conector de seta reta 15"/>
          <p:cNvCxnSpPr/>
          <p:nvPr/>
        </p:nvCxnSpPr>
        <p:spPr>
          <a:xfrm rot="10800000">
            <a:off x="3923928" y="3429000"/>
            <a:ext cx="2808312" cy="648072"/>
          </a:xfrm>
          <a:prstGeom prst="straightConnector1">
            <a:avLst/>
          </a:prstGeom>
          <a:ln w="28575">
            <a:solidFill>
              <a:schemeClr val="tx1"/>
            </a:solidFill>
            <a:tailEnd type="arrow"/>
          </a:ln>
        </p:spPr>
        <p:style>
          <a:lnRef idx="1">
            <a:schemeClr val="accent2"/>
          </a:lnRef>
          <a:fillRef idx="0">
            <a:schemeClr val="accent2"/>
          </a:fillRef>
          <a:effectRef idx="0">
            <a:schemeClr val="accent2"/>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500"/>
                            </p:stCondLst>
                            <p:childTnLst>
                              <p:par>
                                <p:cTn id="13" presetID="9"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childTnLst>
                          </p:cTn>
                        </p:par>
                        <p:par>
                          <p:cTn id="16" fill="hold">
                            <p:stCondLst>
                              <p:cond delay="2000"/>
                            </p:stCondLst>
                            <p:childTnLst>
                              <p:par>
                                <p:cTn id="17" presetID="22" presetClass="entr" presetSubtype="2"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par>
                                <p:cTn id="20" presetID="22" presetClass="entr" presetSubtype="4"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par>
                          <p:cTn id="23" fill="hold">
                            <p:stCondLst>
                              <p:cond delay="2500"/>
                            </p:stCondLst>
                            <p:childTnLst>
                              <p:par>
                                <p:cTn id="24" presetID="22" presetClass="entr" presetSubtype="1"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285720" y="214290"/>
            <a:ext cx="8858280" cy="6643710"/>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57158" y="285728"/>
            <a:ext cx="8429684" cy="6072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Título 3"/>
          <p:cNvSpPr>
            <a:spLocks noGrp="1"/>
          </p:cNvSpPr>
          <p:nvPr>
            <p:ph type="title"/>
          </p:nvPr>
        </p:nvSpPr>
        <p:spPr>
          <a:xfrm>
            <a:off x="1000100" y="357174"/>
            <a:ext cx="7329510" cy="1143000"/>
          </a:xfrm>
        </p:spPr>
        <p:txBody>
          <a:bodyPr>
            <a:noAutofit/>
          </a:bodyPr>
          <a:lstStyle/>
          <a:p>
            <a:r>
              <a:rPr lang="pt-BR" sz="3200" b="1" dirty="0">
                <a:solidFill>
                  <a:srgbClr val="0070C0"/>
                </a:solidFill>
              </a:rPr>
              <a:t>ANDAIMES TUBULARES</a:t>
            </a:r>
            <a:endParaRPr lang="pt-BR" sz="3200" b="1" dirty="0">
              <a:solidFill>
                <a:schemeClr val="accent5">
                  <a:lumMod val="40000"/>
                  <a:lumOff val="60000"/>
                </a:schemeClr>
              </a:solidFill>
            </a:endParaRPr>
          </a:p>
        </p:txBody>
      </p:sp>
      <p:sp>
        <p:nvSpPr>
          <p:cNvPr id="5" name="Retângulo 4"/>
          <p:cNvSpPr/>
          <p:nvPr/>
        </p:nvSpPr>
        <p:spPr>
          <a:xfrm>
            <a:off x="5796136" y="1268760"/>
            <a:ext cx="2736304" cy="1631216"/>
          </a:xfrm>
          <a:prstGeom prst="rect">
            <a:avLst/>
          </a:prstGeom>
        </p:spPr>
        <p:txBody>
          <a:bodyPr wrap="square">
            <a:spAutoFit/>
          </a:bodyPr>
          <a:lstStyle/>
          <a:p>
            <a:pPr algn="ctr"/>
            <a:r>
              <a:rPr lang="pt-BR" sz="2000" b="1" dirty="0"/>
              <a:t>A </a:t>
            </a:r>
            <a:r>
              <a:rPr lang="pt-BR" sz="2000" b="1" dirty="0">
                <a:solidFill>
                  <a:srgbClr val="FF0000"/>
                </a:solidFill>
              </a:rPr>
              <a:t>MADEIRA</a:t>
            </a:r>
            <a:r>
              <a:rPr lang="pt-BR" sz="2000" b="1" dirty="0"/>
              <a:t> usada na plataforma de trabalho deve ser de </a:t>
            </a:r>
            <a:r>
              <a:rPr lang="pt-BR" sz="2000" b="1" dirty="0">
                <a:solidFill>
                  <a:srgbClr val="FF0000"/>
                </a:solidFill>
              </a:rPr>
              <a:t>BOA QUALIDADE</a:t>
            </a:r>
            <a:r>
              <a:rPr lang="pt-BR" sz="2000" b="1" dirty="0"/>
              <a:t>, </a:t>
            </a:r>
            <a:r>
              <a:rPr lang="pt-BR" sz="2000" b="1" dirty="0">
                <a:solidFill>
                  <a:srgbClr val="FF0000"/>
                </a:solidFill>
              </a:rPr>
              <a:t>SEM NÓS </a:t>
            </a:r>
            <a:r>
              <a:rPr lang="pt-BR" sz="2000" b="1" dirty="0"/>
              <a:t>ou </a:t>
            </a:r>
            <a:r>
              <a:rPr lang="pt-BR" sz="2000" b="1" dirty="0">
                <a:solidFill>
                  <a:srgbClr val="FF0000"/>
                </a:solidFill>
              </a:rPr>
              <a:t>RACHADURAS</a:t>
            </a:r>
            <a:r>
              <a:rPr lang="pt-BR" sz="2000" b="1" dirty="0"/>
              <a:t>.</a:t>
            </a:r>
            <a:endParaRPr lang="pt-BR" sz="2000" dirty="0"/>
          </a:p>
        </p:txBody>
      </p:sp>
      <p:pic>
        <p:nvPicPr>
          <p:cNvPr id="9" name="Imagem 8" descr="andaime vazio.jpg"/>
          <p:cNvPicPr>
            <a:picLocks noChangeAspect="1"/>
          </p:cNvPicPr>
          <p:nvPr/>
        </p:nvPicPr>
        <p:blipFill>
          <a:blip r:embed="rId4" cstate="print">
            <a:clrChange>
              <a:clrFrom>
                <a:srgbClr val="FFFFFF"/>
              </a:clrFrom>
              <a:clrTo>
                <a:srgbClr val="FFFFFF">
                  <a:alpha val="0"/>
                </a:srgbClr>
              </a:clrTo>
            </a:clrChange>
          </a:blip>
          <a:srcRect l="42350" t="31100" r="10476" b="29000"/>
          <a:stretch>
            <a:fillRect/>
          </a:stretch>
        </p:blipFill>
        <p:spPr>
          <a:xfrm>
            <a:off x="611560" y="1208430"/>
            <a:ext cx="5112568" cy="5250745"/>
          </a:xfrm>
          <a:prstGeom prst="rect">
            <a:avLst/>
          </a:prstGeom>
        </p:spPr>
      </p:pic>
      <p:sp>
        <p:nvSpPr>
          <p:cNvPr id="11" name="Retângulo 10"/>
          <p:cNvSpPr/>
          <p:nvPr/>
        </p:nvSpPr>
        <p:spPr>
          <a:xfrm>
            <a:off x="1619672" y="5661248"/>
            <a:ext cx="7128792" cy="400110"/>
          </a:xfrm>
          <a:prstGeom prst="rect">
            <a:avLst/>
          </a:prstGeom>
        </p:spPr>
        <p:txBody>
          <a:bodyPr wrap="square">
            <a:spAutoFit/>
          </a:bodyPr>
          <a:lstStyle/>
          <a:p>
            <a:pPr algn="ctr"/>
            <a:r>
              <a:rPr lang="pt-BR" sz="2000" b="1" dirty="0"/>
              <a:t> </a:t>
            </a:r>
            <a:r>
              <a:rPr lang="pt-BR" b="1" dirty="0">
                <a:solidFill>
                  <a:srgbClr val="FF0000"/>
                </a:solidFill>
              </a:rPr>
              <a:t>ANDAIMES SEGUROS SÃO GARANTIA DE TRABALHO SEGURO!</a:t>
            </a:r>
            <a:endParaRPr lang="pt-BR" sz="2000" dirty="0">
              <a:solidFill>
                <a:srgbClr val="FF0000"/>
              </a:solidFill>
            </a:endParaRPr>
          </a:p>
        </p:txBody>
      </p:sp>
      <p:cxnSp>
        <p:nvCxnSpPr>
          <p:cNvPr id="13" name="Conector de seta reta 12"/>
          <p:cNvCxnSpPr/>
          <p:nvPr/>
        </p:nvCxnSpPr>
        <p:spPr>
          <a:xfrm rot="10800000" flipV="1">
            <a:off x="4067944" y="2852936"/>
            <a:ext cx="2736304" cy="288032"/>
          </a:xfrm>
          <a:prstGeom prst="straightConnector1">
            <a:avLst/>
          </a:prstGeom>
          <a:ln w="28575">
            <a:solidFill>
              <a:schemeClr val="tx1"/>
            </a:solidFill>
            <a:tailEnd type="arrow"/>
          </a:ln>
        </p:spPr>
        <p:style>
          <a:lnRef idx="1">
            <a:schemeClr val="accent2"/>
          </a:lnRef>
          <a:fillRef idx="0">
            <a:schemeClr val="accent2"/>
          </a:fillRef>
          <a:effectRef idx="0">
            <a:schemeClr val="accent2"/>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righ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214282" y="214290"/>
            <a:ext cx="8929718" cy="6643710"/>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57158" y="285728"/>
            <a:ext cx="8429684" cy="6072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Título 3"/>
          <p:cNvSpPr>
            <a:spLocks noGrp="1"/>
          </p:cNvSpPr>
          <p:nvPr>
            <p:ph type="title"/>
          </p:nvPr>
        </p:nvSpPr>
        <p:spPr>
          <a:xfrm>
            <a:off x="1000100" y="357174"/>
            <a:ext cx="7329510" cy="1143000"/>
          </a:xfrm>
        </p:spPr>
        <p:txBody>
          <a:bodyPr>
            <a:noAutofit/>
          </a:bodyPr>
          <a:lstStyle/>
          <a:p>
            <a:r>
              <a:rPr lang="pt-BR" sz="3200" b="1" dirty="0">
                <a:solidFill>
                  <a:srgbClr val="0070C0"/>
                </a:solidFill>
              </a:rPr>
              <a:t>ANDAIMES TUBULARES</a:t>
            </a:r>
            <a:endParaRPr lang="pt-BR" sz="3200" b="1" dirty="0">
              <a:solidFill>
                <a:schemeClr val="accent5">
                  <a:lumMod val="40000"/>
                  <a:lumOff val="60000"/>
                </a:schemeClr>
              </a:solidFill>
            </a:endParaRPr>
          </a:p>
        </p:txBody>
      </p:sp>
      <p:sp>
        <p:nvSpPr>
          <p:cNvPr id="5" name="Retângulo 4"/>
          <p:cNvSpPr/>
          <p:nvPr/>
        </p:nvSpPr>
        <p:spPr>
          <a:xfrm>
            <a:off x="5796136" y="3645024"/>
            <a:ext cx="2736304" cy="1938992"/>
          </a:xfrm>
          <a:prstGeom prst="rect">
            <a:avLst/>
          </a:prstGeom>
        </p:spPr>
        <p:txBody>
          <a:bodyPr wrap="square">
            <a:spAutoFit/>
          </a:bodyPr>
          <a:lstStyle/>
          <a:p>
            <a:pPr algn="ctr"/>
            <a:r>
              <a:rPr lang="pt-BR" sz="2000" b="1" dirty="0"/>
              <a:t>Os andaimes devem ter </a:t>
            </a:r>
            <a:r>
              <a:rPr lang="pt-BR" sz="2000" b="1" dirty="0">
                <a:solidFill>
                  <a:srgbClr val="FF0000"/>
                </a:solidFill>
              </a:rPr>
              <a:t>GUARDA-CORPO</a:t>
            </a:r>
            <a:r>
              <a:rPr lang="pt-BR" sz="2000" b="1" dirty="0"/>
              <a:t> nas cabeceiras e em todo o redor, menos no lado onde se está trabalhando.</a:t>
            </a:r>
            <a:endParaRPr lang="pt-BR" sz="2000" dirty="0"/>
          </a:p>
        </p:txBody>
      </p:sp>
      <p:pic>
        <p:nvPicPr>
          <p:cNvPr id="9" name="Imagem 8" descr="andaime vazio.jpg"/>
          <p:cNvPicPr>
            <a:picLocks noChangeAspect="1"/>
          </p:cNvPicPr>
          <p:nvPr/>
        </p:nvPicPr>
        <p:blipFill>
          <a:blip r:embed="rId4" cstate="print">
            <a:clrChange>
              <a:clrFrom>
                <a:srgbClr val="FFFFFF"/>
              </a:clrFrom>
              <a:clrTo>
                <a:srgbClr val="FFFFFF">
                  <a:alpha val="0"/>
                </a:srgbClr>
              </a:clrTo>
            </a:clrChange>
          </a:blip>
          <a:srcRect l="42350" t="31100" r="10476" b="29000"/>
          <a:stretch>
            <a:fillRect/>
          </a:stretch>
        </p:blipFill>
        <p:spPr>
          <a:xfrm>
            <a:off x="611560" y="1208430"/>
            <a:ext cx="5112568" cy="5250745"/>
          </a:xfrm>
          <a:prstGeom prst="rect">
            <a:avLst/>
          </a:prstGeom>
        </p:spPr>
      </p:pic>
      <p:sp>
        <p:nvSpPr>
          <p:cNvPr id="11" name="Retângulo 10"/>
          <p:cNvSpPr/>
          <p:nvPr/>
        </p:nvSpPr>
        <p:spPr>
          <a:xfrm>
            <a:off x="1619672" y="5661248"/>
            <a:ext cx="7128792" cy="400110"/>
          </a:xfrm>
          <a:prstGeom prst="rect">
            <a:avLst/>
          </a:prstGeom>
        </p:spPr>
        <p:txBody>
          <a:bodyPr wrap="square">
            <a:spAutoFit/>
          </a:bodyPr>
          <a:lstStyle/>
          <a:p>
            <a:pPr algn="ctr"/>
            <a:r>
              <a:rPr lang="pt-BR" sz="2000" b="1" dirty="0"/>
              <a:t> </a:t>
            </a:r>
            <a:r>
              <a:rPr lang="pt-BR" b="1" dirty="0">
                <a:solidFill>
                  <a:srgbClr val="FF0000"/>
                </a:solidFill>
              </a:rPr>
              <a:t>ANDAIMES SEGUROS SÃO GARANTIA DE TRABALHO SEGURO!</a:t>
            </a:r>
            <a:endParaRPr lang="pt-BR" sz="2000" dirty="0">
              <a:solidFill>
                <a:srgbClr val="FF0000"/>
              </a:solidFill>
            </a:endParaRPr>
          </a:p>
        </p:txBody>
      </p:sp>
      <p:cxnSp>
        <p:nvCxnSpPr>
          <p:cNvPr id="13" name="Conector de seta reta 12"/>
          <p:cNvCxnSpPr/>
          <p:nvPr/>
        </p:nvCxnSpPr>
        <p:spPr>
          <a:xfrm rot="16200000" flipV="1">
            <a:off x="5580112" y="2420888"/>
            <a:ext cx="1224136" cy="1224136"/>
          </a:xfrm>
          <a:prstGeom prst="straightConnector1">
            <a:avLst/>
          </a:prstGeom>
          <a:ln w="28575">
            <a:solidFill>
              <a:schemeClr val="tx1"/>
            </a:solidFill>
            <a:tailEnd type="arrow"/>
          </a:ln>
        </p:spPr>
        <p:style>
          <a:lnRef idx="1">
            <a:schemeClr val="accent2"/>
          </a:lnRef>
          <a:fillRef idx="0">
            <a:schemeClr val="accent2"/>
          </a:fillRef>
          <a:effectRef idx="0">
            <a:schemeClr val="accent2"/>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righ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785786" y="1571612"/>
            <a:ext cx="7143800" cy="1015663"/>
          </a:xfrm>
          <a:prstGeom prst="rect">
            <a:avLst/>
          </a:prstGeom>
          <a:noFill/>
        </p:spPr>
        <p:txBody>
          <a:bodyPr wrap="square" rtlCol="0">
            <a:spAutoFit/>
          </a:bodyPr>
          <a:lstStyle/>
          <a:p>
            <a:r>
              <a:rPr lang="pt-BR" sz="2800" b="1" dirty="0"/>
              <a:t>POR QUE PREVENIR TRABALHO EM ALTURA</a:t>
            </a:r>
            <a:r>
              <a:rPr lang="pt-BR" sz="3200" dirty="0"/>
              <a:t>?</a:t>
            </a:r>
          </a:p>
        </p:txBody>
      </p:sp>
      <p:sp>
        <p:nvSpPr>
          <p:cNvPr id="4" name="CaixaDeTexto 3"/>
          <p:cNvSpPr txBox="1"/>
          <p:nvPr/>
        </p:nvSpPr>
        <p:spPr>
          <a:xfrm>
            <a:off x="785786" y="3786190"/>
            <a:ext cx="7143800" cy="523220"/>
          </a:xfrm>
          <a:prstGeom prst="rect">
            <a:avLst/>
          </a:prstGeom>
          <a:noFill/>
        </p:spPr>
        <p:txBody>
          <a:bodyPr wrap="square" rtlCol="0">
            <a:spAutoFit/>
          </a:bodyPr>
          <a:lstStyle/>
          <a:p>
            <a:r>
              <a:rPr lang="pt-BR" sz="2800" b="1" dirty="0"/>
              <a:t>COMO PREVENIR?</a:t>
            </a:r>
            <a:endParaRPr lang="pt-BR" sz="3200" dirty="0"/>
          </a:p>
        </p:txBody>
      </p:sp>
      <p:pic>
        <p:nvPicPr>
          <p:cNvPr id="5" name="Imagem 4"/>
          <p:cNvPicPr>
            <a:picLocks noChangeAspect="1"/>
          </p:cNvPicPr>
          <p:nvPr/>
        </p:nvPicPr>
        <p:blipFill>
          <a:blip r:embed="rId2"/>
          <a:srcRect/>
          <a:stretch>
            <a:fillRect/>
          </a:stretch>
        </p:blipFill>
        <p:spPr bwMode="auto">
          <a:xfrm>
            <a:off x="7286644" y="6286521"/>
            <a:ext cx="1714512" cy="571479"/>
          </a:xfrm>
          <a:prstGeom prst="rect">
            <a:avLst/>
          </a:prstGeom>
          <a:noFill/>
          <a:ln w="9525">
            <a:noFill/>
            <a:miter lim="800000"/>
            <a:headEnd/>
            <a:tailEnd/>
          </a:ln>
        </p:spPr>
      </p:pic>
      <p:pic>
        <p:nvPicPr>
          <p:cNvPr id="6" name="Imagem 5" descr="auxiliadora fala.jpg"/>
          <p:cNvPicPr>
            <a:picLocks noChangeAspect="1"/>
          </p:cNvPicPr>
          <p:nvPr/>
        </p:nvPicPr>
        <p:blipFill>
          <a:blip r:embed="rId3" cstate="print">
            <a:clrChange>
              <a:clrFrom>
                <a:srgbClr val="FFFFFF"/>
              </a:clrFrom>
              <a:clrTo>
                <a:srgbClr val="FFFFFF">
                  <a:alpha val="0"/>
                </a:srgbClr>
              </a:clrTo>
            </a:clrChange>
          </a:blip>
          <a:stretch>
            <a:fillRect/>
          </a:stretch>
        </p:blipFill>
        <p:spPr>
          <a:xfrm>
            <a:off x="6072198" y="3000372"/>
            <a:ext cx="2662040" cy="2188287"/>
          </a:xfrm>
          <a:prstGeom prst="rect">
            <a:avLst/>
          </a:prstGeom>
        </p:spPr>
      </p:pic>
      <p:pic>
        <p:nvPicPr>
          <p:cNvPr id="7" name="Picture 8"/>
          <p:cNvPicPr>
            <a:picLocks noChangeAspect="1" noChangeArrowheads="1"/>
          </p:cNvPicPr>
          <p:nvPr/>
        </p:nvPicPr>
        <p:blipFill>
          <a:blip r:embed="rId4"/>
          <a:srcRect/>
          <a:stretch>
            <a:fillRect/>
          </a:stretch>
        </p:blipFill>
        <p:spPr bwMode="auto">
          <a:xfrm>
            <a:off x="7318388" y="0"/>
            <a:ext cx="1825611" cy="1643050"/>
          </a:xfrm>
          <a:prstGeom prst="rect">
            <a:avLst/>
          </a:prstGeom>
          <a:noFill/>
          <a:ln w="12700">
            <a:noFill/>
            <a:miter lim="800000"/>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214282" y="214290"/>
            <a:ext cx="8929718" cy="6643710"/>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57158" y="285728"/>
            <a:ext cx="8429684" cy="6072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Título 3"/>
          <p:cNvSpPr>
            <a:spLocks noGrp="1"/>
          </p:cNvSpPr>
          <p:nvPr>
            <p:ph type="title"/>
          </p:nvPr>
        </p:nvSpPr>
        <p:spPr>
          <a:xfrm>
            <a:off x="1000100" y="357174"/>
            <a:ext cx="7329510" cy="1143000"/>
          </a:xfrm>
        </p:spPr>
        <p:txBody>
          <a:bodyPr>
            <a:noAutofit/>
          </a:bodyPr>
          <a:lstStyle/>
          <a:p>
            <a:r>
              <a:rPr lang="pt-BR" sz="3200" b="1" dirty="0">
                <a:solidFill>
                  <a:srgbClr val="0070C0"/>
                </a:solidFill>
              </a:rPr>
              <a:t>ANDAIMES TUBULARES</a:t>
            </a:r>
            <a:endParaRPr lang="pt-BR" sz="3200" b="1" dirty="0">
              <a:solidFill>
                <a:schemeClr val="accent5">
                  <a:lumMod val="40000"/>
                  <a:lumOff val="60000"/>
                </a:schemeClr>
              </a:solidFill>
            </a:endParaRPr>
          </a:p>
        </p:txBody>
      </p:sp>
      <p:sp>
        <p:nvSpPr>
          <p:cNvPr id="5" name="Retângulo 4"/>
          <p:cNvSpPr/>
          <p:nvPr/>
        </p:nvSpPr>
        <p:spPr>
          <a:xfrm>
            <a:off x="5796136" y="3645024"/>
            <a:ext cx="2520280" cy="1938992"/>
          </a:xfrm>
          <a:prstGeom prst="rect">
            <a:avLst/>
          </a:prstGeom>
        </p:spPr>
        <p:txBody>
          <a:bodyPr wrap="square">
            <a:spAutoFit/>
          </a:bodyPr>
          <a:lstStyle/>
          <a:p>
            <a:pPr algn="ctr"/>
            <a:r>
              <a:rPr lang="pt-BR" sz="2000" b="1" dirty="0"/>
              <a:t>Os </a:t>
            </a:r>
            <a:r>
              <a:rPr lang="pt-BR" sz="2000" b="1" dirty="0">
                <a:solidFill>
                  <a:srgbClr val="FF0000"/>
                </a:solidFill>
              </a:rPr>
              <a:t>RODAPÉS</a:t>
            </a:r>
            <a:r>
              <a:rPr lang="pt-BR" sz="2000" b="1" dirty="0"/>
              <a:t> devem cercar a plataforma de trabalho para </a:t>
            </a:r>
            <a:r>
              <a:rPr lang="pt-BR" sz="2000" b="1" dirty="0">
                <a:solidFill>
                  <a:srgbClr val="FF0000"/>
                </a:solidFill>
              </a:rPr>
              <a:t>EVITAR</a:t>
            </a:r>
            <a:r>
              <a:rPr lang="pt-BR" sz="2000" b="1" dirty="0"/>
              <a:t> </a:t>
            </a:r>
            <a:r>
              <a:rPr lang="pt-BR" sz="2000" b="1" dirty="0">
                <a:solidFill>
                  <a:srgbClr val="FF0000"/>
                </a:solidFill>
              </a:rPr>
              <a:t>QUEDA</a:t>
            </a:r>
            <a:r>
              <a:rPr lang="pt-BR" sz="2000" b="1" dirty="0"/>
              <a:t> de </a:t>
            </a:r>
            <a:r>
              <a:rPr lang="pt-BR" sz="2000" b="1" dirty="0">
                <a:solidFill>
                  <a:srgbClr val="FF0000"/>
                </a:solidFill>
              </a:rPr>
              <a:t>MATERIAIS</a:t>
            </a:r>
            <a:r>
              <a:rPr lang="pt-BR" sz="2000" b="1" dirty="0"/>
              <a:t> e </a:t>
            </a:r>
            <a:r>
              <a:rPr lang="pt-BR" sz="2000" b="1" dirty="0">
                <a:solidFill>
                  <a:srgbClr val="FF0000"/>
                </a:solidFill>
              </a:rPr>
              <a:t>FERRAMENTAS</a:t>
            </a:r>
            <a:r>
              <a:rPr lang="pt-BR" sz="2000" b="1" dirty="0"/>
              <a:t>.</a:t>
            </a:r>
            <a:endParaRPr lang="pt-BR" sz="2000" dirty="0"/>
          </a:p>
        </p:txBody>
      </p:sp>
      <p:pic>
        <p:nvPicPr>
          <p:cNvPr id="9" name="Imagem 8" descr="andaime vazio.jpg"/>
          <p:cNvPicPr>
            <a:picLocks noChangeAspect="1"/>
          </p:cNvPicPr>
          <p:nvPr/>
        </p:nvPicPr>
        <p:blipFill>
          <a:blip r:embed="rId4" cstate="print">
            <a:clrChange>
              <a:clrFrom>
                <a:srgbClr val="FFFFFF"/>
              </a:clrFrom>
              <a:clrTo>
                <a:srgbClr val="FFFFFF">
                  <a:alpha val="0"/>
                </a:srgbClr>
              </a:clrTo>
            </a:clrChange>
          </a:blip>
          <a:srcRect l="42350" t="31100" r="10476" b="29000"/>
          <a:stretch>
            <a:fillRect/>
          </a:stretch>
        </p:blipFill>
        <p:spPr>
          <a:xfrm>
            <a:off x="611560" y="1208430"/>
            <a:ext cx="5112568" cy="5250745"/>
          </a:xfrm>
          <a:prstGeom prst="rect">
            <a:avLst/>
          </a:prstGeom>
        </p:spPr>
      </p:pic>
      <p:sp>
        <p:nvSpPr>
          <p:cNvPr id="11" name="Retângulo 10"/>
          <p:cNvSpPr/>
          <p:nvPr/>
        </p:nvSpPr>
        <p:spPr>
          <a:xfrm>
            <a:off x="1619672" y="5661248"/>
            <a:ext cx="7128792" cy="400110"/>
          </a:xfrm>
          <a:prstGeom prst="rect">
            <a:avLst/>
          </a:prstGeom>
        </p:spPr>
        <p:txBody>
          <a:bodyPr wrap="square">
            <a:spAutoFit/>
          </a:bodyPr>
          <a:lstStyle/>
          <a:p>
            <a:pPr algn="ctr"/>
            <a:r>
              <a:rPr lang="pt-BR" sz="2000" b="1" dirty="0"/>
              <a:t> </a:t>
            </a:r>
            <a:r>
              <a:rPr lang="pt-BR" b="1" dirty="0">
                <a:solidFill>
                  <a:srgbClr val="FF0000"/>
                </a:solidFill>
              </a:rPr>
              <a:t>ANDAIMES SEGUROS SÃO GARANTIA DE TRABALHO SEGURO!</a:t>
            </a:r>
            <a:endParaRPr lang="pt-BR" sz="2000" dirty="0">
              <a:solidFill>
                <a:srgbClr val="FF0000"/>
              </a:solidFill>
            </a:endParaRPr>
          </a:p>
        </p:txBody>
      </p:sp>
      <p:cxnSp>
        <p:nvCxnSpPr>
          <p:cNvPr id="13" name="Conector de seta reta 12"/>
          <p:cNvCxnSpPr/>
          <p:nvPr/>
        </p:nvCxnSpPr>
        <p:spPr>
          <a:xfrm rot="10800000" flipV="1">
            <a:off x="5580112" y="1268760"/>
            <a:ext cx="2592288" cy="1800200"/>
          </a:xfrm>
          <a:prstGeom prst="straightConnector1">
            <a:avLst/>
          </a:prstGeom>
          <a:ln w="28575">
            <a:solidFill>
              <a:schemeClr val="tx1"/>
            </a:solidFill>
            <a:tailEnd type="arrow"/>
          </a:ln>
        </p:spPr>
        <p:style>
          <a:lnRef idx="1">
            <a:schemeClr val="accent2"/>
          </a:lnRef>
          <a:fillRef idx="0">
            <a:schemeClr val="accent2"/>
          </a:fillRef>
          <a:effectRef idx="0">
            <a:schemeClr val="accent2"/>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righ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214282" y="214290"/>
            <a:ext cx="8929718" cy="6643710"/>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57158" y="285728"/>
            <a:ext cx="8429684" cy="6072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Título 3"/>
          <p:cNvSpPr>
            <a:spLocks noGrp="1"/>
          </p:cNvSpPr>
          <p:nvPr>
            <p:ph type="title"/>
          </p:nvPr>
        </p:nvSpPr>
        <p:spPr>
          <a:xfrm>
            <a:off x="1000100" y="357174"/>
            <a:ext cx="7329510" cy="1143000"/>
          </a:xfrm>
        </p:spPr>
        <p:txBody>
          <a:bodyPr>
            <a:noAutofit/>
          </a:bodyPr>
          <a:lstStyle/>
          <a:p>
            <a:r>
              <a:rPr lang="pt-BR" sz="3200" b="1" dirty="0">
                <a:solidFill>
                  <a:srgbClr val="0070C0"/>
                </a:solidFill>
              </a:rPr>
              <a:t>ANDAIMES TUBULARES</a:t>
            </a:r>
            <a:endParaRPr lang="pt-BR" sz="3200" b="1" dirty="0">
              <a:solidFill>
                <a:schemeClr val="accent5">
                  <a:lumMod val="40000"/>
                  <a:lumOff val="60000"/>
                </a:schemeClr>
              </a:solidFill>
            </a:endParaRPr>
          </a:p>
        </p:txBody>
      </p:sp>
      <p:sp>
        <p:nvSpPr>
          <p:cNvPr id="5" name="Retângulo 4"/>
          <p:cNvSpPr/>
          <p:nvPr/>
        </p:nvSpPr>
        <p:spPr>
          <a:xfrm>
            <a:off x="5652120" y="2420888"/>
            <a:ext cx="2520280" cy="1631216"/>
          </a:xfrm>
          <a:prstGeom prst="rect">
            <a:avLst/>
          </a:prstGeom>
        </p:spPr>
        <p:txBody>
          <a:bodyPr wrap="square">
            <a:spAutoFit/>
          </a:bodyPr>
          <a:lstStyle/>
          <a:p>
            <a:pPr algn="ctr"/>
            <a:r>
              <a:rPr lang="pt-BR" sz="2000" b="1" dirty="0">
                <a:solidFill>
                  <a:srgbClr val="FF0000"/>
                </a:solidFill>
              </a:rPr>
              <a:t>NUNCA USE APARAS OU RESTOS DE MADEIRA PARA FAZER AS PLATAFORMAS!</a:t>
            </a:r>
            <a:endParaRPr lang="pt-BR" sz="2000" dirty="0">
              <a:solidFill>
                <a:srgbClr val="FF0000"/>
              </a:solidFill>
            </a:endParaRPr>
          </a:p>
        </p:txBody>
      </p:sp>
      <p:pic>
        <p:nvPicPr>
          <p:cNvPr id="10" name="Imagem 9" descr="montanha andaime bx.jpg"/>
          <p:cNvPicPr>
            <a:picLocks noChangeAspect="1"/>
          </p:cNvPicPr>
          <p:nvPr/>
        </p:nvPicPr>
        <p:blipFill>
          <a:blip r:embed="rId4" cstate="print"/>
          <a:stretch>
            <a:fillRect/>
          </a:stretch>
        </p:blipFill>
        <p:spPr>
          <a:xfrm>
            <a:off x="611560" y="1259411"/>
            <a:ext cx="4968552" cy="48148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214282" y="142852"/>
            <a:ext cx="8929718" cy="6715148"/>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57158" y="285728"/>
            <a:ext cx="8429684" cy="6072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Título 3"/>
          <p:cNvSpPr>
            <a:spLocks noGrp="1"/>
          </p:cNvSpPr>
          <p:nvPr>
            <p:ph type="title"/>
          </p:nvPr>
        </p:nvSpPr>
        <p:spPr>
          <a:xfrm>
            <a:off x="1274938" y="188640"/>
            <a:ext cx="7329510" cy="1143000"/>
          </a:xfrm>
        </p:spPr>
        <p:txBody>
          <a:bodyPr>
            <a:noAutofit/>
          </a:bodyPr>
          <a:lstStyle/>
          <a:p>
            <a:r>
              <a:rPr lang="pt-BR" sz="3200" b="1" dirty="0">
                <a:solidFill>
                  <a:srgbClr val="0070C0"/>
                </a:solidFill>
              </a:rPr>
              <a:t>RECOMENDAÇÕES DE SEGURANÇA</a:t>
            </a:r>
            <a:endParaRPr lang="pt-BR" sz="3200" b="1" dirty="0">
              <a:solidFill>
                <a:schemeClr val="accent5">
                  <a:lumMod val="40000"/>
                  <a:lumOff val="60000"/>
                </a:schemeClr>
              </a:solidFill>
            </a:endParaRPr>
          </a:p>
        </p:txBody>
      </p:sp>
      <p:sp>
        <p:nvSpPr>
          <p:cNvPr id="5" name="Retângulo 4"/>
          <p:cNvSpPr/>
          <p:nvPr/>
        </p:nvSpPr>
        <p:spPr>
          <a:xfrm>
            <a:off x="2915816" y="1268760"/>
            <a:ext cx="5544616" cy="707886"/>
          </a:xfrm>
          <a:prstGeom prst="rect">
            <a:avLst/>
          </a:prstGeom>
        </p:spPr>
        <p:txBody>
          <a:bodyPr wrap="square">
            <a:spAutoFit/>
          </a:bodyPr>
          <a:lstStyle/>
          <a:p>
            <a:r>
              <a:rPr lang="pt-BR" sz="2000" b="1" dirty="0"/>
              <a:t>Andaimes com </a:t>
            </a:r>
            <a:r>
              <a:rPr lang="pt-BR" sz="2000" b="1" dirty="0">
                <a:solidFill>
                  <a:srgbClr val="FF0000"/>
                </a:solidFill>
              </a:rPr>
              <a:t>MAIS</a:t>
            </a:r>
            <a:r>
              <a:rPr lang="pt-BR" sz="2000" b="1" dirty="0"/>
              <a:t> de </a:t>
            </a:r>
            <a:r>
              <a:rPr lang="pt-BR" sz="2000" b="1" dirty="0">
                <a:solidFill>
                  <a:srgbClr val="FF0000"/>
                </a:solidFill>
              </a:rPr>
              <a:t>DOIS METROS </a:t>
            </a:r>
            <a:r>
              <a:rPr lang="pt-BR" sz="2000" b="1" dirty="0"/>
              <a:t>de altura tem que ter </a:t>
            </a:r>
            <a:r>
              <a:rPr lang="pt-BR" sz="2000" b="1" dirty="0">
                <a:solidFill>
                  <a:srgbClr val="FF0000"/>
                </a:solidFill>
              </a:rPr>
              <a:t>ESCADAS</a:t>
            </a:r>
            <a:r>
              <a:rPr lang="pt-BR" sz="2000" b="1" dirty="0"/>
              <a:t> ou </a:t>
            </a:r>
            <a:r>
              <a:rPr lang="pt-BR" sz="2000" b="1" dirty="0">
                <a:solidFill>
                  <a:srgbClr val="FF0000"/>
                </a:solidFill>
              </a:rPr>
              <a:t>RAMPAS</a:t>
            </a:r>
            <a:r>
              <a:rPr lang="pt-BR" sz="2000" b="1" dirty="0"/>
              <a:t>.</a:t>
            </a:r>
            <a:endParaRPr lang="pt-BR" sz="2000" b="1" dirty="0">
              <a:solidFill>
                <a:srgbClr val="FF0000"/>
              </a:solidFill>
            </a:endParaRPr>
          </a:p>
        </p:txBody>
      </p:sp>
      <p:pic>
        <p:nvPicPr>
          <p:cNvPr id="9" name="Imagem 8" descr="escada bottom novo.jpg"/>
          <p:cNvPicPr>
            <a:picLocks noChangeAspect="1"/>
          </p:cNvPicPr>
          <p:nvPr/>
        </p:nvPicPr>
        <p:blipFill>
          <a:blip r:embed="rId4" cstate="print"/>
          <a:stretch>
            <a:fillRect/>
          </a:stretch>
        </p:blipFill>
        <p:spPr>
          <a:xfrm>
            <a:off x="1691680" y="1196752"/>
            <a:ext cx="1080120" cy="1080120"/>
          </a:xfrm>
          <a:prstGeom prst="rect">
            <a:avLst/>
          </a:prstGeom>
        </p:spPr>
      </p:pic>
      <p:pic>
        <p:nvPicPr>
          <p:cNvPr id="11" name="Imagem 10" descr="maçarico bottom color.jpg"/>
          <p:cNvPicPr>
            <a:picLocks noChangeAspect="1"/>
          </p:cNvPicPr>
          <p:nvPr/>
        </p:nvPicPr>
        <p:blipFill>
          <a:blip r:embed="rId5" cstate="print"/>
          <a:stretch>
            <a:fillRect/>
          </a:stretch>
        </p:blipFill>
        <p:spPr>
          <a:xfrm>
            <a:off x="1691680" y="2420888"/>
            <a:ext cx="1084324" cy="1084324"/>
          </a:xfrm>
          <a:prstGeom prst="rect">
            <a:avLst/>
          </a:prstGeom>
        </p:spPr>
      </p:pic>
      <p:sp>
        <p:nvSpPr>
          <p:cNvPr id="12" name="Retângulo 11"/>
          <p:cNvSpPr/>
          <p:nvPr/>
        </p:nvSpPr>
        <p:spPr>
          <a:xfrm>
            <a:off x="2843808" y="2577098"/>
            <a:ext cx="5544616" cy="707886"/>
          </a:xfrm>
          <a:prstGeom prst="rect">
            <a:avLst/>
          </a:prstGeom>
        </p:spPr>
        <p:txBody>
          <a:bodyPr wrap="square">
            <a:spAutoFit/>
          </a:bodyPr>
          <a:lstStyle/>
          <a:p>
            <a:r>
              <a:rPr lang="pt-BR" sz="2000" b="1" dirty="0">
                <a:solidFill>
                  <a:srgbClr val="FF0000"/>
                </a:solidFill>
              </a:rPr>
              <a:t>NÃO</a:t>
            </a:r>
            <a:r>
              <a:rPr lang="pt-BR" sz="2000" b="1" dirty="0"/>
              <a:t> é permitido </a:t>
            </a:r>
            <a:r>
              <a:rPr lang="pt-BR" sz="2000" b="1" dirty="0">
                <a:solidFill>
                  <a:srgbClr val="FF0000"/>
                </a:solidFill>
              </a:rPr>
              <a:t>ALTERAR</a:t>
            </a:r>
            <a:r>
              <a:rPr lang="pt-BR" sz="2000" b="1" dirty="0"/>
              <a:t> os andaimes com solda, corte, maçarico, perfuração ou empeno.</a:t>
            </a:r>
            <a:endParaRPr lang="pt-BR" sz="2000" b="1" dirty="0">
              <a:solidFill>
                <a:srgbClr val="FF0000"/>
              </a:solidFill>
            </a:endParaRPr>
          </a:p>
        </p:txBody>
      </p:sp>
      <p:sp>
        <p:nvSpPr>
          <p:cNvPr id="13" name="Retângulo 12"/>
          <p:cNvSpPr/>
          <p:nvPr/>
        </p:nvSpPr>
        <p:spPr>
          <a:xfrm>
            <a:off x="2843808" y="3933056"/>
            <a:ext cx="5544616" cy="707886"/>
          </a:xfrm>
          <a:prstGeom prst="rect">
            <a:avLst/>
          </a:prstGeom>
        </p:spPr>
        <p:txBody>
          <a:bodyPr wrap="square">
            <a:spAutoFit/>
          </a:bodyPr>
          <a:lstStyle/>
          <a:p>
            <a:r>
              <a:rPr lang="pt-BR" sz="2000" b="1" dirty="0"/>
              <a:t>A </a:t>
            </a:r>
            <a:r>
              <a:rPr lang="pt-BR" sz="2000" b="1" dirty="0">
                <a:solidFill>
                  <a:srgbClr val="FF0000"/>
                </a:solidFill>
              </a:rPr>
              <a:t>INSPEÇÃO</a:t>
            </a:r>
            <a:r>
              <a:rPr lang="pt-BR" sz="2000" b="1" dirty="0"/>
              <a:t> dos andaimes deve ser feita </a:t>
            </a:r>
            <a:r>
              <a:rPr lang="pt-BR" sz="2000" b="1" dirty="0">
                <a:solidFill>
                  <a:srgbClr val="FF0000"/>
                </a:solidFill>
              </a:rPr>
              <a:t>TODOS OS DIAS</a:t>
            </a:r>
            <a:r>
              <a:rPr lang="pt-BR" sz="2000" b="1" dirty="0"/>
              <a:t>, antes de começar o trabalho.</a:t>
            </a:r>
            <a:endParaRPr lang="pt-BR" sz="2000" b="1" dirty="0">
              <a:solidFill>
                <a:srgbClr val="FF0000"/>
              </a:solidFill>
            </a:endParaRPr>
          </a:p>
        </p:txBody>
      </p:sp>
      <p:sp>
        <p:nvSpPr>
          <p:cNvPr id="14" name="Retângulo 13"/>
          <p:cNvSpPr/>
          <p:nvPr/>
        </p:nvSpPr>
        <p:spPr>
          <a:xfrm>
            <a:off x="2843808" y="5157192"/>
            <a:ext cx="5544616" cy="707886"/>
          </a:xfrm>
          <a:prstGeom prst="rect">
            <a:avLst/>
          </a:prstGeom>
        </p:spPr>
        <p:txBody>
          <a:bodyPr wrap="square">
            <a:spAutoFit/>
          </a:bodyPr>
          <a:lstStyle/>
          <a:p>
            <a:r>
              <a:rPr lang="pt-BR" sz="2000" b="1" dirty="0"/>
              <a:t>Os andaimes só devem ser </a:t>
            </a:r>
            <a:r>
              <a:rPr lang="pt-BR" sz="2000" b="1" dirty="0">
                <a:solidFill>
                  <a:srgbClr val="FF0000"/>
                </a:solidFill>
              </a:rPr>
              <a:t>MONTADOS</a:t>
            </a:r>
            <a:r>
              <a:rPr lang="pt-BR" sz="2000" b="1" dirty="0"/>
              <a:t> por </a:t>
            </a:r>
            <a:r>
              <a:rPr lang="pt-BR" sz="2000" b="1" dirty="0">
                <a:solidFill>
                  <a:srgbClr val="FF0000"/>
                </a:solidFill>
              </a:rPr>
              <a:t>INTEGRANTES HABILITADOS</a:t>
            </a:r>
            <a:r>
              <a:rPr lang="pt-BR" sz="2000" b="1" dirty="0"/>
              <a:t>.</a:t>
            </a:r>
            <a:endParaRPr lang="pt-BR" sz="2000" b="1" dirty="0">
              <a:solidFill>
                <a:srgbClr val="FF0000"/>
              </a:solidFill>
            </a:endParaRPr>
          </a:p>
        </p:txBody>
      </p:sp>
      <p:pic>
        <p:nvPicPr>
          <p:cNvPr id="15" name="Imagem 14" descr="calendario bottom color.jpg"/>
          <p:cNvPicPr>
            <a:picLocks noChangeAspect="1"/>
          </p:cNvPicPr>
          <p:nvPr/>
        </p:nvPicPr>
        <p:blipFill>
          <a:blip r:embed="rId6" cstate="print"/>
          <a:stretch>
            <a:fillRect/>
          </a:stretch>
        </p:blipFill>
        <p:spPr>
          <a:xfrm>
            <a:off x="1619672" y="3645024"/>
            <a:ext cx="1224136" cy="1224136"/>
          </a:xfrm>
          <a:prstGeom prst="rect">
            <a:avLst/>
          </a:prstGeom>
        </p:spPr>
      </p:pic>
      <p:pic>
        <p:nvPicPr>
          <p:cNvPr id="16" name="Imagem 15" descr="montanha bottom.jpg"/>
          <p:cNvPicPr>
            <a:picLocks noChangeAspect="1"/>
          </p:cNvPicPr>
          <p:nvPr/>
        </p:nvPicPr>
        <p:blipFill>
          <a:blip r:embed="rId7" cstate="print"/>
          <a:stretch>
            <a:fillRect/>
          </a:stretch>
        </p:blipFill>
        <p:spPr>
          <a:xfrm>
            <a:off x="1691680" y="4941168"/>
            <a:ext cx="1152128" cy="115212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childTnLst>
                                </p:cTn>
                              </p:par>
                            </p:childTnLst>
                          </p:cTn>
                        </p:par>
                        <p:par>
                          <p:cTn id="26" fill="hold">
                            <p:stCondLst>
                              <p:cond delay="1000"/>
                            </p:stCondLst>
                            <p:childTnLst>
                              <p:par>
                                <p:cTn id="27" presetID="22" presetClass="entr" presetSubtype="1"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childTnLst>
                                </p:cTn>
                              </p:par>
                            </p:childTnLst>
                          </p:cTn>
                        </p:par>
                        <p:par>
                          <p:cTn id="35" fill="hold">
                            <p:stCondLst>
                              <p:cond delay="1000"/>
                            </p:stCondLst>
                            <p:childTnLst>
                              <p:par>
                                <p:cTn id="36" presetID="22" presetClass="entr" presetSubtype="1"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up)">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P spid="1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ext Box 21"/>
          <p:cNvSpPr txBox="1">
            <a:spLocks noChangeArrowheads="1"/>
          </p:cNvSpPr>
          <p:nvPr/>
        </p:nvSpPr>
        <p:spPr bwMode="auto">
          <a:xfrm>
            <a:off x="450056" y="278623"/>
            <a:ext cx="6084887" cy="579438"/>
          </a:xfrm>
          <a:prstGeom prst="rect">
            <a:avLst/>
          </a:prstGeom>
          <a:noFill/>
          <a:ln w="9525">
            <a:noFill/>
            <a:miter lim="800000"/>
            <a:headEnd/>
            <a:tailEnd/>
          </a:ln>
        </p:spPr>
        <p:txBody>
          <a:bodyPr>
            <a:spAutoFit/>
          </a:bodyPr>
          <a:lstStyle/>
          <a:p>
            <a:pPr algn="ctr">
              <a:spcBef>
                <a:spcPct val="50000"/>
              </a:spcBef>
            </a:pPr>
            <a:r>
              <a:rPr lang="pt-BR" sz="3200" b="1" i="1">
                <a:latin typeface="Calibri" pitchFamily="34" charset="0"/>
              </a:rPr>
              <a:t> ANDAIMES</a:t>
            </a:r>
          </a:p>
        </p:txBody>
      </p:sp>
      <p:sp>
        <p:nvSpPr>
          <p:cNvPr id="80898" name="Rectangle 3"/>
          <p:cNvSpPr>
            <a:spLocks noChangeArrowheads="1"/>
          </p:cNvSpPr>
          <p:nvPr/>
        </p:nvSpPr>
        <p:spPr bwMode="auto">
          <a:xfrm>
            <a:off x="2339975" y="3311525"/>
            <a:ext cx="6408738" cy="504825"/>
          </a:xfrm>
          <a:prstGeom prst="rect">
            <a:avLst/>
          </a:prstGeom>
          <a:noFill/>
          <a:ln w="9525">
            <a:noFill/>
            <a:miter lim="800000"/>
            <a:headEnd/>
            <a:tailEnd/>
          </a:ln>
        </p:spPr>
        <p:txBody>
          <a:bodyPr anchor="ctr">
            <a:spAutoFit/>
          </a:bodyPr>
          <a:lstStyle/>
          <a:p>
            <a:pPr algn="just">
              <a:lnSpc>
                <a:spcPct val="150000"/>
              </a:lnSpc>
              <a:tabLst>
                <a:tab pos="539750" algn="l"/>
              </a:tabLst>
            </a:pPr>
            <a:endParaRPr lang="pt-BR" sz="1800"/>
          </a:p>
        </p:txBody>
      </p:sp>
      <p:sp>
        <p:nvSpPr>
          <p:cNvPr id="80899" name="Rectangle 4"/>
          <p:cNvSpPr>
            <a:spLocks noChangeArrowheads="1"/>
          </p:cNvSpPr>
          <p:nvPr/>
        </p:nvSpPr>
        <p:spPr bwMode="auto">
          <a:xfrm>
            <a:off x="643610" y="1092196"/>
            <a:ext cx="6264275" cy="3530600"/>
          </a:xfrm>
          <a:prstGeom prst="rect">
            <a:avLst/>
          </a:prstGeom>
          <a:noFill/>
          <a:ln w="9525">
            <a:noFill/>
            <a:miter lim="800000"/>
            <a:headEnd/>
            <a:tailEnd/>
          </a:ln>
        </p:spPr>
        <p:txBody>
          <a:bodyPr>
            <a:spAutoFit/>
          </a:bodyPr>
          <a:lstStyle/>
          <a:p>
            <a:pPr algn="just">
              <a:lnSpc>
                <a:spcPct val="150000"/>
              </a:lnSpc>
              <a:buFontTx/>
              <a:buChar char="•"/>
            </a:pPr>
            <a:r>
              <a:rPr lang="pt-BR" sz="1800" dirty="0"/>
              <a:t> Não colocar peças dentro de tubos de andaimes ou tubulares;</a:t>
            </a:r>
          </a:p>
          <a:p>
            <a:pPr algn="just"/>
            <a:endParaRPr lang="pt-BR" sz="1800" dirty="0"/>
          </a:p>
          <a:p>
            <a:pPr algn="just">
              <a:lnSpc>
                <a:spcPct val="150000"/>
              </a:lnSpc>
              <a:buFontTx/>
              <a:buChar char="•"/>
            </a:pPr>
            <a:r>
              <a:rPr lang="pt-BR" sz="1800" dirty="0"/>
              <a:t> Utilizar somente andaimes liberados, observando as placas de advertência. </a:t>
            </a:r>
            <a:r>
              <a:rPr lang="pt-BR" sz="1800" b="1" u="sng" dirty="0"/>
              <a:t>NUNCA </a:t>
            </a:r>
            <a:r>
              <a:rPr lang="pt-BR" sz="1800" dirty="0"/>
              <a:t>utilizar andaime sem placa.</a:t>
            </a:r>
          </a:p>
          <a:p>
            <a:pPr algn="just"/>
            <a:endParaRPr lang="pt-BR" sz="1800" dirty="0"/>
          </a:p>
          <a:p>
            <a:pPr algn="just">
              <a:lnSpc>
                <a:spcPct val="150000"/>
              </a:lnSpc>
            </a:pPr>
            <a:r>
              <a:rPr lang="pt-BR" sz="1800" dirty="0"/>
              <a:t> </a:t>
            </a:r>
          </a:p>
          <a:p>
            <a:pPr algn="just">
              <a:lnSpc>
                <a:spcPct val="150000"/>
              </a:lnSpc>
              <a:buFontTx/>
              <a:buChar char="•"/>
            </a:pPr>
            <a:endParaRPr lang="pt-BR" sz="1800" dirty="0"/>
          </a:p>
          <a:p>
            <a:pPr algn="just">
              <a:lnSpc>
                <a:spcPct val="150000"/>
              </a:lnSpc>
              <a:buFontTx/>
              <a:buChar char="•"/>
            </a:pPr>
            <a:endParaRPr lang="pt-BR" sz="1800" dirty="0"/>
          </a:p>
        </p:txBody>
      </p:sp>
      <p:pic>
        <p:nvPicPr>
          <p:cNvPr id="80900" name="Picture 7" descr="Ana_Roberta_TA_015_008"/>
          <p:cNvPicPr>
            <a:picLocks noChangeAspect="1" noChangeArrowheads="1"/>
          </p:cNvPicPr>
          <p:nvPr/>
        </p:nvPicPr>
        <p:blipFill>
          <a:blip r:embed="rId3" cstate="print"/>
          <a:srcRect/>
          <a:stretch>
            <a:fillRect/>
          </a:stretch>
        </p:blipFill>
        <p:spPr bwMode="auto">
          <a:xfrm>
            <a:off x="4011949" y="3081334"/>
            <a:ext cx="3816350" cy="2959100"/>
          </a:xfrm>
          <a:prstGeom prst="rect">
            <a:avLst/>
          </a:prstGeom>
          <a:noFill/>
          <a:ln w="9525">
            <a:noFill/>
            <a:miter lim="800000"/>
            <a:headEnd/>
            <a:tailEnd/>
          </a:ln>
        </p:spPr>
      </p:pic>
      <p:graphicFrame>
        <p:nvGraphicFramePr>
          <p:cNvPr id="176129" name="Object 1"/>
          <p:cNvGraphicFramePr>
            <a:graphicFrameLocks noChangeAspect="1"/>
          </p:cNvGraphicFramePr>
          <p:nvPr>
            <p:extLst>
              <p:ext uri="{D42A27DB-BD31-4B8C-83A1-F6EECF244321}">
                <p14:modId xmlns:p14="http://schemas.microsoft.com/office/powerpoint/2010/main" xmlns="" val="2152932550"/>
              </p:ext>
            </p:extLst>
          </p:nvPr>
        </p:nvGraphicFramePr>
        <p:xfrm>
          <a:off x="-120212" y="3774191"/>
          <a:ext cx="2578425" cy="2039930"/>
        </p:xfrm>
        <a:graphic>
          <a:graphicData uri="http://schemas.openxmlformats.org/presentationml/2006/ole">
            <p:oleObj spid="_x0000_s176161" name="Documento" r:id="rId4" imgW="6746056" imgH="5345547" progId="">
              <p:embed/>
            </p:oleObj>
          </a:graphicData>
        </a:graphic>
      </p:graphicFrame>
      <p:graphicFrame>
        <p:nvGraphicFramePr>
          <p:cNvPr id="176130" name="Object 2"/>
          <p:cNvGraphicFramePr>
            <a:graphicFrameLocks noChangeAspect="1"/>
          </p:cNvGraphicFramePr>
          <p:nvPr>
            <p:extLst>
              <p:ext uri="{D42A27DB-BD31-4B8C-83A1-F6EECF244321}">
                <p14:modId xmlns:p14="http://schemas.microsoft.com/office/powerpoint/2010/main" xmlns="" val="82741596"/>
              </p:ext>
            </p:extLst>
          </p:nvPr>
        </p:nvGraphicFramePr>
        <p:xfrm>
          <a:off x="1694391" y="3738469"/>
          <a:ext cx="2625836" cy="2111374"/>
        </p:xfrm>
        <a:graphic>
          <a:graphicData uri="http://schemas.openxmlformats.org/presentationml/2006/ole">
            <p:oleObj spid="_x0000_s176162" name="Document" r:id="rId5" imgW="6841925" imgH="5492226" progId="">
              <p:embed/>
            </p:oleObj>
          </a:graphicData>
        </a:graphic>
      </p:graphicFrame>
      <p:pic>
        <p:nvPicPr>
          <p:cNvPr id="8" name="Imagem 7"/>
          <p:cNvPicPr>
            <a:picLocks noChangeAspect="1"/>
          </p:cNvPicPr>
          <p:nvPr/>
        </p:nvPicPr>
        <p:blipFill>
          <a:blip r:embed="rId6"/>
          <a:srcRect/>
          <a:stretch>
            <a:fillRect/>
          </a:stretch>
        </p:blipFill>
        <p:spPr bwMode="auto">
          <a:xfrm>
            <a:off x="7286644" y="5970656"/>
            <a:ext cx="1857356" cy="887344"/>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8" name="Rectangle 5"/>
          <p:cNvSpPr>
            <a:spLocks/>
          </p:cNvSpPr>
          <p:nvPr/>
        </p:nvSpPr>
        <p:spPr bwMode="auto">
          <a:xfrm>
            <a:off x="1929010" y="202766"/>
            <a:ext cx="7214990" cy="775591"/>
          </a:xfrm>
          <a:prstGeom prst="rect">
            <a:avLst/>
          </a:prstGeom>
          <a:noFill/>
          <a:ln w="9525">
            <a:noFill/>
            <a:miter lim="800000"/>
            <a:headEnd/>
            <a:tailEnd/>
          </a:ln>
        </p:spPr>
        <p:txBody>
          <a:bodyPr anchor="ctr"/>
          <a:lstStyle/>
          <a:p>
            <a:pPr algn="r"/>
            <a:endParaRPr lang="pt-BR" sz="2000" b="1" dirty="0"/>
          </a:p>
        </p:txBody>
      </p:sp>
      <p:sp>
        <p:nvSpPr>
          <p:cNvPr id="4" name="CaixaDeTexto 3"/>
          <p:cNvSpPr txBox="1"/>
          <p:nvPr/>
        </p:nvSpPr>
        <p:spPr>
          <a:xfrm>
            <a:off x="180110" y="1163781"/>
            <a:ext cx="8617527" cy="646331"/>
          </a:xfrm>
          <a:prstGeom prst="rect">
            <a:avLst/>
          </a:prstGeom>
          <a:noFill/>
        </p:spPr>
        <p:txBody>
          <a:bodyPr wrap="square" rtlCol="0">
            <a:spAutoFit/>
          </a:bodyPr>
          <a:lstStyle/>
          <a:p>
            <a:pPr algn="ctr"/>
            <a:endParaRPr lang="pt-BR" b="1" dirty="0"/>
          </a:p>
          <a:p>
            <a:pPr algn="ctr"/>
            <a:endParaRPr lang="pt-BR" b="1" dirty="0"/>
          </a:p>
        </p:txBody>
      </p:sp>
      <p:sp>
        <p:nvSpPr>
          <p:cNvPr id="5" name="Retângulo 4"/>
          <p:cNvSpPr/>
          <p:nvPr/>
        </p:nvSpPr>
        <p:spPr>
          <a:xfrm>
            <a:off x="259817" y="385951"/>
            <a:ext cx="6979723" cy="646331"/>
          </a:xfrm>
          <a:prstGeom prst="rect">
            <a:avLst/>
          </a:prstGeom>
        </p:spPr>
        <p:txBody>
          <a:bodyPr wrap="square">
            <a:spAutoFit/>
          </a:bodyPr>
          <a:lstStyle/>
          <a:p>
            <a:pPr algn="ctr"/>
            <a:r>
              <a:rPr lang="pt-BR" sz="3600" b="1" dirty="0">
                <a:latin typeface="Arial" pitchFamily="34" charset="0"/>
                <a:cs typeface="Arial" pitchFamily="34" charset="0"/>
              </a:rPr>
              <a:t>TRABALHO EM ALTURA</a:t>
            </a:r>
          </a:p>
        </p:txBody>
      </p:sp>
      <p:sp>
        <p:nvSpPr>
          <p:cNvPr id="7" name="Retângulo 6"/>
          <p:cNvSpPr/>
          <p:nvPr/>
        </p:nvSpPr>
        <p:spPr>
          <a:xfrm>
            <a:off x="381641" y="1354302"/>
            <a:ext cx="8049295" cy="4832092"/>
          </a:xfrm>
          <a:prstGeom prst="rect">
            <a:avLst/>
          </a:prstGeom>
        </p:spPr>
        <p:txBody>
          <a:bodyPr wrap="square">
            <a:spAutoFit/>
          </a:bodyPr>
          <a:lstStyle/>
          <a:p>
            <a:r>
              <a:rPr lang="pt-BR" sz="2000" b="1" dirty="0"/>
              <a:t> </a:t>
            </a:r>
            <a:endParaRPr lang="pt-BR" sz="2000" dirty="0"/>
          </a:p>
          <a:p>
            <a:pPr lvl="0" algn="just">
              <a:buFont typeface="Wingdings" pitchFamily="2" charset="2"/>
              <a:buChar char="ü"/>
            </a:pPr>
            <a:r>
              <a:rPr lang="pt-BR" dirty="0"/>
              <a:t>PISOS EM ESTRUTURA METÁLICA OU PRANCHÕES DE 25 MM;</a:t>
            </a:r>
          </a:p>
          <a:p>
            <a:pPr algn="just"/>
            <a:endParaRPr lang="pt-BR" dirty="0"/>
          </a:p>
          <a:p>
            <a:pPr lvl="0" algn="just">
              <a:buFont typeface="Wingdings" pitchFamily="2" charset="2"/>
              <a:buChar char="ü"/>
            </a:pPr>
            <a:r>
              <a:rPr lang="pt-BR" dirty="0"/>
              <a:t>CINTO DE SEGURANÇA TIPO PÁRA-QUEDISTA COM DOIS TALABARTES, NYLON, COM AMORTECEDOR E MOSQUETÕES DE ENGATE RÁPIDO DE 90 MM;</a:t>
            </a:r>
          </a:p>
          <a:p>
            <a:pPr lvl="0" algn="just"/>
            <a:endParaRPr lang="pt-BR" dirty="0"/>
          </a:p>
          <a:p>
            <a:pPr lvl="0" algn="just">
              <a:buFont typeface="Wingdings" pitchFamily="2" charset="2"/>
              <a:buChar char="ü"/>
            </a:pPr>
            <a:r>
              <a:rPr lang="pt-BR" dirty="0"/>
              <a:t>SAPATO DE SEGURANÇA;</a:t>
            </a:r>
          </a:p>
          <a:p>
            <a:pPr algn="just"/>
            <a:endParaRPr lang="pt-BR" dirty="0"/>
          </a:p>
          <a:p>
            <a:pPr lvl="0" algn="just">
              <a:buFont typeface="Wingdings" pitchFamily="2" charset="2"/>
              <a:buChar char="ü"/>
            </a:pPr>
            <a:r>
              <a:rPr lang="pt-BR" dirty="0"/>
              <a:t> LUVAS DE ACORDO COM ATIVIDADE;</a:t>
            </a:r>
          </a:p>
          <a:p>
            <a:pPr algn="just"/>
            <a:endParaRPr lang="pt-BR" dirty="0"/>
          </a:p>
          <a:p>
            <a:pPr lvl="0" algn="just">
              <a:buFont typeface="Wingdings" pitchFamily="2" charset="2"/>
              <a:buChar char="ü"/>
            </a:pPr>
            <a:r>
              <a:rPr lang="pt-BR" dirty="0"/>
              <a:t> CAPACETE COM JUGULAR;</a:t>
            </a:r>
          </a:p>
          <a:p>
            <a:pPr algn="just"/>
            <a:endParaRPr lang="pt-BR" dirty="0"/>
          </a:p>
          <a:p>
            <a:pPr lvl="0" algn="just">
              <a:buFont typeface="Wingdings" pitchFamily="2" charset="2"/>
              <a:buChar char="ü"/>
            </a:pPr>
            <a:r>
              <a:rPr lang="pt-BR" dirty="0"/>
              <a:t> CORDA DOTADA DE SISTEMA TRAVA QUEDA PARA SUBIR E DESCER DO ANDAIME;</a:t>
            </a:r>
          </a:p>
          <a:p>
            <a:pPr lvl="0" algn="just">
              <a:buFont typeface="Wingdings" pitchFamily="2" charset="2"/>
              <a:buChar char="ü"/>
            </a:pPr>
            <a:endParaRPr lang="pt-BR" dirty="0"/>
          </a:p>
          <a:p>
            <a:pPr lvl="0" algn="just">
              <a:buFont typeface="Wingdings" pitchFamily="2" charset="2"/>
              <a:buChar char="ü"/>
            </a:pPr>
            <a:r>
              <a:rPr lang="pt-BR" dirty="0"/>
              <a:t> AREA DE TRABALHO DEVE SER ISOLADA E SINALIZADA</a:t>
            </a:r>
          </a:p>
        </p:txBody>
      </p:sp>
      <p:sp>
        <p:nvSpPr>
          <p:cNvPr id="8" name="Retângulo 7"/>
          <p:cNvSpPr/>
          <p:nvPr/>
        </p:nvSpPr>
        <p:spPr>
          <a:xfrm>
            <a:off x="0" y="6645498"/>
            <a:ext cx="3322749" cy="215444"/>
          </a:xfrm>
          <a:prstGeom prst="rect">
            <a:avLst/>
          </a:prstGeom>
        </p:spPr>
        <p:txBody>
          <a:bodyPr wrap="square">
            <a:spAutoFit/>
          </a:bodyPr>
          <a:lstStyle/>
          <a:p>
            <a:pPr algn="ctr"/>
            <a:r>
              <a:rPr lang="pt-BR" sz="800" b="1" dirty="0">
                <a:solidFill>
                  <a:schemeClr val="bg1">
                    <a:lumMod val="75000"/>
                  </a:schemeClr>
                </a:solidFill>
                <a:latin typeface="Arial" pitchFamily="34" charset="0"/>
                <a:cs typeface="Arial" pitchFamily="34" charset="0"/>
              </a:rPr>
              <a:t>Eduardo Amaro Gomes 09/04/2011 PORTO DE GALINHAS – PE </a:t>
            </a:r>
          </a:p>
        </p:txBody>
      </p:sp>
      <p:pic>
        <p:nvPicPr>
          <p:cNvPr id="112641" name="Picture 1"/>
          <p:cNvPicPr>
            <a:picLocks noChangeAspect="1" noChangeArrowheads="1"/>
          </p:cNvPicPr>
          <p:nvPr/>
        </p:nvPicPr>
        <p:blipFill>
          <a:blip r:embed="rId3" cstate="print"/>
          <a:srcRect/>
          <a:stretch>
            <a:fillRect/>
          </a:stretch>
        </p:blipFill>
        <p:spPr bwMode="auto">
          <a:xfrm>
            <a:off x="5865371" y="3035968"/>
            <a:ext cx="2634685" cy="1646678"/>
          </a:xfrm>
          <a:prstGeom prst="rect">
            <a:avLst/>
          </a:prstGeom>
          <a:noFill/>
          <a:ln w="9525">
            <a:noFill/>
            <a:miter lim="800000"/>
            <a:headEnd/>
            <a:tailEnd/>
          </a:ln>
        </p:spPr>
      </p:pic>
      <p:pic>
        <p:nvPicPr>
          <p:cNvPr id="9" name="Imagem 8"/>
          <p:cNvPicPr>
            <a:picLocks noChangeAspect="1"/>
          </p:cNvPicPr>
          <p:nvPr/>
        </p:nvPicPr>
        <p:blipFill>
          <a:blip r:embed="rId4"/>
          <a:srcRect/>
          <a:stretch>
            <a:fillRect/>
          </a:stretch>
        </p:blipFill>
        <p:spPr bwMode="auto">
          <a:xfrm>
            <a:off x="7215206" y="5768983"/>
            <a:ext cx="1928794" cy="1089017"/>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0"/>
            <a:ext cx="9144000" cy="6858000"/>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57158" y="285728"/>
            <a:ext cx="8429684" cy="6072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Retângulo 4"/>
          <p:cNvSpPr/>
          <p:nvPr/>
        </p:nvSpPr>
        <p:spPr>
          <a:xfrm>
            <a:off x="539552" y="5313402"/>
            <a:ext cx="7920880" cy="707886"/>
          </a:xfrm>
          <a:prstGeom prst="rect">
            <a:avLst/>
          </a:prstGeom>
        </p:spPr>
        <p:txBody>
          <a:bodyPr wrap="square">
            <a:spAutoFit/>
          </a:bodyPr>
          <a:lstStyle/>
          <a:p>
            <a:pPr algn="ctr"/>
            <a:r>
              <a:rPr lang="pt-BR" sz="2000" b="1" dirty="0"/>
              <a:t>Para trabalhar em estruturas com </a:t>
            </a:r>
            <a:r>
              <a:rPr lang="pt-BR" sz="2000" b="1" dirty="0">
                <a:solidFill>
                  <a:srgbClr val="FF0000"/>
                </a:solidFill>
              </a:rPr>
              <a:t>PAREDES RETAS</a:t>
            </a:r>
            <a:r>
              <a:rPr lang="pt-BR" sz="2000" b="1" dirty="0"/>
              <a:t>, devem ser usados andaimes suspensos leves, conhecidos como </a:t>
            </a:r>
            <a:r>
              <a:rPr lang="pt-BR" sz="2000" b="1" dirty="0">
                <a:solidFill>
                  <a:srgbClr val="FF0000"/>
                </a:solidFill>
              </a:rPr>
              <a:t>BALANCINS</a:t>
            </a:r>
            <a:r>
              <a:rPr lang="pt-BR" sz="2000" b="1" dirty="0"/>
              <a:t>.</a:t>
            </a:r>
            <a:endParaRPr lang="pt-BR" sz="2000" b="1" dirty="0">
              <a:solidFill>
                <a:srgbClr val="FF0000"/>
              </a:solidFill>
            </a:endParaRPr>
          </a:p>
        </p:txBody>
      </p:sp>
      <p:pic>
        <p:nvPicPr>
          <p:cNvPr id="10" name="Imagem 9" descr="montanha e novato andaime.jpg"/>
          <p:cNvPicPr>
            <a:picLocks noChangeAspect="1"/>
          </p:cNvPicPr>
          <p:nvPr/>
        </p:nvPicPr>
        <p:blipFill>
          <a:blip r:embed="rId4" cstate="print">
            <a:clrChange>
              <a:clrFrom>
                <a:srgbClr val="FFFFFF"/>
              </a:clrFrom>
              <a:clrTo>
                <a:srgbClr val="FFFFFF">
                  <a:alpha val="0"/>
                </a:srgbClr>
              </a:clrTo>
            </a:clrChange>
          </a:blip>
          <a:stretch>
            <a:fillRect/>
          </a:stretch>
        </p:blipFill>
        <p:spPr>
          <a:xfrm>
            <a:off x="1054968" y="0"/>
            <a:ext cx="6541368" cy="5578179"/>
          </a:xfrm>
          <a:prstGeom prst="rect">
            <a:avLst/>
          </a:prstGeom>
        </p:spPr>
      </p:pic>
      <p:sp>
        <p:nvSpPr>
          <p:cNvPr id="4" name="Título 3"/>
          <p:cNvSpPr>
            <a:spLocks noGrp="1"/>
          </p:cNvSpPr>
          <p:nvPr>
            <p:ph type="title"/>
          </p:nvPr>
        </p:nvSpPr>
        <p:spPr>
          <a:xfrm>
            <a:off x="1274938" y="188640"/>
            <a:ext cx="7329510" cy="1143000"/>
          </a:xfrm>
        </p:spPr>
        <p:txBody>
          <a:bodyPr>
            <a:noAutofit/>
          </a:bodyPr>
          <a:lstStyle/>
          <a:p>
            <a:r>
              <a:rPr lang="pt-BR" sz="3200" b="1" dirty="0">
                <a:solidFill>
                  <a:srgbClr val="0070C0"/>
                </a:solidFill>
              </a:rPr>
              <a:t>SEGURANÇA PARA SUBIR E DESCER</a:t>
            </a:r>
            <a:endParaRPr lang="pt-BR" sz="3200" b="1" dirty="0">
              <a:solidFill>
                <a:schemeClr val="accent5">
                  <a:lumMod val="40000"/>
                  <a:lumOff val="6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0"/>
                                        <p:tgtEl>
                                          <p:spTgt spid="10"/>
                                        </p:tgtEl>
                                      </p:cBhvr>
                                    </p:animEffect>
                                    <p:anim calcmode="lin" valueType="num">
                                      <p:cBhvr>
                                        <p:cTn id="8" dur="3000" fill="hold"/>
                                        <p:tgtEl>
                                          <p:spTgt spid="10"/>
                                        </p:tgtEl>
                                        <p:attrNameLst>
                                          <p:attrName>ppt_x</p:attrName>
                                        </p:attrNameLst>
                                      </p:cBhvr>
                                      <p:tavLst>
                                        <p:tav tm="0">
                                          <p:val>
                                            <p:strVal val="#ppt_x"/>
                                          </p:val>
                                        </p:tav>
                                        <p:tav tm="100000">
                                          <p:val>
                                            <p:strVal val="#ppt_x"/>
                                          </p:val>
                                        </p:tav>
                                      </p:tavLst>
                                    </p:anim>
                                    <p:anim calcmode="lin" valueType="num">
                                      <p:cBhvr>
                                        <p:cTn id="9" dur="3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22" presetClass="entr" presetSubtype="1"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0"/>
            <a:ext cx="9144000" cy="6858000"/>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57158" y="285728"/>
            <a:ext cx="8429684" cy="6072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Retângulo 4"/>
          <p:cNvSpPr/>
          <p:nvPr/>
        </p:nvSpPr>
        <p:spPr>
          <a:xfrm>
            <a:off x="827584" y="2780928"/>
            <a:ext cx="5472608" cy="1015663"/>
          </a:xfrm>
          <a:prstGeom prst="rect">
            <a:avLst/>
          </a:prstGeom>
        </p:spPr>
        <p:txBody>
          <a:bodyPr wrap="square">
            <a:spAutoFit/>
          </a:bodyPr>
          <a:lstStyle/>
          <a:p>
            <a:pPr algn="ctr"/>
            <a:r>
              <a:rPr lang="pt-BR" sz="2000" b="1" dirty="0"/>
              <a:t>Para </a:t>
            </a:r>
            <a:r>
              <a:rPr lang="pt-BR" sz="2000" b="1" dirty="0">
                <a:solidFill>
                  <a:srgbClr val="FF0000"/>
                </a:solidFill>
              </a:rPr>
              <a:t>LIMPEZA</a:t>
            </a:r>
            <a:r>
              <a:rPr lang="pt-BR" sz="2000" b="1" dirty="0"/>
              <a:t> de vidraças, </a:t>
            </a:r>
            <a:r>
              <a:rPr lang="pt-BR" sz="2000" b="1" dirty="0">
                <a:solidFill>
                  <a:srgbClr val="FF0000"/>
                </a:solidFill>
              </a:rPr>
              <a:t>INSPEÇÃO</a:t>
            </a:r>
            <a:r>
              <a:rPr lang="pt-BR" sz="2000" b="1" dirty="0"/>
              <a:t> de torres, tanques, reservatórios ou silos, deve ser usada a </a:t>
            </a:r>
            <a:r>
              <a:rPr lang="pt-BR" sz="2000" b="1" dirty="0">
                <a:solidFill>
                  <a:srgbClr val="FF0000"/>
                </a:solidFill>
              </a:rPr>
              <a:t>CADEIRA SUSPENSA INDIVIDUAL</a:t>
            </a:r>
            <a:r>
              <a:rPr lang="pt-BR" sz="2000" b="1" dirty="0"/>
              <a:t>. </a:t>
            </a:r>
            <a:endParaRPr lang="pt-BR" sz="2000" b="1" dirty="0">
              <a:solidFill>
                <a:srgbClr val="FF0000"/>
              </a:solidFill>
            </a:endParaRPr>
          </a:p>
        </p:txBody>
      </p:sp>
      <p:sp>
        <p:nvSpPr>
          <p:cNvPr id="4" name="Título 3"/>
          <p:cNvSpPr>
            <a:spLocks noGrp="1"/>
          </p:cNvSpPr>
          <p:nvPr>
            <p:ph type="title"/>
          </p:nvPr>
        </p:nvSpPr>
        <p:spPr>
          <a:xfrm>
            <a:off x="423017" y="923564"/>
            <a:ext cx="7329510" cy="1143000"/>
          </a:xfrm>
        </p:spPr>
        <p:txBody>
          <a:bodyPr>
            <a:noAutofit/>
          </a:bodyPr>
          <a:lstStyle/>
          <a:p>
            <a:r>
              <a:rPr lang="pt-BR" sz="3200" b="1" dirty="0">
                <a:solidFill>
                  <a:srgbClr val="0070C0"/>
                </a:solidFill>
              </a:rPr>
              <a:t>SEGURANÇA PARA SUBIR E DESCER</a:t>
            </a:r>
            <a:endParaRPr lang="pt-BR" sz="3200" b="1" dirty="0">
              <a:solidFill>
                <a:schemeClr val="accent5">
                  <a:lumMod val="40000"/>
                  <a:lumOff val="60000"/>
                </a:schemeClr>
              </a:solidFill>
            </a:endParaRPr>
          </a:p>
        </p:txBody>
      </p:sp>
      <p:pic>
        <p:nvPicPr>
          <p:cNvPr id="9" name="Imagem 8" descr="cadeira suspensa novato bx.jpg"/>
          <p:cNvPicPr>
            <a:picLocks noChangeAspect="1"/>
          </p:cNvPicPr>
          <p:nvPr/>
        </p:nvPicPr>
        <p:blipFill>
          <a:blip r:embed="rId4" cstate="print">
            <a:clrChange>
              <a:clrFrom>
                <a:srgbClr val="FFFFFF"/>
              </a:clrFrom>
              <a:clrTo>
                <a:srgbClr val="FFFFFF">
                  <a:alpha val="0"/>
                </a:srgbClr>
              </a:clrTo>
            </a:clrChange>
          </a:blip>
          <a:stretch>
            <a:fillRect/>
          </a:stretch>
        </p:blipFill>
        <p:spPr>
          <a:xfrm>
            <a:off x="6804248" y="0"/>
            <a:ext cx="1746849" cy="6858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ppt_x</p:attrName>
                                        </p:attrNameLst>
                                      </p:cBhvr>
                                      <p:tavLst>
                                        <p:tav tm="0">
                                          <p:val>
                                            <p:strVal val="#ppt_x"/>
                                          </p:val>
                                        </p:tav>
                                        <p:tav tm="100000">
                                          <p:val>
                                            <p:strVal val="#ppt_x"/>
                                          </p:val>
                                        </p:tav>
                                      </p:tavLst>
                                    </p:anim>
                                    <p:anim calcmode="lin" valueType="num">
                                      <p:cBhvr>
                                        <p:cTn id="9" dur="2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1"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0"/>
            <a:ext cx="9144000" cy="6858000"/>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57158" y="285728"/>
            <a:ext cx="8429684" cy="6072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Título 3"/>
          <p:cNvSpPr>
            <a:spLocks noGrp="1"/>
          </p:cNvSpPr>
          <p:nvPr>
            <p:ph type="title"/>
          </p:nvPr>
        </p:nvSpPr>
        <p:spPr>
          <a:xfrm>
            <a:off x="1274938" y="188640"/>
            <a:ext cx="7329510" cy="1143000"/>
          </a:xfrm>
        </p:spPr>
        <p:txBody>
          <a:bodyPr>
            <a:noAutofit/>
          </a:bodyPr>
          <a:lstStyle/>
          <a:p>
            <a:r>
              <a:rPr lang="pt-BR" sz="3200" b="1" dirty="0">
                <a:solidFill>
                  <a:srgbClr val="0070C0"/>
                </a:solidFill>
              </a:rPr>
              <a:t>SEGURANÇA PARA SUBIR E DESCER</a:t>
            </a:r>
            <a:endParaRPr lang="pt-BR" sz="3200" b="1" dirty="0">
              <a:solidFill>
                <a:schemeClr val="accent5">
                  <a:lumMod val="40000"/>
                  <a:lumOff val="60000"/>
                </a:schemeClr>
              </a:solidFill>
            </a:endParaRPr>
          </a:p>
        </p:txBody>
      </p:sp>
      <p:sp>
        <p:nvSpPr>
          <p:cNvPr id="5" name="Retângulo 4"/>
          <p:cNvSpPr/>
          <p:nvPr/>
        </p:nvSpPr>
        <p:spPr>
          <a:xfrm>
            <a:off x="539552" y="1268760"/>
            <a:ext cx="3312368" cy="1938992"/>
          </a:xfrm>
          <a:prstGeom prst="rect">
            <a:avLst/>
          </a:prstGeom>
        </p:spPr>
        <p:txBody>
          <a:bodyPr wrap="square">
            <a:spAutoFit/>
          </a:bodyPr>
          <a:lstStyle/>
          <a:p>
            <a:pPr algn="ctr"/>
            <a:r>
              <a:rPr lang="pt-BR" sz="2000" b="1" dirty="0"/>
              <a:t>Use sempre o </a:t>
            </a:r>
            <a:r>
              <a:rPr lang="pt-BR" sz="2000" b="1" dirty="0">
                <a:solidFill>
                  <a:srgbClr val="FF0000"/>
                </a:solidFill>
              </a:rPr>
              <a:t>CINTO DE SEGURANÇA </a:t>
            </a:r>
            <a:r>
              <a:rPr lang="pt-BR" sz="2000" b="1" dirty="0"/>
              <a:t>com </a:t>
            </a:r>
            <a:r>
              <a:rPr lang="pt-BR" sz="2000" b="1" dirty="0">
                <a:solidFill>
                  <a:srgbClr val="FF0000"/>
                </a:solidFill>
              </a:rPr>
              <a:t>TALABARTE DUPLO</a:t>
            </a:r>
            <a:r>
              <a:rPr lang="pt-BR" sz="2000" b="1" dirty="0"/>
              <a:t>, mantendo um dos ganchos </a:t>
            </a:r>
            <a:r>
              <a:rPr lang="pt-BR" sz="2000" b="1" dirty="0">
                <a:solidFill>
                  <a:srgbClr val="FF0000"/>
                </a:solidFill>
              </a:rPr>
              <a:t>FIXADO</a:t>
            </a:r>
            <a:r>
              <a:rPr lang="pt-BR" sz="2000" b="1" dirty="0"/>
              <a:t> em ponto seguro e resistente ou em </a:t>
            </a:r>
            <a:r>
              <a:rPr lang="pt-BR" sz="2000" b="1" dirty="0">
                <a:solidFill>
                  <a:srgbClr val="FF0000"/>
                </a:solidFill>
              </a:rPr>
              <a:t>LINHA DE VIDA</a:t>
            </a:r>
            <a:r>
              <a:rPr lang="pt-BR" sz="2000" b="1" dirty="0"/>
              <a:t>.</a:t>
            </a:r>
            <a:endParaRPr lang="pt-BR" sz="2000" b="1" dirty="0">
              <a:solidFill>
                <a:srgbClr val="FF0000"/>
              </a:solidFill>
            </a:endParaRPr>
          </a:p>
        </p:txBody>
      </p:sp>
      <p:pic>
        <p:nvPicPr>
          <p:cNvPr id="9" name="Imagem 8" descr="novato sobe tanque bx.jpg"/>
          <p:cNvPicPr>
            <a:picLocks noChangeAspect="1"/>
          </p:cNvPicPr>
          <p:nvPr/>
        </p:nvPicPr>
        <p:blipFill>
          <a:blip r:embed="rId4" cstate="print">
            <a:clrChange>
              <a:clrFrom>
                <a:srgbClr val="FFFFFF"/>
              </a:clrFrom>
              <a:clrTo>
                <a:srgbClr val="FFFFFF">
                  <a:alpha val="0"/>
                </a:srgbClr>
              </a:clrTo>
            </a:clrChange>
          </a:blip>
          <a:srcRect r="17951" b="8830"/>
          <a:stretch>
            <a:fillRect/>
          </a:stretch>
        </p:blipFill>
        <p:spPr>
          <a:xfrm>
            <a:off x="3851920" y="654696"/>
            <a:ext cx="4968552" cy="572663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ext Box 21"/>
          <p:cNvSpPr txBox="1">
            <a:spLocks noChangeArrowheads="1"/>
          </p:cNvSpPr>
          <p:nvPr/>
        </p:nvSpPr>
        <p:spPr bwMode="auto">
          <a:xfrm>
            <a:off x="752476" y="68262"/>
            <a:ext cx="6084887" cy="579438"/>
          </a:xfrm>
          <a:prstGeom prst="rect">
            <a:avLst/>
          </a:prstGeom>
          <a:noFill/>
          <a:ln w="9525">
            <a:noFill/>
            <a:miter lim="800000"/>
            <a:headEnd/>
            <a:tailEnd/>
          </a:ln>
        </p:spPr>
        <p:txBody>
          <a:bodyPr>
            <a:spAutoFit/>
          </a:bodyPr>
          <a:lstStyle/>
          <a:p>
            <a:pPr algn="ctr">
              <a:spcBef>
                <a:spcPct val="50000"/>
              </a:spcBef>
            </a:pPr>
            <a:r>
              <a:rPr lang="pt-BR" sz="3200" b="1" i="1" dirty="0">
                <a:latin typeface="Calibri" pitchFamily="34" charset="0"/>
              </a:rPr>
              <a:t>PRINCIPAIS CAUSAS DE QUEDAS</a:t>
            </a:r>
          </a:p>
        </p:txBody>
      </p:sp>
      <p:sp>
        <p:nvSpPr>
          <p:cNvPr id="86018" name="Rectangle 3"/>
          <p:cNvSpPr>
            <a:spLocks noChangeArrowheads="1"/>
          </p:cNvSpPr>
          <p:nvPr/>
        </p:nvSpPr>
        <p:spPr bwMode="auto">
          <a:xfrm>
            <a:off x="2339975" y="3311525"/>
            <a:ext cx="6408738" cy="504825"/>
          </a:xfrm>
          <a:prstGeom prst="rect">
            <a:avLst/>
          </a:prstGeom>
          <a:noFill/>
          <a:ln w="9525">
            <a:noFill/>
            <a:miter lim="800000"/>
            <a:headEnd/>
            <a:tailEnd/>
          </a:ln>
        </p:spPr>
        <p:txBody>
          <a:bodyPr anchor="ctr">
            <a:spAutoFit/>
          </a:bodyPr>
          <a:lstStyle/>
          <a:p>
            <a:pPr algn="just">
              <a:lnSpc>
                <a:spcPct val="150000"/>
              </a:lnSpc>
              <a:tabLst>
                <a:tab pos="539750" algn="l"/>
              </a:tabLst>
            </a:pPr>
            <a:endParaRPr lang="pt-BR" sz="1800"/>
          </a:p>
        </p:txBody>
      </p:sp>
      <p:sp>
        <p:nvSpPr>
          <p:cNvPr id="86019" name="Text Box 5"/>
          <p:cNvSpPr txBox="1">
            <a:spLocks noChangeArrowheads="1"/>
          </p:cNvSpPr>
          <p:nvPr/>
        </p:nvSpPr>
        <p:spPr bwMode="auto">
          <a:xfrm>
            <a:off x="1258888" y="3357563"/>
            <a:ext cx="3313112" cy="366712"/>
          </a:xfrm>
          <a:prstGeom prst="rect">
            <a:avLst/>
          </a:prstGeom>
          <a:noFill/>
          <a:ln w="9525">
            <a:noFill/>
            <a:miter lim="800000"/>
            <a:headEnd/>
            <a:tailEnd/>
          </a:ln>
        </p:spPr>
        <p:txBody>
          <a:bodyPr>
            <a:spAutoFit/>
          </a:bodyPr>
          <a:lstStyle/>
          <a:p>
            <a:pPr algn="just">
              <a:spcBef>
                <a:spcPct val="50000"/>
              </a:spcBef>
            </a:pPr>
            <a:r>
              <a:rPr lang="pt-BR" sz="1800"/>
              <a:t>Método de trabalho impróprio.</a:t>
            </a:r>
          </a:p>
        </p:txBody>
      </p:sp>
      <p:sp>
        <p:nvSpPr>
          <p:cNvPr id="86020" name="Text Box 8"/>
          <p:cNvSpPr txBox="1">
            <a:spLocks noChangeArrowheads="1"/>
          </p:cNvSpPr>
          <p:nvPr/>
        </p:nvSpPr>
        <p:spPr bwMode="auto">
          <a:xfrm>
            <a:off x="5148263" y="3357563"/>
            <a:ext cx="3095625" cy="915987"/>
          </a:xfrm>
          <a:prstGeom prst="rect">
            <a:avLst/>
          </a:prstGeom>
          <a:noFill/>
          <a:ln w="9525">
            <a:noFill/>
            <a:miter lim="800000"/>
            <a:headEnd/>
            <a:tailEnd/>
          </a:ln>
        </p:spPr>
        <p:txBody>
          <a:bodyPr>
            <a:spAutoFit/>
          </a:bodyPr>
          <a:lstStyle/>
          <a:p>
            <a:pPr algn="just">
              <a:spcBef>
                <a:spcPct val="50000"/>
              </a:spcBef>
            </a:pPr>
            <a:r>
              <a:rPr lang="pt-BR" sz="1800"/>
              <a:t>Contato acidental com condutor ou massa sob tensão elétrica.</a:t>
            </a:r>
          </a:p>
        </p:txBody>
      </p:sp>
      <p:sp>
        <p:nvSpPr>
          <p:cNvPr id="86021" name="Text Box 10"/>
          <p:cNvSpPr txBox="1">
            <a:spLocks noChangeArrowheads="1"/>
          </p:cNvSpPr>
          <p:nvPr/>
        </p:nvSpPr>
        <p:spPr bwMode="auto">
          <a:xfrm>
            <a:off x="4211638" y="4724400"/>
            <a:ext cx="3168650" cy="915988"/>
          </a:xfrm>
          <a:prstGeom prst="rect">
            <a:avLst/>
          </a:prstGeom>
          <a:noFill/>
          <a:ln w="9525">
            <a:noFill/>
            <a:miter lim="800000"/>
            <a:headEnd/>
            <a:tailEnd/>
          </a:ln>
        </p:spPr>
        <p:txBody>
          <a:bodyPr>
            <a:spAutoFit/>
          </a:bodyPr>
          <a:lstStyle/>
          <a:p>
            <a:pPr algn="just">
              <a:spcBef>
                <a:spcPct val="50000"/>
              </a:spcBef>
            </a:pPr>
            <a:r>
              <a:rPr lang="pt-BR" sz="1800"/>
              <a:t>Trabalhador não apto em altura (problema de saúde, mau súbito). </a:t>
            </a:r>
          </a:p>
        </p:txBody>
      </p:sp>
      <p:pic>
        <p:nvPicPr>
          <p:cNvPr id="86022" name="Picture 10"/>
          <p:cNvPicPr>
            <a:picLocks noChangeAspect="1" noChangeArrowheads="1"/>
          </p:cNvPicPr>
          <p:nvPr/>
        </p:nvPicPr>
        <p:blipFill>
          <a:blip r:embed="rId2" cstate="print"/>
          <a:srcRect/>
          <a:stretch>
            <a:fillRect/>
          </a:stretch>
        </p:blipFill>
        <p:spPr bwMode="auto">
          <a:xfrm>
            <a:off x="1547813" y="908050"/>
            <a:ext cx="2400300" cy="2409825"/>
          </a:xfrm>
          <a:prstGeom prst="rect">
            <a:avLst/>
          </a:prstGeom>
          <a:noFill/>
          <a:ln w="9525">
            <a:noFill/>
            <a:miter lim="800000"/>
            <a:headEnd/>
            <a:tailEnd/>
          </a:ln>
        </p:spPr>
      </p:pic>
      <p:pic>
        <p:nvPicPr>
          <p:cNvPr id="86023" name="Picture 11"/>
          <p:cNvPicPr>
            <a:picLocks noChangeAspect="1" noChangeArrowheads="1"/>
          </p:cNvPicPr>
          <p:nvPr/>
        </p:nvPicPr>
        <p:blipFill>
          <a:blip r:embed="rId3" cstate="print"/>
          <a:srcRect/>
          <a:stretch>
            <a:fillRect/>
          </a:stretch>
        </p:blipFill>
        <p:spPr bwMode="auto">
          <a:xfrm>
            <a:off x="5580063" y="908050"/>
            <a:ext cx="2514600" cy="2409825"/>
          </a:xfrm>
          <a:prstGeom prst="rect">
            <a:avLst/>
          </a:prstGeom>
          <a:noFill/>
          <a:ln w="9525">
            <a:noFill/>
            <a:miter lim="800000"/>
            <a:headEnd/>
            <a:tailEnd/>
          </a:ln>
        </p:spPr>
      </p:pic>
      <p:pic>
        <p:nvPicPr>
          <p:cNvPr id="86024" name="Picture 12"/>
          <p:cNvPicPr>
            <a:picLocks noChangeAspect="1" noChangeArrowheads="1"/>
          </p:cNvPicPr>
          <p:nvPr/>
        </p:nvPicPr>
        <p:blipFill>
          <a:blip r:embed="rId4" cstate="print"/>
          <a:srcRect/>
          <a:stretch>
            <a:fillRect/>
          </a:stretch>
        </p:blipFill>
        <p:spPr bwMode="auto">
          <a:xfrm>
            <a:off x="1619250" y="4076700"/>
            <a:ext cx="2305050" cy="2476500"/>
          </a:xfrm>
          <a:prstGeom prst="rect">
            <a:avLst/>
          </a:prstGeom>
          <a:noFill/>
          <a:ln w="9525">
            <a:noFill/>
            <a:miter lim="800000"/>
            <a:headEnd/>
            <a:tailEnd/>
          </a:ln>
        </p:spPr>
      </p:pic>
      <p:pic>
        <p:nvPicPr>
          <p:cNvPr id="10" name="Imagem 9"/>
          <p:cNvPicPr>
            <a:picLocks noChangeAspect="1"/>
          </p:cNvPicPr>
          <p:nvPr/>
        </p:nvPicPr>
        <p:blipFill>
          <a:blip r:embed="rId5"/>
          <a:srcRect/>
          <a:stretch>
            <a:fillRect/>
          </a:stretch>
        </p:blipFill>
        <p:spPr bwMode="auto">
          <a:xfrm>
            <a:off x="7215206" y="5768983"/>
            <a:ext cx="1928794" cy="1089017"/>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ext Box 21"/>
          <p:cNvSpPr txBox="1">
            <a:spLocks noChangeArrowheads="1"/>
          </p:cNvSpPr>
          <p:nvPr/>
        </p:nvSpPr>
        <p:spPr bwMode="auto">
          <a:xfrm>
            <a:off x="755576" y="326231"/>
            <a:ext cx="6084887" cy="579438"/>
          </a:xfrm>
          <a:prstGeom prst="rect">
            <a:avLst/>
          </a:prstGeom>
          <a:noFill/>
          <a:ln w="9525">
            <a:noFill/>
            <a:miter lim="800000"/>
            <a:headEnd/>
            <a:tailEnd/>
          </a:ln>
        </p:spPr>
        <p:txBody>
          <a:bodyPr>
            <a:spAutoFit/>
          </a:bodyPr>
          <a:lstStyle/>
          <a:p>
            <a:pPr algn="ctr">
              <a:spcBef>
                <a:spcPct val="50000"/>
              </a:spcBef>
            </a:pPr>
            <a:r>
              <a:rPr lang="pt-BR" sz="3200" b="1" i="1" dirty="0">
                <a:latin typeface="Calibri" pitchFamily="34" charset="0"/>
              </a:rPr>
              <a:t>RESGATE EM ALTURA</a:t>
            </a:r>
          </a:p>
        </p:txBody>
      </p:sp>
      <p:sp>
        <p:nvSpPr>
          <p:cNvPr id="89090" name="Rectangle 3"/>
          <p:cNvSpPr>
            <a:spLocks noChangeArrowheads="1"/>
          </p:cNvSpPr>
          <p:nvPr/>
        </p:nvSpPr>
        <p:spPr bwMode="auto">
          <a:xfrm>
            <a:off x="2339975" y="3284538"/>
            <a:ext cx="6408738" cy="504825"/>
          </a:xfrm>
          <a:prstGeom prst="rect">
            <a:avLst/>
          </a:prstGeom>
          <a:noFill/>
          <a:ln w="9525">
            <a:noFill/>
            <a:miter lim="800000"/>
            <a:headEnd/>
            <a:tailEnd/>
          </a:ln>
        </p:spPr>
        <p:txBody>
          <a:bodyPr anchor="ctr">
            <a:spAutoFit/>
          </a:bodyPr>
          <a:lstStyle/>
          <a:p>
            <a:pPr algn="just">
              <a:lnSpc>
                <a:spcPct val="150000"/>
              </a:lnSpc>
              <a:tabLst>
                <a:tab pos="539750" algn="l"/>
              </a:tabLst>
            </a:pPr>
            <a:endParaRPr lang="pt-BR" sz="1800"/>
          </a:p>
        </p:txBody>
      </p:sp>
      <p:sp>
        <p:nvSpPr>
          <p:cNvPr id="89091" name="Text Box 5"/>
          <p:cNvSpPr txBox="1">
            <a:spLocks noChangeArrowheads="1"/>
          </p:cNvSpPr>
          <p:nvPr/>
        </p:nvSpPr>
        <p:spPr bwMode="auto">
          <a:xfrm>
            <a:off x="827584" y="912813"/>
            <a:ext cx="6335713" cy="2155825"/>
          </a:xfrm>
          <a:prstGeom prst="rect">
            <a:avLst/>
          </a:prstGeom>
          <a:noFill/>
          <a:ln w="9525">
            <a:noFill/>
            <a:miter lim="800000"/>
            <a:headEnd/>
            <a:tailEnd/>
          </a:ln>
        </p:spPr>
        <p:txBody>
          <a:bodyPr>
            <a:spAutoFit/>
          </a:bodyPr>
          <a:lstStyle/>
          <a:p>
            <a:pPr algn="just">
              <a:lnSpc>
                <a:spcPct val="150000"/>
              </a:lnSpc>
              <a:spcBef>
                <a:spcPct val="50000"/>
              </a:spcBef>
            </a:pPr>
            <a:r>
              <a:rPr lang="pt-BR" sz="1800" dirty="0"/>
              <a:t>O resgate de uma vítima é, sem sombra de dúvidas, a operação mais complexa, dentro das atividades de trabalhos em altura, motivo este que exige que os trabalhadores </a:t>
            </a:r>
            <a:r>
              <a:rPr lang="pt-BR" sz="1800" dirty="0" err="1"/>
              <a:t>resgatistas</a:t>
            </a:r>
            <a:r>
              <a:rPr lang="pt-BR" sz="1800" dirty="0"/>
              <a:t>, estejam devidamente treinados e preparados.</a:t>
            </a:r>
          </a:p>
        </p:txBody>
      </p:sp>
      <p:pic>
        <p:nvPicPr>
          <p:cNvPr id="89092" name="Picture 6"/>
          <p:cNvPicPr>
            <a:picLocks noChangeAspect="1" noChangeArrowheads="1"/>
          </p:cNvPicPr>
          <p:nvPr/>
        </p:nvPicPr>
        <p:blipFill>
          <a:blip r:embed="rId2" cstate="print"/>
          <a:srcRect/>
          <a:stretch>
            <a:fillRect/>
          </a:stretch>
        </p:blipFill>
        <p:spPr bwMode="auto">
          <a:xfrm>
            <a:off x="2555776" y="3075782"/>
            <a:ext cx="3671888" cy="3467100"/>
          </a:xfrm>
          <a:prstGeom prst="rect">
            <a:avLst/>
          </a:prstGeom>
          <a:noFill/>
          <a:ln w="9525">
            <a:noFill/>
            <a:miter lim="800000"/>
            <a:headEnd/>
            <a:tailEnd/>
          </a:ln>
        </p:spPr>
      </p:pic>
      <p:pic>
        <p:nvPicPr>
          <p:cNvPr id="6" name="Imagem 5"/>
          <p:cNvPicPr>
            <a:picLocks noChangeAspect="1"/>
          </p:cNvPicPr>
          <p:nvPr/>
        </p:nvPicPr>
        <p:blipFill>
          <a:blip r:embed="rId3"/>
          <a:srcRect/>
          <a:stretch>
            <a:fillRect/>
          </a:stretch>
        </p:blipFill>
        <p:spPr bwMode="auto">
          <a:xfrm>
            <a:off x="7372676" y="5857892"/>
            <a:ext cx="1771324" cy="1000108"/>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13"/>
          <p:cNvSpPr>
            <a:spLocks noGrp="1" noChangeArrowheads="1"/>
          </p:cNvSpPr>
          <p:nvPr>
            <p:ph type="title"/>
          </p:nvPr>
        </p:nvSpPr>
        <p:spPr bwMode="auto">
          <a:xfrm>
            <a:off x="2260005" y="1080275"/>
            <a:ext cx="8080375" cy="1143000"/>
          </a:xfrm>
        </p:spPr>
        <p:txBody>
          <a:bodyPr vert="horz" wrap="square" lIns="91440" tIns="45720" rIns="91440" bIns="45720" numCol="1" anchorCtr="0" compatLnSpc="1">
            <a:prstTxWarp prst="textNoShape">
              <a:avLst/>
            </a:prstTxWarp>
          </a:bodyPr>
          <a:lstStyle/>
          <a:p>
            <a:pPr eaLnBrk="1" hangingPunct="1"/>
            <a:r>
              <a:rPr lang="pt-BR" sz="3200" dirty="0">
                <a:solidFill>
                  <a:srgbClr val="FF0000"/>
                </a:solidFill>
                <a:effectLst/>
              </a:rPr>
              <a:t>Controle médico </a:t>
            </a:r>
          </a:p>
        </p:txBody>
      </p:sp>
      <p:sp>
        <p:nvSpPr>
          <p:cNvPr id="7182" name="Rectangle 14"/>
          <p:cNvSpPr>
            <a:spLocks noGrp="1" noChangeArrowheads="1"/>
          </p:cNvSpPr>
          <p:nvPr>
            <p:ph idx="1"/>
          </p:nvPr>
        </p:nvSpPr>
        <p:spPr>
          <a:xfrm>
            <a:off x="964803" y="2131468"/>
            <a:ext cx="5919192" cy="4876800"/>
          </a:xfrm>
        </p:spPr>
        <p:txBody>
          <a:bodyPr/>
          <a:lstStyle/>
          <a:p>
            <a:pPr algn="just" eaLnBrk="1" hangingPunct="1"/>
            <a:r>
              <a:rPr lang="de-DE" dirty="0">
                <a:cs typeface="Arial" charset="0"/>
              </a:rPr>
              <a:t>Todo funcionário que executa serviços em alturas elevadas, deverá  submeter-se  mensalmente a um controle médico para verificação da pressão arterial e de problemas neurológicos, e por ocasião do exame admissional e periódico submeter-se a exames indicados pelo Médico do Trabalho  quando forem constatadas alterações clínicas neurológicas.</a:t>
            </a:r>
            <a:r>
              <a:rPr lang="pt-BR" dirty="0"/>
              <a:t> </a:t>
            </a:r>
          </a:p>
        </p:txBody>
      </p:sp>
      <p:sp>
        <p:nvSpPr>
          <p:cNvPr id="7183" name="Rectangle 15"/>
          <p:cNvSpPr>
            <a:spLocks noChangeArrowheads="1"/>
          </p:cNvSpPr>
          <p:nvPr/>
        </p:nvSpPr>
        <p:spPr bwMode="auto">
          <a:xfrm>
            <a:off x="1691680" y="142062"/>
            <a:ext cx="4100513" cy="938213"/>
          </a:xfrm>
          <a:prstGeom prst="rect">
            <a:avLst/>
          </a:prstGeom>
          <a:noFill/>
          <a:ln w="9525">
            <a:noFill/>
            <a:miter lim="800000"/>
            <a:headEnd/>
            <a:tailEnd/>
          </a:ln>
          <a:effectLst/>
        </p:spPr>
        <p:txBody>
          <a:bodyPr lIns="92075" tIns="46038" rIns="92075" bIns="46038" anchor="ctr"/>
          <a:lstStyle/>
          <a:p>
            <a:pPr algn="ctr">
              <a:defRPr/>
            </a:pPr>
            <a:r>
              <a:rPr lang="pt-BR" sz="3600" b="1" dirty="0">
                <a:latin typeface="+mj-lt"/>
              </a:rPr>
              <a:t>Procedimentos </a:t>
            </a:r>
          </a:p>
        </p:txBody>
      </p:sp>
      <p:pic>
        <p:nvPicPr>
          <p:cNvPr id="6" name="Imagem 5"/>
          <p:cNvPicPr>
            <a:picLocks noChangeAspect="1"/>
          </p:cNvPicPr>
          <p:nvPr/>
        </p:nvPicPr>
        <p:blipFill>
          <a:blip r:embed="rId3"/>
          <a:srcRect/>
          <a:stretch>
            <a:fillRect/>
          </a:stretch>
        </p:blipFill>
        <p:spPr bwMode="auto">
          <a:xfrm>
            <a:off x="7286644" y="6286521"/>
            <a:ext cx="1714512" cy="571479"/>
          </a:xfrm>
          <a:prstGeom prst="rect">
            <a:avLst/>
          </a:prstGeom>
          <a:noFill/>
          <a:ln w="9525">
            <a:noFill/>
            <a:miter lim="800000"/>
            <a:headEnd/>
            <a:tailEnd/>
          </a:ln>
        </p:spPr>
      </p:pic>
      <p:pic>
        <p:nvPicPr>
          <p:cNvPr id="7" name="Imagem 6" descr="novato pression bx.jpg"/>
          <p:cNvPicPr>
            <a:picLocks noChangeAspect="1"/>
          </p:cNvPicPr>
          <p:nvPr/>
        </p:nvPicPr>
        <p:blipFill>
          <a:blip r:embed="rId4" cstate="print">
            <a:clrChange>
              <a:clrFrom>
                <a:srgbClr val="FFFFFF"/>
              </a:clrFrom>
              <a:clrTo>
                <a:srgbClr val="FFFFFF">
                  <a:alpha val="0"/>
                </a:srgbClr>
              </a:clrTo>
            </a:clrChange>
          </a:blip>
          <a:stretch>
            <a:fillRect/>
          </a:stretch>
        </p:blipFill>
        <p:spPr>
          <a:xfrm>
            <a:off x="214282" y="4672027"/>
            <a:ext cx="1637167" cy="2185973"/>
          </a:xfrm>
          <a:prstGeom prst="rect">
            <a:avLst/>
          </a:prstGeom>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182">
                                            <p:txEl>
                                              <p:pRg st="0" end="0"/>
                                            </p:txEl>
                                          </p:spTgt>
                                        </p:tgtEl>
                                        <p:attrNameLst>
                                          <p:attrName>style.visibility</p:attrName>
                                        </p:attrNameLst>
                                      </p:cBhvr>
                                      <p:to>
                                        <p:strVal val="visible"/>
                                      </p:to>
                                    </p:set>
                                    <p:animEffect transition="in" filter="strips(downLeft)">
                                      <p:cBhvr>
                                        <p:cTn id="7" dur="500"/>
                                        <p:tgtEl>
                                          <p:spTgt spid="718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2"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8" name="Rectangle 5"/>
          <p:cNvSpPr>
            <a:spLocks/>
          </p:cNvSpPr>
          <p:nvPr/>
        </p:nvSpPr>
        <p:spPr bwMode="auto">
          <a:xfrm>
            <a:off x="1929010" y="202766"/>
            <a:ext cx="7214990" cy="775591"/>
          </a:xfrm>
          <a:prstGeom prst="rect">
            <a:avLst/>
          </a:prstGeom>
          <a:noFill/>
          <a:ln w="9525">
            <a:noFill/>
            <a:miter lim="800000"/>
            <a:headEnd/>
            <a:tailEnd/>
          </a:ln>
        </p:spPr>
        <p:txBody>
          <a:bodyPr anchor="ctr"/>
          <a:lstStyle/>
          <a:p>
            <a:pPr algn="r"/>
            <a:endParaRPr lang="pt-BR" sz="2000" b="1" dirty="0"/>
          </a:p>
        </p:txBody>
      </p:sp>
      <p:sp>
        <p:nvSpPr>
          <p:cNvPr id="4" name="CaixaDeTexto 3"/>
          <p:cNvSpPr txBox="1"/>
          <p:nvPr/>
        </p:nvSpPr>
        <p:spPr>
          <a:xfrm>
            <a:off x="180110" y="1163781"/>
            <a:ext cx="8617527" cy="646331"/>
          </a:xfrm>
          <a:prstGeom prst="rect">
            <a:avLst/>
          </a:prstGeom>
          <a:noFill/>
        </p:spPr>
        <p:txBody>
          <a:bodyPr wrap="square" rtlCol="0">
            <a:spAutoFit/>
          </a:bodyPr>
          <a:lstStyle/>
          <a:p>
            <a:pPr algn="ctr"/>
            <a:endParaRPr lang="pt-BR" b="1" dirty="0"/>
          </a:p>
          <a:p>
            <a:pPr algn="ctr"/>
            <a:endParaRPr lang="pt-BR" b="1" dirty="0"/>
          </a:p>
        </p:txBody>
      </p:sp>
      <p:sp>
        <p:nvSpPr>
          <p:cNvPr id="5" name="Retângulo 4"/>
          <p:cNvSpPr/>
          <p:nvPr/>
        </p:nvSpPr>
        <p:spPr>
          <a:xfrm>
            <a:off x="180110" y="386084"/>
            <a:ext cx="6979723" cy="646331"/>
          </a:xfrm>
          <a:prstGeom prst="rect">
            <a:avLst/>
          </a:prstGeom>
        </p:spPr>
        <p:txBody>
          <a:bodyPr wrap="square">
            <a:spAutoFit/>
          </a:bodyPr>
          <a:lstStyle/>
          <a:p>
            <a:pPr algn="ctr"/>
            <a:r>
              <a:rPr lang="pt-BR" sz="3600" b="1" dirty="0">
                <a:latin typeface="Arial" pitchFamily="34" charset="0"/>
                <a:cs typeface="Arial" pitchFamily="34" charset="0"/>
              </a:rPr>
              <a:t>TRABALHO EM </a:t>
            </a:r>
            <a:r>
              <a:rPr lang="pt-BR" sz="3600" b="1" dirty="0" smtClean="0">
                <a:latin typeface="Arial" pitchFamily="34" charset="0"/>
                <a:cs typeface="Arial" pitchFamily="34" charset="0"/>
              </a:rPr>
              <a:t>ALTURA</a:t>
            </a:r>
            <a:endParaRPr lang="pt-BR" sz="3600" b="1" dirty="0">
              <a:latin typeface="Arial" pitchFamily="34" charset="0"/>
              <a:cs typeface="Arial" pitchFamily="34" charset="0"/>
            </a:endParaRPr>
          </a:p>
        </p:txBody>
      </p:sp>
      <p:sp>
        <p:nvSpPr>
          <p:cNvPr id="6" name="Retângulo 5"/>
          <p:cNvSpPr/>
          <p:nvPr/>
        </p:nvSpPr>
        <p:spPr>
          <a:xfrm>
            <a:off x="346363" y="1539164"/>
            <a:ext cx="6979723" cy="523220"/>
          </a:xfrm>
          <a:prstGeom prst="rect">
            <a:avLst/>
          </a:prstGeom>
        </p:spPr>
        <p:txBody>
          <a:bodyPr wrap="square">
            <a:spAutoFit/>
          </a:bodyPr>
          <a:lstStyle/>
          <a:p>
            <a:pPr algn="ctr"/>
            <a:r>
              <a:rPr lang="pt-BR" sz="2800" b="1" dirty="0">
                <a:latin typeface="Arial" pitchFamily="34" charset="0"/>
                <a:cs typeface="Arial" pitchFamily="34" charset="0"/>
              </a:rPr>
              <a:t>CHECKS LISTS PARA PREVENÇÃO</a:t>
            </a:r>
          </a:p>
        </p:txBody>
      </p:sp>
      <p:sp>
        <p:nvSpPr>
          <p:cNvPr id="7" name="Retângulo 6"/>
          <p:cNvSpPr/>
          <p:nvPr/>
        </p:nvSpPr>
        <p:spPr>
          <a:xfrm>
            <a:off x="346363" y="2185495"/>
            <a:ext cx="8049295" cy="3785652"/>
          </a:xfrm>
          <a:prstGeom prst="rect">
            <a:avLst/>
          </a:prstGeom>
        </p:spPr>
        <p:txBody>
          <a:bodyPr wrap="square">
            <a:spAutoFit/>
          </a:bodyPr>
          <a:lstStyle/>
          <a:p>
            <a:pPr marL="0" lvl="1" algn="just"/>
            <a:r>
              <a:rPr lang="pt-BR" sz="2000" b="1" dirty="0">
                <a:latin typeface="Arial" pitchFamily="34" charset="0"/>
                <a:cs typeface="Arial" pitchFamily="34" charset="0"/>
              </a:rPr>
              <a:t>I - REALIZAR INSPEÇÃO NO LOCAL DO SERVIÇO ANTES DO INÍCIO DA OBRA, A FIM DE SE REALIZAR LEVANTAMENTO DOS RISCOS EXISTENTES.</a:t>
            </a:r>
          </a:p>
          <a:p>
            <a:pPr marL="0" lvl="1" algn="just"/>
            <a:r>
              <a:rPr lang="pt-BR" sz="2000" b="1" dirty="0">
                <a:latin typeface="Arial" pitchFamily="34" charset="0"/>
                <a:cs typeface="Arial" pitchFamily="34" charset="0"/>
              </a:rPr>
              <a:t>II -  REALIZAR UM MICRO-PLANEJAMENTO DO SERVIÇO A SER</a:t>
            </a:r>
          </a:p>
          <a:p>
            <a:pPr marL="0" lvl="1" algn="just"/>
            <a:r>
              <a:rPr lang="pt-BR" sz="2000" b="1" dirty="0">
                <a:latin typeface="Arial" pitchFamily="34" charset="0"/>
                <a:cs typeface="Arial" pitchFamily="34" charset="0"/>
              </a:rPr>
              <a:t>EXECUTADO.</a:t>
            </a:r>
          </a:p>
          <a:p>
            <a:pPr marL="0" lvl="1" algn="just"/>
            <a:r>
              <a:rPr lang="pt-BR" sz="2000" b="1" dirty="0">
                <a:latin typeface="Arial" pitchFamily="34" charset="0"/>
                <a:cs typeface="Arial" pitchFamily="34" charset="0"/>
              </a:rPr>
              <a:t>III - INSPECIONAR OS DISPOSITIVOS  DE PROTEÇÃO, VERIFICANDO SE ESTÃO EM BOM ESTADO, SE OFERECEM RESISTÊNCIA AOS ESFORÇOS A QUE SERÃO SUBMETIDOS. NUNCA IMPROVISAR DISPOSITIVO DE PROTEÇÃO.</a:t>
            </a:r>
          </a:p>
          <a:p>
            <a:pPr marL="0" lvl="1" algn="just"/>
            <a:r>
              <a:rPr lang="pt-BR" sz="2000" b="1" dirty="0">
                <a:latin typeface="Arial" pitchFamily="34" charset="0"/>
                <a:cs typeface="Arial" pitchFamily="34" charset="0"/>
              </a:rPr>
              <a:t>IV -  PREPARAR E MONTAR TODO EQUIPAMENTO NECESSÁRIO PARA PREVENÇÃO DE ACIDENTES.</a:t>
            </a:r>
          </a:p>
          <a:p>
            <a:pPr marL="0" lvl="1" algn="just"/>
            <a:endParaRPr lang="pt-BR" sz="2000" b="1" dirty="0">
              <a:latin typeface="Arial" pitchFamily="34" charset="0"/>
              <a:cs typeface="Arial" pitchFamily="34" charset="0"/>
            </a:endParaRPr>
          </a:p>
        </p:txBody>
      </p:sp>
      <p:sp>
        <p:nvSpPr>
          <p:cNvPr id="8" name="Retângulo 7"/>
          <p:cNvSpPr/>
          <p:nvPr/>
        </p:nvSpPr>
        <p:spPr>
          <a:xfrm>
            <a:off x="0" y="6645498"/>
            <a:ext cx="3322749" cy="215444"/>
          </a:xfrm>
          <a:prstGeom prst="rect">
            <a:avLst/>
          </a:prstGeom>
        </p:spPr>
        <p:txBody>
          <a:bodyPr wrap="square">
            <a:spAutoFit/>
          </a:bodyPr>
          <a:lstStyle/>
          <a:p>
            <a:pPr algn="ctr"/>
            <a:r>
              <a:rPr lang="pt-BR" sz="800" b="1" dirty="0">
                <a:solidFill>
                  <a:schemeClr val="bg1">
                    <a:lumMod val="75000"/>
                  </a:schemeClr>
                </a:solidFill>
                <a:latin typeface="Arial" pitchFamily="34" charset="0"/>
                <a:cs typeface="Arial" pitchFamily="34" charset="0"/>
              </a:rPr>
              <a:t>Eduardo Amaro Gomes 09/04/2011 PORTO DE GALINHAS – PE </a:t>
            </a:r>
          </a:p>
        </p:txBody>
      </p:sp>
      <p:pic>
        <p:nvPicPr>
          <p:cNvPr id="9" name="Imagem 8"/>
          <p:cNvPicPr>
            <a:picLocks noChangeAspect="1"/>
          </p:cNvPicPr>
          <p:nvPr/>
        </p:nvPicPr>
        <p:blipFill>
          <a:blip r:embed="rId3"/>
          <a:srcRect/>
          <a:stretch>
            <a:fillRect/>
          </a:stretch>
        </p:blipFill>
        <p:spPr bwMode="auto">
          <a:xfrm>
            <a:off x="7215206" y="5983273"/>
            <a:ext cx="1928794" cy="874727"/>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8" name="Rectangle 5"/>
          <p:cNvSpPr>
            <a:spLocks/>
          </p:cNvSpPr>
          <p:nvPr/>
        </p:nvSpPr>
        <p:spPr bwMode="auto">
          <a:xfrm>
            <a:off x="1929010" y="202766"/>
            <a:ext cx="7214990" cy="775591"/>
          </a:xfrm>
          <a:prstGeom prst="rect">
            <a:avLst/>
          </a:prstGeom>
          <a:noFill/>
          <a:ln w="9525">
            <a:noFill/>
            <a:miter lim="800000"/>
            <a:headEnd/>
            <a:tailEnd/>
          </a:ln>
        </p:spPr>
        <p:txBody>
          <a:bodyPr anchor="ctr"/>
          <a:lstStyle/>
          <a:p>
            <a:pPr algn="r"/>
            <a:endParaRPr lang="pt-BR" sz="2000" b="1" dirty="0"/>
          </a:p>
        </p:txBody>
      </p:sp>
      <p:sp>
        <p:nvSpPr>
          <p:cNvPr id="4" name="CaixaDeTexto 3"/>
          <p:cNvSpPr txBox="1"/>
          <p:nvPr/>
        </p:nvSpPr>
        <p:spPr>
          <a:xfrm>
            <a:off x="180110" y="1163781"/>
            <a:ext cx="8617527" cy="646331"/>
          </a:xfrm>
          <a:prstGeom prst="rect">
            <a:avLst/>
          </a:prstGeom>
          <a:noFill/>
        </p:spPr>
        <p:txBody>
          <a:bodyPr wrap="square" rtlCol="0">
            <a:spAutoFit/>
          </a:bodyPr>
          <a:lstStyle/>
          <a:p>
            <a:pPr algn="ctr"/>
            <a:endParaRPr lang="pt-BR" b="1" dirty="0"/>
          </a:p>
          <a:p>
            <a:pPr algn="ctr"/>
            <a:endParaRPr lang="pt-BR" b="1" dirty="0"/>
          </a:p>
        </p:txBody>
      </p:sp>
      <p:sp>
        <p:nvSpPr>
          <p:cNvPr id="5" name="Retângulo 4"/>
          <p:cNvSpPr/>
          <p:nvPr/>
        </p:nvSpPr>
        <p:spPr>
          <a:xfrm>
            <a:off x="467544" y="347358"/>
            <a:ext cx="6979723" cy="646331"/>
          </a:xfrm>
          <a:prstGeom prst="rect">
            <a:avLst/>
          </a:prstGeom>
        </p:spPr>
        <p:txBody>
          <a:bodyPr wrap="square">
            <a:spAutoFit/>
          </a:bodyPr>
          <a:lstStyle/>
          <a:p>
            <a:pPr algn="ctr"/>
            <a:r>
              <a:rPr lang="pt-BR" sz="3600" b="1" dirty="0">
                <a:latin typeface="Arial" pitchFamily="34" charset="0"/>
                <a:cs typeface="Arial" pitchFamily="34" charset="0"/>
              </a:rPr>
              <a:t>TRABALHO EM </a:t>
            </a:r>
            <a:r>
              <a:rPr lang="pt-BR" sz="3600" b="1" dirty="0" smtClean="0">
                <a:latin typeface="Arial" pitchFamily="34" charset="0"/>
                <a:cs typeface="Arial" pitchFamily="34" charset="0"/>
              </a:rPr>
              <a:t>ALTURA</a:t>
            </a:r>
            <a:endParaRPr lang="pt-BR" sz="3600" b="1" dirty="0">
              <a:latin typeface="Arial" pitchFamily="34" charset="0"/>
              <a:cs typeface="Arial" pitchFamily="34" charset="0"/>
            </a:endParaRPr>
          </a:p>
        </p:txBody>
      </p:sp>
      <p:sp>
        <p:nvSpPr>
          <p:cNvPr id="6" name="Retângulo 5"/>
          <p:cNvSpPr/>
          <p:nvPr/>
        </p:nvSpPr>
        <p:spPr>
          <a:xfrm>
            <a:off x="1043036" y="1547380"/>
            <a:ext cx="6979723" cy="523220"/>
          </a:xfrm>
          <a:prstGeom prst="rect">
            <a:avLst/>
          </a:prstGeom>
        </p:spPr>
        <p:txBody>
          <a:bodyPr wrap="square">
            <a:spAutoFit/>
          </a:bodyPr>
          <a:lstStyle/>
          <a:p>
            <a:pPr algn="ctr"/>
            <a:r>
              <a:rPr lang="pt-BR" sz="2800" b="1" dirty="0">
                <a:latin typeface="Arial" pitchFamily="34" charset="0"/>
                <a:cs typeface="Arial" pitchFamily="34" charset="0"/>
              </a:rPr>
              <a:t>CHECKS LISTS PARA PREVENÇÃO</a:t>
            </a:r>
          </a:p>
        </p:txBody>
      </p:sp>
      <p:sp>
        <p:nvSpPr>
          <p:cNvPr id="7" name="Retângulo 6"/>
          <p:cNvSpPr/>
          <p:nvPr/>
        </p:nvSpPr>
        <p:spPr>
          <a:xfrm>
            <a:off x="656823" y="2240692"/>
            <a:ext cx="6558383" cy="4708981"/>
          </a:xfrm>
          <a:prstGeom prst="rect">
            <a:avLst/>
          </a:prstGeom>
        </p:spPr>
        <p:txBody>
          <a:bodyPr wrap="square">
            <a:spAutoFit/>
          </a:bodyPr>
          <a:lstStyle/>
          <a:p>
            <a:pPr marL="0" lvl="1" algn="just"/>
            <a:r>
              <a:rPr lang="pt-BR" sz="2000" dirty="0">
                <a:latin typeface="Arial" pitchFamily="34" charset="0"/>
                <a:cs typeface="Arial" pitchFamily="34" charset="0"/>
              </a:rPr>
              <a:t>V - verificar se todo pessoal envolvido está apto ao serviço;</a:t>
            </a:r>
          </a:p>
          <a:p>
            <a:pPr marL="0" lvl="1" algn="just"/>
            <a:endParaRPr lang="pt-BR" sz="2000" dirty="0">
              <a:latin typeface="Arial" pitchFamily="34" charset="0"/>
              <a:cs typeface="Arial" pitchFamily="34" charset="0"/>
            </a:endParaRPr>
          </a:p>
          <a:p>
            <a:pPr marL="0" lvl="1" algn="just"/>
            <a:r>
              <a:rPr lang="pt-BR" sz="2000" dirty="0">
                <a:latin typeface="Arial" pitchFamily="34" charset="0"/>
                <a:cs typeface="Arial" pitchFamily="34" charset="0"/>
              </a:rPr>
              <a:t>VI -  isolar e sinalizar toda a área  sob o serviço. a área a ser isolada deverá ser sempre maior que a projeção da sombra da área do serviço;</a:t>
            </a:r>
          </a:p>
          <a:p>
            <a:pPr marL="0" lvl="1" algn="just"/>
            <a:endParaRPr lang="pt-BR" sz="2000" dirty="0">
              <a:latin typeface="Arial" pitchFamily="34" charset="0"/>
              <a:cs typeface="Arial" pitchFamily="34" charset="0"/>
            </a:endParaRPr>
          </a:p>
          <a:p>
            <a:pPr marL="0" lvl="1" algn="just"/>
            <a:r>
              <a:rPr lang="pt-BR" sz="2000" dirty="0">
                <a:latin typeface="Arial" pitchFamily="34" charset="0"/>
                <a:cs typeface="Arial" pitchFamily="34" charset="0"/>
              </a:rPr>
              <a:t>VII - quando a execução de um serviço especifico e de pouca duração exige a retirada de um dispositivo de segurança, medidas suplementares de segurança devem ser tomadas. todo dispositivo retirado deverá ser recolocado no fim da execução do serviço.</a:t>
            </a:r>
          </a:p>
          <a:p>
            <a:pPr marL="0" lvl="1" algn="just"/>
            <a:endParaRPr lang="pt-BR" sz="2000" b="1" dirty="0">
              <a:latin typeface="Arial" pitchFamily="34" charset="0"/>
              <a:cs typeface="Arial" pitchFamily="34" charset="0"/>
            </a:endParaRPr>
          </a:p>
          <a:p>
            <a:pPr marL="0" lvl="1" algn="just"/>
            <a:endParaRPr lang="pt-BR" sz="2000" b="1" dirty="0">
              <a:latin typeface="Arial" pitchFamily="34" charset="0"/>
              <a:cs typeface="Arial" pitchFamily="34" charset="0"/>
            </a:endParaRPr>
          </a:p>
          <a:p>
            <a:pPr marL="0" lvl="1" algn="just"/>
            <a:r>
              <a:rPr lang="pt-BR" sz="2000" b="1" dirty="0">
                <a:latin typeface="Arial" pitchFamily="34" charset="0"/>
                <a:cs typeface="Arial" pitchFamily="34" charset="0"/>
              </a:rPr>
              <a:t> </a:t>
            </a:r>
          </a:p>
        </p:txBody>
      </p:sp>
      <p:sp>
        <p:nvSpPr>
          <p:cNvPr id="8" name="Retângulo 7"/>
          <p:cNvSpPr/>
          <p:nvPr/>
        </p:nvSpPr>
        <p:spPr>
          <a:xfrm>
            <a:off x="0" y="6645498"/>
            <a:ext cx="3322749" cy="215444"/>
          </a:xfrm>
          <a:prstGeom prst="rect">
            <a:avLst/>
          </a:prstGeom>
        </p:spPr>
        <p:txBody>
          <a:bodyPr wrap="square">
            <a:spAutoFit/>
          </a:bodyPr>
          <a:lstStyle/>
          <a:p>
            <a:pPr algn="ctr"/>
            <a:r>
              <a:rPr lang="pt-BR" sz="800" b="1" dirty="0">
                <a:solidFill>
                  <a:schemeClr val="bg1">
                    <a:lumMod val="75000"/>
                  </a:schemeClr>
                </a:solidFill>
                <a:latin typeface="Arial" pitchFamily="34" charset="0"/>
                <a:cs typeface="Arial" pitchFamily="34" charset="0"/>
              </a:rPr>
              <a:t>Eduardo Amaro Gomes 09/04/2011 PORTO DE GALINHAS – PE </a:t>
            </a:r>
          </a:p>
        </p:txBody>
      </p:sp>
      <p:pic>
        <p:nvPicPr>
          <p:cNvPr id="9" name="Imagem 8"/>
          <p:cNvPicPr>
            <a:picLocks noChangeAspect="1"/>
          </p:cNvPicPr>
          <p:nvPr/>
        </p:nvPicPr>
        <p:blipFill>
          <a:blip r:embed="rId3"/>
          <a:srcRect/>
          <a:stretch>
            <a:fillRect/>
          </a:stretch>
        </p:blipFill>
        <p:spPr bwMode="auto">
          <a:xfrm>
            <a:off x="7215206" y="5768983"/>
            <a:ext cx="1928794" cy="1089017"/>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8" name="Rectangle 5"/>
          <p:cNvSpPr>
            <a:spLocks/>
          </p:cNvSpPr>
          <p:nvPr/>
        </p:nvSpPr>
        <p:spPr bwMode="auto">
          <a:xfrm>
            <a:off x="1929010" y="202766"/>
            <a:ext cx="7214990" cy="775591"/>
          </a:xfrm>
          <a:prstGeom prst="rect">
            <a:avLst/>
          </a:prstGeom>
          <a:noFill/>
          <a:ln w="9525">
            <a:noFill/>
            <a:miter lim="800000"/>
            <a:headEnd/>
            <a:tailEnd/>
          </a:ln>
        </p:spPr>
        <p:txBody>
          <a:bodyPr anchor="ctr"/>
          <a:lstStyle/>
          <a:p>
            <a:pPr algn="r"/>
            <a:endParaRPr lang="pt-BR" sz="2000" b="1" dirty="0"/>
          </a:p>
        </p:txBody>
      </p:sp>
      <p:sp>
        <p:nvSpPr>
          <p:cNvPr id="4" name="CaixaDeTexto 3"/>
          <p:cNvSpPr txBox="1"/>
          <p:nvPr/>
        </p:nvSpPr>
        <p:spPr>
          <a:xfrm>
            <a:off x="180110" y="1163781"/>
            <a:ext cx="8617527" cy="646331"/>
          </a:xfrm>
          <a:prstGeom prst="rect">
            <a:avLst/>
          </a:prstGeom>
          <a:noFill/>
        </p:spPr>
        <p:txBody>
          <a:bodyPr wrap="square" rtlCol="0">
            <a:spAutoFit/>
          </a:bodyPr>
          <a:lstStyle/>
          <a:p>
            <a:pPr algn="ctr"/>
            <a:endParaRPr lang="pt-BR" b="1" dirty="0"/>
          </a:p>
          <a:p>
            <a:pPr algn="ctr"/>
            <a:endParaRPr lang="pt-BR" b="1" dirty="0"/>
          </a:p>
        </p:txBody>
      </p:sp>
      <p:sp>
        <p:nvSpPr>
          <p:cNvPr id="5" name="Retângulo 4"/>
          <p:cNvSpPr/>
          <p:nvPr/>
        </p:nvSpPr>
        <p:spPr>
          <a:xfrm>
            <a:off x="539552" y="293372"/>
            <a:ext cx="6979723" cy="646331"/>
          </a:xfrm>
          <a:prstGeom prst="rect">
            <a:avLst/>
          </a:prstGeom>
        </p:spPr>
        <p:txBody>
          <a:bodyPr wrap="square">
            <a:spAutoFit/>
          </a:bodyPr>
          <a:lstStyle/>
          <a:p>
            <a:pPr algn="ctr"/>
            <a:r>
              <a:rPr lang="pt-BR" sz="3600" b="1" dirty="0">
                <a:latin typeface="Arial" pitchFamily="34" charset="0"/>
                <a:cs typeface="Arial" pitchFamily="34" charset="0"/>
              </a:rPr>
              <a:t>TRABALHO EM ALTURA</a:t>
            </a:r>
          </a:p>
        </p:txBody>
      </p:sp>
      <p:sp>
        <p:nvSpPr>
          <p:cNvPr id="6" name="Retângulo 5"/>
          <p:cNvSpPr/>
          <p:nvPr/>
        </p:nvSpPr>
        <p:spPr>
          <a:xfrm>
            <a:off x="-788194" y="1527032"/>
            <a:ext cx="9144000" cy="523220"/>
          </a:xfrm>
          <a:prstGeom prst="rect">
            <a:avLst/>
          </a:prstGeom>
        </p:spPr>
        <p:txBody>
          <a:bodyPr wrap="square">
            <a:spAutoFit/>
          </a:bodyPr>
          <a:lstStyle/>
          <a:p>
            <a:pPr algn="ctr"/>
            <a:r>
              <a:rPr lang="pt-BR" sz="2800" b="1" dirty="0">
                <a:latin typeface="Arial" pitchFamily="34" charset="0"/>
                <a:cs typeface="Arial" pitchFamily="34" charset="0"/>
              </a:rPr>
              <a:t>O QUE ESTÁ ERRADO?</a:t>
            </a:r>
          </a:p>
        </p:txBody>
      </p:sp>
      <p:sp>
        <p:nvSpPr>
          <p:cNvPr id="8" name="Retângulo 7"/>
          <p:cNvSpPr/>
          <p:nvPr/>
        </p:nvSpPr>
        <p:spPr>
          <a:xfrm>
            <a:off x="0" y="6645498"/>
            <a:ext cx="3322749" cy="215444"/>
          </a:xfrm>
          <a:prstGeom prst="rect">
            <a:avLst/>
          </a:prstGeom>
        </p:spPr>
        <p:txBody>
          <a:bodyPr wrap="square">
            <a:spAutoFit/>
          </a:bodyPr>
          <a:lstStyle/>
          <a:p>
            <a:pPr algn="ctr"/>
            <a:r>
              <a:rPr lang="pt-BR" sz="800" b="1" dirty="0">
                <a:solidFill>
                  <a:schemeClr val="bg1">
                    <a:lumMod val="75000"/>
                  </a:schemeClr>
                </a:solidFill>
                <a:latin typeface="Arial" pitchFamily="34" charset="0"/>
                <a:cs typeface="Arial" pitchFamily="34" charset="0"/>
              </a:rPr>
              <a:t>Eduardo Amaro Gomes 09/04/2011 PORTO DE GALINHAS – PE </a:t>
            </a:r>
          </a:p>
        </p:txBody>
      </p:sp>
      <p:pic>
        <p:nvPicPr>
          <p:cNvPr id="17" name="Picture 2" descr="figuras 5\OBRA.jpg"/>
          <p:cNvPicPr>
            <a:picLocks noGrp="1" noChangeAspect="1" noChangeArrowheads="1"/>
          </p:cNvPicPr>
          <p:nvPr>
            <p:ph idx="1"/>
          </p:nvPr>
        </p:nvPicPr>
        <p:blipFill>
          <a:blip r:embed="rId3" cstate="print">
            <a:lum bright="24000" contrast="42000"/>
          </a:blip>
          <a:stretch>
            <a:fillRect/>
          </a:stretch>
        </p:blipFill>
        <p:spPr bwMode="auto">
          <a:xfrm>
            <a:off x="2535627" y="2160588"/>
            <a:ext cx="2496359" cy="3881437"/>
          </a:xfrm>
          <a:prstGeom prst="rect">
            <a:avLst/>
          </a:prstGeom>
          <a:noFill/>
          <a:ln w="38100">
            <a:solidFill>
              <a:srgbClr val="800000"/>
            </a:solid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8" name="Rectangle 5"/>
          <p:cNvSpPr>
            <a:spLocks/>
          </p:cNvSpPr>
          <p:nvPr/>
        </p:nvSpPr>
        <p:spPr bwMode="auto">
          <a:xfrm>
            <a:off x="1929010" y="202766"/>
            <a:ext cx="7214990" cy="775591"/>
          </a:xfrm>
          <a:prstGeom prst="rect">
            <a:avLst/>
          </a:prstGeom>
          <a:noFill/>
          <a:ln w="9525">
            <a:noFill/>
            <a:miter lim="800000"/>
            <a:headEnd/>
            <a:tailEnd/>
          </a:ln>
        </p:spPr>
        <p:txBody>
          <a:bodyPr anchor="ctr"/>
          <a:lstStyle/>
          <a:p>
            <a:pPr algn="r"/>
            <a:endParaRPr lang="pt-BR" sz="2000" b="1" dirty="0"/>
          </a:p>
        </p:txBody>
      </p:sp>
      <p:sp>
        <p:nvSpPr>
          <p:cNvPr id="4" name="CaixaDeTexto 3"/>
          <p:cNvSpPr txBox="1"/>
          <p:nvPr/>
        </p:nvSpPr>
        <p:spPr>
          <a:xfrm>
            <a:off x="180110" y="1163781"/>
            <a:ext cx="8617527" cy="646331"/>
          </a:xfrm>
          <a:prstGeom prst="rect">
            <a:avLst/>
          </a:prstGeom>
          <a:noFill/>
        </p:spPr>
        <p:txBody>
          <a:bodyPr wrap="square" rtlCol="0">
            <a:spAutoFit/>
          </a:bodyPr>
          <a:lstStyle/>
          <a:p>
            <a:pPr algn="ctr"/>
            <a:endParaRPr lang="pt-BR" b="1" dirty="0"/>
          </a:p>
          <a:p>
            <a:pPr algn="ctr"/>
            <a:endParaRPr lang="pt-BR" b="1" dirty="0"/>
          </a:p>
        </p:txBody>
      </p:sp>
      <p:sp>
        <p:nvSpPr>
          <p:cNvPr id="5" name="Retângulo 4"/>
          <p:cNvSpPr/>
          <p:nvPr/>
        </p:nvSpPr>
        <p:spPr>
          <a:xfrm>
            <a:off x="1817914" y="300276"/>
            <a:ext cx="6979723" cy="646331"/>
          </a:xfrm>
          <a:prstGeom prst="rect">
            <a:avLst/>
          </a:prstGeom>
        </p:spPr>
        <p:txBody>
          <a:bodyPr wrap="square">
            <a:spAutoFit/>
          </a:bodyPr>
          <a:lstStyle/>
          <a:p>
            <a:pPr algn="ctr"/>
            <a:r>
              <a:rPr lang="pt-BR" sz="3600" b="1" dirty="0">
                <a:latin typeface="Arial" pitchFamily="34" charset="0"/>
                <a:cs typeface="Arial" pitchFamily="34" charset="0"/>
              </a:rPr>
              <a:t>TRABALHO EM </a:t>
            </a:r>
            <a:r>
              <a:rPr lang="pt-BR" sz="3600" b="1" dirty="0" smtClean="0">
                <a:latin typeface="Arial" pitchFamily="34" charset="0"/>
                <a:cs typeface="Arial" pitchFamily="34" charset="0"/>
              </a:rPr>
              <a:t>ALTURA</a:t>
            </a:r>
            <a:endParaRPr lang="pt-BR" sz="3600" b="1" dirty="0">
              <a:latin typeface="Arial" pitchFamily="34" charset="0"/>
              <a:cs typeface="Arial" pitchFamily="34" charset="0"/>
            </a:endParaRPr>
          </a:p>
        </p:txBody>
      </p:sp>
      <p:sp>
        <p:nvSpPr>
          <p:cNvPr id="6" name="Retângulo 5"/>
          <p:cNvSpPr/>
          <p:nvPr/>
        </p:nvSpPr>
        <p:spPr>
          <a:xfrm>
            <a:off x="0" y="1547380"/>
            <a:ext cx="9144000" cy="523220"/>
          </a:xfrm>
          <a:prstGeom prst="rect">
            <a:avLst/>
          </a:prstGeom>
        </p:spPr>
        <p:txBody>
          <a:bodyPr wrap="square">
            <a:spAutoFit/>
          </a:bodyPr>
          <a:lstStyle/>
          <a:p>
            <a:pPr algn="ctr"/>
            <a:r>
              <a:rPr lang="pt-BR" sz="2800" b="1" dirty="0">
                <a:latin typeface="Arial" pitchFamily="34" charset="0"/>
                <a:cs typeface="Arial" pitchFamily="34" charset="0"/>
              </a:rPr>
              <a:t>JÁ ESTÃO CONSCIENTIZADOS?</a:t>
            </a:r>
          </a:p>
        </p:txBody>
      </p:sp>
      <p:pic>
        <p:nvPicPr>
          <p:cNvPr id="17" name="Picture 2" descr="figuras 5\OBRA.jpg"/>
          <p:cNvPicPr>
            <a:picLocks noGrp="1" noChangeAspect="1" noChangeArrowheads="1"/>
          </p:cNvPicPr>
          <p:nvPr>
            <p:ph idx="1"/>
          </p:nvPr>
        </p:nvPicPr>
        <p:blipFill>
          <a:blip r:embed="rId3" cstate="print">
            <a:lum bright="24000" contrast="42000"/>
          </a:blip>
          <a:stretch>
            <a:fillRect/>
          </a:stretch>
        </p:blipFill>
        <p:spPr bwMode="auto">
          <a:xfrm>
            <a:off x="2535627" y="2160588"/>
            <a:ext cx="2496359" cy="3881437"/>
          </a:xfrm>
          <a:prstGeom prst="rect">
            <a:avLst/>
          </a:prstGeom>
          <a:noFill/>
          <a:ln w="38100">
            <a:solidFill>
              <a:srgbClr val="800000"/>
            </a:solidFill>
            <a:miter lim="800000"/>
            <a:headEnd/>
            <a:tailEnd/>
          </a:ln>
        </p:spPr>
      </p:pic>
      <p:sp>
        <p:nvSpPr>
          <p:cNvPr id="9" name="Rectangle 78"/>
          <p:cNvSpPr>
            <a:spLocks noChangeArrowheads="1"/>
          </p:cNvSpPr>
          <p:nvPr/>
        </p:nvSpPr>
        <p:spPr bwMode="auto">
          <a:xfrm>
            <a:off x="6987234" y="2368158"/>
            <a:ext cx="1904518" cy="646331"/>
          </a:xfrm>
          <a:prstGeom prst="rect">
            <a:avLst/>
          </a:prstGeom>
          <a:noFill/>
          <a:ln w="9525">
            <a:noFill/>
            <a:miter lim="800000"/>
            <a:headEnd/>
            <a:tailEnd/>
          </a:ln>
        </p:spPr>
        <p:txBody>
          <a:bodyPr wrap="square">
            <a:spAutoFit/>
          </a:bodyPr>
          <a:lstStyle/>
          <a:p>
            <a:pPr eaLnBrk="0" hangingPunct="0">
              <a:spcBef>
                <a:spcPct val="0"/>
              </a:spcBef>
              <a:buClrTx/>
              <a:buSzTx/>
              <a:buFontTx/>
              <a:buNone/>
            </a:pPr>
            <a:r>
              <a:rPr lang="pt-BR" sz="1200" b="1" i="0" dirty="0">
                <a:latin typeface="Arial Black" pitchFamily="34" charset="0"/>
                <a:cs typeface="Arial" charset="0"/>
              </a:rPr>
              <a:t>SEM EPI ADEQUADO </a:t>
            </a:r>
          </a:p>
          <a:p>
            <a:pPr eaLnBrk="0" hangingPunct="0">
              <a:spcBef>
                <a:spcPct val="0"/>
              </a:spcBef>
              <a:buClrTx/>
              <a:buSzTx/>
              <a:buFontTx/>
              <a:buNone/>
            </a:pPr>
            <a:r>
              <a:rPr lang="pt-BR" sz="1200" b="1" i="0" dirty="0">
                <a:latin typeface="Arial Black" pitchFamily="34" charset="0"/>
                <a:cs typeface="Arial" charset="0"/>
              </a:rPr>
              <a:t>(CINTO DE SEGURANÇA)</a:t>
            </a:r>
          </a:p>
        </p:txBody>
      </p:sp>
      <p:sp>
        <p:nvSpPr>
          <p:cNvPr id="10" name="Rectangle 78"/>
          <p:cNvSpPr>
            <a:spLocks noChangeArrowheads="1"/>
          </p:cNvSpPr>
          <p:nvPr/>
        </p:nvSpPr>
        <p:spPr bwMode="auto">
          <a:xfrm>
            <a:off x="6911850" y="5241586"/>
            <a:ext cx="2232150" cy="461665"/>
          </a:xfrm>
          <a:prstGeom prst="rect">
            <a:avLst/>
          </a:prstGeom>
          <a:noFill/>
          <a:ln w="9525">
            <a:noFill/>
            <a:miter lim="800000"/>
            <a:headEnd/>
            <a:tailEnd/>
          </a:ln>
        </p:spPr>
        <p:txBody>
          <a:bodyPr wrap="none">
            <a:spAutoFit/>
          </a:bodyPr>
          <a:lstStyle/>
          <a:p>
            <a:pPr eaLnBrk="0" hangingPunct="0">
              <a:spcBef>
                <a:spcPct val="0"/>
              </a:spcBef>
              <a:buClrTx/>
              <a:buSzTx/>
              <a:buFontTx/>
              <a:buNone/>
            </a:pPr>
            <a:r>
              <a:rPr lang="pt-BR" sz="1200" b="1" i="0" dirty="0">
                <a:latin typeface="Arial Black" pitchFamily="34" charset="0"/>
                <a:cs typeface="Arial" charset="0"/>
              </a:rPr>
              <a:t>FALTA DE ISOLAMENTO </a:t>
            </a:r>
          </a:p>
          <a:p>
            <a:pPr eaLnBrk="0" hangingPunct="0">
              <a:spcBef>
                <a:spcPct val="0"/>
              </a:spcBef>
              <a:buClrTx/>
              <a:buSzTx/>
              <a:buFontTx/>
              <a:buNone/>
            </a:pPr>
            <a:r>
              <a:rPr lang="pt-BR" sz="1200" b="1" i="0" dirty="0">
                <a:latin typeface="Arial Black" pitchFamily="34" charset="0"/>
                <a:cs typeface="Arial" charset="0"/>
              </a:rPr>
              <a:t>DA ÁREA</a:t>
            </a:r>
          </a:p>
        </p:txBody>
      </p:sp>
      <p:sp>
        <p:nvSpPr>
          <p:cNvPr id="22" name="Rectangle 78"/>
          <p:cNvSpPr>
            <a:spLocks noChangeArrowheads="1"/>
          </p:cNvSpPr>
          <p:nvPr/>
        </p:nvSpPr>
        <p:spPr bwMode="auto">
          <a:xfrm>
            <a:off x="0" y="5143735"/>
            <a:ext cx="1580689" cy="461665"/>
          </a:xfrm>
          <a:prstGeom prst="rect">
            <a:avLst/>
          </a:prstGeom>
          <a:noFill/>
          <a:ln w="9525">
            <a:noFill/>
            <a:miter lim="800000"/>
            <a:headEnd/>
            <a:tailEnd/>
          </a:ln>
        </p:spPr>
        <p:txBody>
          <a:bodyPr wrap="none">
            <a:spAutoFit/>
          </a:bodyPr>
          <a:lstStyle/>
          <a:p>
            <a:pPr eaLnBrk="0" hangingPunct="0">
              <a:spcBef>
                <a:spcPct val="0"/>
              </a:spcBef>
              <a:buClrTx/>
              <a:buSzTx/>
              <a:buFontTx/>
              <a:buNone/>
            </a:pPr>
            <a:r>
              <a:rPr lang="pt-BR" sz="1200" b="1" i="0" dirty="0">
                <a:latin typeface="Arial Black" pitchFamily="34" charset="0"/>
                <a:cs typeface="Arial" charset="0"/>
              </a:rPr>
              <a:t>SEM BANDEJAS </a:t>
            </a:r>
          </a:p>
          <a:p>
            <a:pPr eaLnBrk="0" hangingPunct="0">
              <a:spcBef>
                <a:spcPct val="0"/>
              </a:spcBef>
              <a:buClrTx/>
              <a:buSzTx/>
              <a:buFontTx/>
              <a:buNone/>
            </a:pPr>
            <a:r>
              <a:rPr lang="pt-BR" sz="1200" b="1" i="0" dirty="0">
                <a:latin typeface="Arial Black" pitchFamily="34" charset="0"/>
                <a:cs typeface="Arial" charset="0"/>
              </a:rPr>
              <a:t>DE PROTEÇÃO</a:t>
            </a:r>
          </a:p>
        </p:txBody>
      </p:sp>
      <p:sp>
        <p:nvSpPr>
          <p:cNvPr id="23" name="Rectangle 78"/>
          <p:cNvSpPr>
            <a:spLocks noChangeArrowheads="1"/>
          </p:cNvSpPr>
          <p:nvPr/>
        </p:nvSpPr>
        <p:spPr bwMode="auto">
          <a:xfrm>
            <a:off x="0" y="4335328"/>
            <a:ext cx="2324932" cy="461665"/>
          </a:xfrm>
          <a:prstGeom prst="rect">
            <a:avLst/>
          </a:prstGeom>
          <a:noFill/>
          <a:ln w="9525">
            <a:noFill/>
            <a:miter lim="800000"/>
            <a:headEnd/>
            <a:tailEnd/>
          </a:ln>
        </p:spPr>
        <p:txBody>
          <a:bodyPr wrap="none">
            <a:spAutoFit/>
          </a:bodyPr>
          <a:lstStyle/>
          <a:p>
            <a:pPr eaLnBrk="0" hangingPunct="0">
              <a:spcBef>
                <a:spcPct val="0"/>
              </a:spcBef>
              <a:buClrTx/>
              <a:buSzTx/>
              <a:buFontTx/>
              <a:buNone/>
            </a:pPr>
            <a:r>
              <a:rPr lang="pt-BR" sz="1200" b="1" i="0" dirty="0">
                <a:latin typeface="Arial Black" pitchFamily="34" charset="0"/>
                <a:cs typeface="Arial" charset="0"/>
              </a:rPr>
              <a:t>FALTA DE LIMPEZA E</a:t>
            </a:r>
          </a:p>
          <a:p>
            <a:pPr eaLnBrk="0" hangingPunct="0">
              <a:spcBef>
                <a:spcPct val="0"/>
              </a:spcBef>
              <a:buClrTx/>
              <a:buSzTx/>
              <a:buFontTx/>
              <a:buNone/>
            </a:pPr>
            <a:r>
              <a:rPr lang="pt-BR" sz="1200" b="1" i="0" dirty="0">
                <a:latin typeface="Arial Black" pitchFamily="34" charset="0"/>
                <a:cs typeface="Arial" charset="0"/>
              </a:rPr>
              <a:t> ORGANIZAÇÃO DA ÁREA</a:t>
            </a:r>
          </a:p>
        </p:txBody>
      </p:sp>
      <p:sp>
        <p:nvSpPr>
          <p:cNvPr id="24" name="Rectangle 78"/>
          <p:cNvSpPr>
            <a:spLocks noChangeArrowheads="1"/>
          </p:cNvSpPr>
          <p:nvPr/>
        </p:nvSpPr>
        <p:spPr bwMode="auto">
          <a:xfrm>
            <a:off x="0" y="3620402"/>
            <a:ext cx="2691827" cy="461665"/>
          </a:xfrm>
          <a:prstGeom prst="rect">
            <a:avLst/>
          </a:prstGeom>
          <a:noFill/>
          <a:ln w="9525">
            <a:noFill/>
            <a:miter lim="800000"/>
            <a:headEnd/>
            <a:tailEnd/>
          </a:ln>
        </p:spPr>
        <p:txBody>
          <a:bodyPr wrap="none">
            <a:spAutoFit/>
          </a:bodyPr>
          <a:lstStyle/>
          <a:p>
            <a:pPr eaLnBrk="0" hangingPunct="0">
              <a:spcBef>
                <a:spcPct val="0"/>
              </a:spcBef>
              <a:buClrTx/>
              <a:buSzTx/>
              <a:buFontTx/>
              <a:buNone/>
            </a:pPr>
            <a:r>
              <a:rPr lang="pt-BR" sz="1200" b="1" i="0" dirty="0">
                <a:latin typeface="Arial Black" pitchFamily="34" charset="0"/>
                <a:cs typeface="Arial" charset="0"/>
              </a:rPr>
              <a:t>PESSOAS NÃO AUTORIZADAS</a:t>
            </a:r>
          </a:p>
          <a:p>
            <a:pPr eaLnBrk="0" hangingPunct="0">
              <a:spcBef>
                <a:spcPct val="0"/>
              </a:spcBef>
              <a:buClrTx/>
              <a:buSzTx/>
              <a:buFontTx/>
              <a:buNone/>
            </a:pPr>
            <a:r>
              <a:rPr lang="pt-BR" sz="1200" b="1" i="0" dirty="0">
                <a:latin typeface="Arial Black" pitchFamily="34" charset="0"/>
                <a:cs typeface="Arial" charset="0"/>
              </a:rPr>
              <a:t>  NO LOCAL</a:t>
            </a:r>
          </a:p>
        </p:txBody>
      </p:sp>
      <p:sp>
        <p:nvSpPr>
          <p:cNvPr id="25" name="Rectangle 78"/>
          <p:cNvSpPr>
            <a:spLocks noChangeArrowheads="1"/>
          </p:cNvSpPr>
          <p:nvPr/>
        </p:nvSpPr>
        <p:spPr bwMode="auto">
          <a:xfrm>
            <a:off x="0" y="3004289"/>
            <a:ext cx="1988493" cy="461665"/>
          </a:xfrm>
          <a:prstGeom prst="rect">
            <a:avLst/>
          </a:prstGeom>
          <a:noFill/>
          <a:ln w="9525">
            <a:noFill/>
            <a:miter lim="800000"/>
            <a:headEnd/>
            <a:tailEnd/>
          </a:ln>
        </p:spPr>
        <p:txBody>
          <a:bodyPr wrap="none">
            <a:spAutoFit/>
          </a:bodyPr>
          <a:lstStyle/>
          <a:p>
            <a:pPr eaLnBrk="0" hangingPunct="0">
              <a:spcBef>
                <a:spcPct val="0"/>
              </a:spcBef>
              <a:buClrTx/>
              <a:buSzTx/>
              <a:buFontTx/>
              <a:buNone/>
            </a:pPr>
            <a:r>
              <a:rPr lang="pt-BR" sz="1200" b="1" i="0" dirty="0">
                <a:latin typeface="Arial Black" pitchFamily="34" charset="0"/>
                <a:cs typeface="Arial" charset="0"/>
              </a:rPr>
              <a:t>OUTRAS ATIVIDADES</a:t>
            </a:r>
          </a:p>
          <a:p>
            <a:pPr eaLnBrk="0" hangingPunct="0">
              <a:spcBef>
                <a:spcPct val="0"/>
              </a:spcBef>
              <a:buClrTx/>
              <a:buSzTx/>
              <a:buFontTx/>
              <a:buNone/>
            </a:pPr>
            <a:r>
              <a:rPr lang="pt-BR" sz="1200" b="1" i="0" dirty="0">
                <a:latin typeface="Arial Black" pitchFamily="34" charset="0"/>
                <a:cs typeface="Arial" charset="0"/>
              </a:rPr>
              <a:t> NO MESMO LOCAL</a:t>
            </a:r>
          </a:p>
        </p:txBody>
      </p:sp>
      <p:sp>
        <p:nvSpPr>
          <p:cNvPr id="26" name="Rectangle 78"/>
          <p:cNvSpPr>
            <a:spLocks noChangeArrowheads="1"/>
          </p:cNvSpPr>
          <p:nvPr/>
        </p:nvSpPr>
        <p:spPr bwMode="auto">
          <a:xfrm>
            <a:off x="0" y="2542277"/>
            <a:ext cx="2541530" cy="276999"/>
          </a:xfrm>
          <a:prstGeom prst="rect">
            <a:avLst/>
          </a:prstGeom>
          <a:noFill/>
          <a:ln w="9525">
            <a:noFill/>
            <a:miter lim="800000"/>
            <a:headEnd/>
            <a:tailEnd/>
          </a:ln>
        </p:spPr>
        <p:txBody>
          <a:bodyPr wrap="none">
            <a:spAutoFit/>
          </a:bodyPr>
          <a:lstStyle/>
          <a:p>
            <a:pPr eaLnBrk="0" hangingPunct="0">
              <a:spcBef>
                <a:spcPct val="0"/>
              </a:spcBef>
              <a:buClrTx/>
              <a:buSzTx/>
              <a:buFontTx/>
              <a:buNone/>
            </a:pPr>
            <a:r>
              <a:rPr lang="pt-BR" sz="1200" b="1" i="0" dirty="0">
                <a:latin typeface="Arial Black" pitchFamily="34" charset="0"/>
                <a:cs typeface="Arial" charset="0"/>
              </a:rPr>
              <a:t>SEM PROTEÇÕES LATERAIS</a:t>
            </a:r>
          </a:p>
        </p:txBody>
      </p:sp>
      <p:sp>
        <p:nvSpPr>
          <p:cNvPr id="27" name="Rectangle 78"/>
          <p:cNvSpPr>
            <a:spLocks noChangeArrowheads="1"/>
          </p:cNvSpPr>
          <p:nvPr/>
        </p:nvSpPr>
        <p:spPr bwMode="auto">
          <a:xfrm>
            <a:off x="6978920" y="4167089"/>
            <a:ext cx="2165080" cy="646331"/>
          </a:xfrm>
          <a:prstGeom prst="rect">
            <a:avLst/>
          </a:prstGeom>
          <a:noFill/>
          <a:ln w="9525">
            <a:noFill/>
            <a:miter lim="800000"/>
            <a:headEnd/>
            <a:tailEnd/>
          </a:ln>
        </p:spPr>
        <p:txBody>
          <a:bodyPr wrap="none">
            <a:spAutoFit/>
          </a:bodyPr>
          <a:lstStyle/>
          <a:p>
            <a:pPr eaLnBrk="0" hangingPunct="0">
              <a:spcBef>
                <a:spcPct val="0"/>
              </a:spcBef>
              <a:buClrTx/>
              <a:buSzTx/>
              <a:buFontTx/>
              <a:buNone/>
            </a:pPr>
            <a:r>
              <a:rPr lang="pt-BR" sz="1200" b="1" i="0" dirty="0">
                <a:latin typeface="Arial Black" pitchFamily="34" charset="0"/>
                <a:cs typeface="Arial" charset="0"/>
              </a:rPr>
              <a:t>ANDAIMES COM FALTA </a:t>
            </a:r>
          </a:p>
          <a:p>
            <a:pPr eaLnBrk="0" hangingPunct="0">
              <a:spcBef>
                <a:spcPct val="0"/>
              </a:spcBef>
              <a:buClrTx/>
              <a:buSzTx/>
              <a:buFontTx/>
              <a:buNone/>
            </a:pPr>
            <a:r>
              <a:rPr lang="pt-BR" sz="1200" b="1" i="0" dirty="0">
                <a:latin typeface="Arial Black" pitchFamily="34" charset="0"/>
                <a:cs typeface="Arial" charset="0"/>
              </a:rPr>
              <a:t>DE DISPOSITIVO DE</a:t>
            </a:r>
          </a:p>
          <a:p>
            <a:pPr eaLnBrk="0" hangingPunct="0">
              <a:spcBef>
                <a:spcPct val="0"/>
              </a:spcBef>
              <a:buClrTx/>
              <a:buSzTx/>
              <a:buFontTx/>
              <a:buNone/>
            </a:pPr>
            <a:r>
              <a:rPr lang="pt-BR" sz="1200" b="1" i="0" dirty="0">
                <a:latin typeface="Arial Black" pitchFamily="34" charset="0"/>
                <a:cs typeface="Arial" charset="0"/>
              </a:rPr>
              <a:t> LIBERAÇÃO</a:t>
            </a:r>
          </a:p>
        </p:txBody>
      </p:sp>
      <p:sp>
        <p:nvSpPr>
          <p:cNvPr id="28" name="Rectangle 78"/>
          <p:cNvSpPr>
            <a:spLocks noChangeArrowheads="1"/>
          </p:cNvSpPr>
          <p:nvPr/>
        </p:nvSpPr>
        <p:spPr bwMode="auto">
          <a:xfrm>
            <a:off x="7063313" y="3392950"/>
            <a:ext cx="2067425" cy="461665"/>
          </a:xfrm>
          <a:prstGeom prst="rect">
            <a:avLst/>
          </a:prstGeom>
          <a:noFill/>
          <a:ln w="9525">
            <a:noFill/>
            <a:miter lim="800000"/>
            <a:headEnd/>
            <a:tailEnd/>
          </a:ln>
        </p:spPr>
        <p:txBody>
          <a:bodyPr wrap="none">
            <a:spAutoFit/>
          </a:bodyPr>
          <a:lstStyle/>
          <a:p>
            <a:pPr eaLnBrk="0" hangingPunct="0">
              <a:spcBef>
                <a:spcPct val="0"/>
              </a:spcBef>
              <a:buClrTx/>
              <a:buSzTx/>
              <a:buFontTx/>
              <a:buNone/>
            </a:pPr>
            <a:r>
              <a:rPr lang="pt-BR" sz="1200" b="1" i="0" dirty="0">
                <a:latin typeface="Arial Black" pitchFamily="34" charset="0"/>
                <a:cs typeface="Arial" charset="0"/>
              </a:rPr>
              <a:t>SEM APR NO</a:t>
            </a:r>
          </a:p>
          <a:p>
            <a:pPr eaLnBrk="0" hangingPunct="0">
              <a:spcBef>
                <a:spcPct val="0"/>
              </a:spcBef>
              <a:buClrTx/>
              <a:buSzTx/>
              <a:buFontTx/>
              <a:buNone/>
            </a:pPr>
            <a:r>
              <a:rPr lang="pt-BR" sz="1200" b="1" i="0" dirty="0">
                <a:latin typeface="Arial Black" pitchFamily="34" charset="0"/>
                <a:cs typeface="Arial" charset="0"/>
              </a:rPr>
              <a:t> LOCAL DA ATIVIDADE</a:t>
            </a:r>
          </a:p>
        </p:txBody>
      </p:sp>
      <p:pic>
        <p:nvPicPr>
          <p:cNvPr id="18" name="Imagem 17"/>
          <p:cNvPicPr>
            <a:picLocks noChangeAspect="1"/>
          </p:cNvPicPr>
          <p:nvPr/>
        </p:nvPicPr>
        <p:blipFill>
          <a:blip r:embed="rId4"/>
          <a:srcRect/>
          <a:stretch>
            <a:fillRect/>
          </a:stretch>
        </p:blipFill>
        <p:spPr bwMode="auto">
          <a:xfrm>
            <a:off x="7215206" y="5768983"/>
            <a:ext cx="1928794" cy="108901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0-#ppt_w/2"/>
                                          </p:val>
                                        </p:tav>
                                        <p:tav tm="100000">
                                          <p:val>
                                            <p:strVal val="#ppt_x"/>
                                          </p:val>
                                        </p:tav>
                                      </p:tavLst>
                                    </p:anim>
                                    <p:anim calcmode="lin" valueType="num">
                                      <p:cBhvr additive="base">
                                        <p:cTn id="2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0-#ppt_w/2"/>
                                          </p:val>
                                        </p:tav>
                                        <p:tav tm="100000">
                                          <p:val>
                                            <p:strVal val="#ppt_x"/>
                                          </p:val>
                                        </p:tav>
                                      </p:tavLst>
                                    </p:anim>
                                    <p:anim calcmode="lin" valueType="num">
                                      <p:cBhvr additive="base">
                                        <p:cTn id="26"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0-#ppt_w/2"/>
                                          </p:val>
                                        </p:tav>
                                        <p:tav tm="100000">
                                          <p:val>
                                            <p:strVal val="#ppt_x"/>
                                          </p:val>
                                        </p:tav>
                                      </p:tavLst>
                                    </p:anim>
                                    <p:anim calcmode="lin" valueType="num">
                                      <p:cBhvr additive="base">
                                        <p:cTn id="32"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0-#ppt_w/2"/>
                                          </p:val>
                                        </p:tav>
                                        <p:tav tm="100000">
                                          <p:val>
                                            <p:strVal val="#ppt_x"/>
                                          </p:val>
                                        </p:tav>
                                      </p:tavLst>
                                    </p:anim>
                                    <p:anim calcmode="lin" valueType="num">
                                      <p:cBhvr additive="base">
                                        <p:cTn id="3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0-#ppt_w/2"/>
                                          </p:val>
                                        </p:tav>
                                        <p:tav tm="100000">
                                          <p:val>
                                            <p:strVal val="#ppt_x"/>
                                          </p:val>
                                        </p:tav>
                                      </p:tavLst>
                                    </p:anim>
                                    <p:anim calcmode="lin" valueType="num">
                                      <p:cBhvr additive="base">
                                        <p:cTn id="4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0-#ppt_w/2"/>
                                          </p:val>
                                        </p:tav>
                                        <p:tav tm="100000">
                                          <p:val>
                                            <p:strVal val="#ppt_x"/>
                                          </p:val>
                                        </p:tav>
                                      </p:tavLst>
                                    </p:anim>
                                    <p:anim calcmode="lin" valueType="num">
                                      <p:cBhvr additive="base">
                                        <p:cTn id="50"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additive="base">
                                        <p:cTn id="55" dur="500" fill="hold"/>
                                        <p:tgtEl>
                                          <p:spTgt spid="28"/>
                                        </p:tgtEl>
                                        <p:attrNameLst>
                                          <p:attrName>ppt_x</p:attrName>
                                        </p:attrNameLst>
                                      </p:cBhvr>
                                      <p:tavLst>
                                        <p:tav tm="0">
                                          <p:val>
                                            <p:strVal val="0-#ppt_w/2"/>
                                          </p:val>
                                        </p:tav>
                                        <p:tav tm="100000">
                                          <p:val>
                                            <p:strVal val="#ppt_x"/>
                                          </p:val>
                                        </p:tav>
                                      </p:tavLst>
                                    </p:anim>
                                    <p:anim calcmode="lin" valueType="num">
                                      <p:cBhvr additive="base">
                                        <p:cTn id="56"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P spid="10" grpId="0" autoUpdateAnimBg="0"/>
      <p:bldP spid="22" grpId="0" autoUpdateAnimBg="0"/>
      <p:bldP spid="23" grpId="0" autoUpdateAnimBg="0"/>
      <p:bldP spid="24" grpId="0" autoUpdateAnimBg="0"/>
      <p:bldP spid="25" grpId="0" autoUpdateAnimBg="0"/>
      <p:bldP spid="26" grpId="0" autoUpdateAnimBg="0"/>
      <p:bldP spid="27" grpId="0" autoUpdateAnimBg="0"/>
      <p:bldP spid="28"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8" name="Rectangle 5"/>
          <p:cNvSpPr>
            <a:spLocks/>
          </p:cNvSpPr>
          <p:nvPr/>
        </p:nvSpPr>
        <p:spPr bwMode="auto">
          <a:xfrm>
            <a:off x="1929010" y="202766"/>
            <a:ext cx="7214990" cy="775591"/>
          </a:xfrm>
          <a:prstGeom prst="rect">
            <a:avLst/>
          </a:prstGeom>
          <a:noFill/>
          <a:ln w="9525">
            <a:noFill/>
            <a:miter lim="800000"/>
            <a:headEnd/>
            <a:tailEnd/>
          </a:ln>
        </p:spPr>
        <p:txBody>
          <a:bodyPr anchor="ctr"/>
          <a:lstStyle/>
          <a:p>
            <a:pPr algn="r"/>
            <a:endParaRPr lang="pt-BR" sz="2000" b="1" dirty="0"/>
          </a:p>
        </p:txBody>
      </p:sp>
      <p:sp>
        <p:nvSpPr>
          <p:cNvPr id="4" name="CaixaDeTexto 3"/>
          <p:cNvSpPr txBox="1"/>
          <p:nvPr/>
        </p:nvSpPr>
        <p:spPr>
          <a:xfrm>
            <a:off x="180110" y="1163781"/>
            <a:ext cx="8617527" cy="646331"/>
          </a:xfrm>
          <a:prstGeom prst="rect">
            <a:avLst/>
          </a:prstGeom>
          <a:noFill/>
        </p:spPr>
        <p:txBody>
          <a:bodyPr wrap="square" rtlCol="0">
            <a:spAutoFit/>
          </a:bodyPr>
          <a:lstStyle/>
          <a:p>
            <a:pPr algn="ctr"/>
            <a:endParaRPr lang="pt-BR" b="1" dirty="0"/>
          </a:p>
          <a:p>
            <a:pPr algn="ctr"/>
            <a:endParaRPr lang="pt-BR" b="1" dirty="0"/>
          </a:p>
        </p:txBody>
      </p:sp>
      <p:sp>
        <p:nvSpPr>
          <p:cNvPr id="5" name="Retângulo 4"/>
          <p:cNvSpPr/>
          <p:nvPr/>
        </p:nvSpPr>
        <p:spPr>
          <a:xfrm>
            <a:off x="0" y="242471"/>
            <a:ext cx="6979723" cy="646331"/>
          </a:xfrm>
          <a:prstGeom prst="rect">
            <a:avLst/>
          </a:prstGeom>
        </p:spPr>
        <p:txBody>
          <a:bodyPr wrap="square">
            <a:spAutoFit/>
          </a:bodyPr>
          <a:lstStyle/>
          <a:p>
            <a:pPr algn="ctr"/>
            <a:r>
              <a:rPr lang="pt-BR" sz="3600" b="1" dirty="0">
                <a:latin typeface="Arial" pitchFamily="34" charset="0"/>
                <a:cs typeface="Arial" pitchFamily="34" charset="0"/>
              </a:rPr>
              <a:t>TRABALHO EM </a:t>
            </a:r>
            <a:r>
              <a:rPr lang="pt-BR" sz="3600" b="1" dirty="0" smtClean="0">
                <a:latin typeface="Arial" pitchFamily="34" charset="0"/>
                <a:cs typeface="Arial" pitchFamily="34" charset="0"/>
              </a:rPr>
              <a:t>ALTURA</a:t>
            </a:r>
            <a:endParaRPr lang="pt-BR" sz="3600" b="1" dirty="0">
              <a:latin typeface="Arial" pitchFamily="34" charset="0"/>
              <a:cs typeface="Arial" pitchFamily="34" charset="0"/>
            </a:endParaRPr>
          </a:p>
        </p:txBody>
      </p:sp>
      <p:sp>
        <p:nvSpPr>
          <p:cNvPr id="6" name="Retângulo 5"/>
          <p:cNvSpPr/>
          <p:nvPr/>
        </p:nvSpPr>
        <p:spPr>
          <a:xfrm>
            <a:off x="0" y="1547380"/>
            <a:ext cx="9144000" cy="523220"/>
          </a:xfrm>
          <a:prstGeom prst="rect">
            <a:avLst/>
          </a:prstGeom>
        </p:spPr>
        <p:txBody>
          <a:bodyPr wrap="square">
            <a:spAutoFit/>
          </a:bodyPr>
          <a:lstStyle/>
          <a:p>
            <a:pPr algn="ctr"/>
            <a:r>
              <a:rPr lang="pt-BR" sz="2800" b="1" dirty="0">
                <a:latin typeface="Arial" pitchFamily="34" charset="0"/>
                <a:cs typeface="Arial" pitchFamily="34" charset="0"/>
              </a:rPr>
              <a:t>VEJAMOS ALGUMAS CRIATIVIDADES</a:t>
            </a:r>
          </a:p>
        </p:txBody>
      </p:sp>
      <p:sp>
        <p:nvSpPr>
          <p:cNvPr id="8" name="Retângulo 7"/>
          <p:cNvSpPr/>
          <p:nvPr/>
        </p:nvSpPr>
        <p:spPr>
          <a:xfrm>
            <a:off x="0" y="6645498"/>
            <a:ext cx="3322749" cy="215444"/>
          </a:xfrm>
          <a:prstGeom prst="rect">
            <a:avLst/>
          </a:prstGeom>
        </p:spPr>
        <p:txBody>
          <a:bodyPr wrap="square">
            <a:spAutoFit/>
          </a:bodyPr>
          <a:lstStyle/>
          <a:p>
            <a:pPr algn="ctr"/>
            <a:r>
              <a:rPr lang="pt-BR" sz="800" b="1" dirty="0">
                <a:solidFill>
                  <a:schemeClr val="bg1">
                    <a:lumMod val="75000"/>
                  </a:schemeClr>
                </a:solidFill>
                <a:latin typeface="Arial" pitchFamily="34" charset="0"/>
                <a:cs typeface="Arial" pitchFamily="34" charset="0"/>
              </a:rPr>
              <a:t>Eduardo Amaro Gomes 09/04/2011 PORTO DE GALINHAS – PE </a:t>
            </a:r>
          </a:p>
        </p:txBody>
      </p:sp>
      <p:pic>
        <p:nvPicPr>
          <p:cNvPr id="54274" name="Picture 2" descr="G:\Materiais de Trabalho\APR - APP\APR´s para eduardo\SESMT Caverinha\SESMT - Caverinha\Ilustrações\DESENHOS ESCADAS_ANDAIMES\Andaime_inseguro.jpg"/>
          <p:cNvPicPr>
            <a:picLocks noChangeAspect="1" noChangeArrowheads="1"/>
          </p:cNvPicPr>
          <p:nvPr/>
        </p:nvPicPr>
        <p:blipFill>
          <a:blip r:embed="rId3" cstate="print"/>
          <a:srcRect/>
          <a:stretch>
            <a:fillRect/>
          </a:stretch>
        </p:blipFill>
        <p:spPr bwMode="auto">
          <a:xfrm>
            <a:off x="504497" y="2268755"/>
            <a:ext cx="3815255" cy="4352762"/>
          </a:xfrm>
          <a:prstGeom prst="rect">
            <a:avLst/>
          </a:prstGeom>
          <a:noFill/>
          <a:ln w="25400" cmpd="sng">
            <a:solidFill>
              <a:schemeClr val="tx1"/>
            </a:solidFill>
          </a:ln>
          <a:effectLst>
            <a:outerShdw blurRad="50800" dist="50800" dir="5400000" algn="ctr" rotWithShape="0">
              <a:srgbClr val="000000">
                <a:alpha val="84000"/>
              </a:srgbClr>
            </a:outerShdw>
          </a:effectLst>
        </p:spPr>
      </p:pic>
      <p:pic>
        <p:nvPicPr>
          <p:cNvPr id="54275" name="Picture 3" descr="G:\Materiais de Trabalho\APR - APP\APR´s para eduardo\SESMT Caverinha\SESMT - Caverinha\Ilustrações\DESENHOS ESCADAS_ANDAIMES\Escada.jpg"/>
          <p:cNvPicPr>
            <a:picLocks noChangeAspect="1" noChangeArrowheads="1"/>
          </p:cNvPicPr>
          <p:nvPr/>
        </p:nvPicPr>
        <p:blipFill>
          <a:blip r:embed="rId4" cstate="print"/>
          <a:srcRect/>
          <a:stretch>
            <a:fillRect/>
          </a:stretch>
        </p:blipFill>
        <p:spPr bwMode="auto">
          <a:xfrm>
            <a:off x="5012140" y="2238703"/>
            <a:ext cx="3800784" cy="4398580"/>
          </a:xfrm>
          <a:prstGeom prst="rect">
            <a:avLst/>
          </a:prstGeom>
          <a:noFill/>
          <a:ln w="25400" cmpd="sng">
            <a:solidFill>
              <a:schemeClr val="tx1"/>
            </a:solidFill>
          </a:ln>
          <a:effectLst>
            <a:outerShdw blurRad="50800" dist="50800" dir="5400000" algn="ctr" rotWithShape="0">
              <a:srgbClr val="000000">
                <a:alpha val="84000"/>
              </a:srgbClr>
            </a:outerShdw>
          </a:effec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8" name="Rectangle 5"/>
          <p:cNvSpPr>
            <a:spLocks/>
          </p:cNvSpPr>
          <p:nvPr/>
        </p:nvSpPr>
        <p:spPr bwMode="auto">
          <a:xfrm>
            <a:off x="1929010" y="202766"/>
            <a:ext cx="7214990" cy="775591"/>
          </a:xfrm>
          <a:prstGeom prst="rect">
            <a:avLst/>
          </a:prstGeom>
          <a:noFill/>
          <a:ln w="9525">
            <a:noFill/>
            <a:miter lim="800000"/>
            <a:headEnd/>
            <a:tailEnd/>
          </a:ln>
        </p:spPr>
        <p:txBody>
          <a:bodyPr anchor="ctr"/>
          <a:lstStyle/>
          <a:p>
            <a:pPr algn="r"/>
            <a:endParaRPr lang="pt-BR" sz="2000" b="1" dirty="0"/>
          </a:p>
        </p:txBody>
      </p:sp>
      <p:sp>
        <p:nvSpPr>
          <p:cNvPr id="4" name="CaixaDeTexto 3"/>
          <p:cNvSpPr txBox="1"/>
          <p:nvPr/>
        </p:nvSpPr>
        <p:spPr>
          <a:xfrm>
            <a:off x="180110" y="1163781"/>
            <a:ext cx="8617527" cy="646331"/>
          </a:xfrm>
          <a:prstGeom prst="rect">
            <a:avLst/>
          </a:prstGeom>
          <a:noFill/>
        </p:spPr>
        <p:txBody>
          <a:bodyPr wrap="square" rtlCol="0">
            <a:spAutoFit/>
          </a:bodyPr>
          <a:lstStyle/>
          <a:p>
            <a:pPr algn="ctr"/>
            <a:endParaRPr lang="pt-BR" b="1" dirty="0"/>
          </a:p>
          <a:p>
            <a:pPr algn="ctr"/>
            <a:endParaRPr lang="pt-BR" b="1" dirty="0"/>
          </a:p>
        </p:txBody>
      </p:sp>
      <p:sp>
        <p:nvSpPr>
          <p:cNvPr id="5" name="Retângulo 4"/>
          <p:cNvSpPr/>
          <p:nvPr/>
        </p:nvSpPr>
        <p:spPr>
          <a:xfrm>
            <a:off x="1817914" y="300276"/>
            <a:ext cx="6979723" cy="646331"/>
          </a:xfrm>
          <a:prstGeom prst="rect">
            <a:avLst/>
          </a:prstGeom>
        </p:spPr>
        <p:txBody>
          <a:bodyPr wrap="square">
            <a:spAutoFit/>
          </a:bodyPr>
          <a:lstStyle/>
          <a:p>
            <a:pPr algn="ctr"/>
            <a:r>
              <a:rPr lang="pt-BR" sz="3600" b="1" dirty="0">
                <a:latin typeface="Arial" pitchFamily="34" charset="0"/>
                <a:cs typeface="Arial" pitchFamily="34" charset="0"/>
              </a:rPr>
              <a:t>TRABALHO EM </a:t>
            </a:r>
            <a:r>
              <a:rPr lang="pt-BR" sz="3600" b="1" dirty="0" smtClean="0">
                <a:latin typeface="Arial" pitchFamily="34" charset="0"/>
                <a:cs typeface="Arial" pitchFamily="34" charset="0"/>
              </a:rPr>
              <a:t>ALTURA</a:t>
            </a:r>
            <a:endParaRPr lang="pt-BR" sz="3600" b="1" dirty="0">
              <a:latin typeface="Arial" pitchFamily="34" charset="0"/>
              <a:cs typeface="Arial" pitchFamily="34" charset="0"/>
            </a:endParaRPr>
          </a:p>
        </p:txBody>
      </p:sp>
      <p:sp>
        <p:nvSpPr>
          <p:cNvPr id="6" name="Retângulo 5"/>
          <p:cNvSpPr/>
          <p:nvPr/>
        </p:nvSpPr>
        <p:spPr>
          <a:xfrm>
            <a:off x="0" y="1547380"/>
            <a:ext cx="9144000" cy="523220"/>
          </a:xfrm>
          <a:prstGeom prst="rect">
            <a:avLst/>
          </a:prstGeom>
        </p:spPr>
        <p:txBody>
          <a:bodyPr wrap="square">
            <a:spAutoFit/>
          </a:bodyPr>
          <a:lstStyle/>
          <a:p>
            <a:pPr algn="ctr"/>
            <a:r>
              <a:rPr lang="pt-BR" sz="2800" b="1" dirty="0">
                <a:latin typeface="Arial" pitchFamily="34" charset="0"/>
                <a:cs typeface="Arial" pitchFamily="34" charset="0"/>
              </a:rPr>
              <a:t>ISTO JÁ É FAÇANHA...</a:t>
            </a:r>
          </a:p>
        </p:txBody>
      </p:sp>
      <p:sp>
        <p:nvSpPr>
          <p:cNvPr id="8" name="Retângulo 7"/>
          <p:cNvSpPr/>
          <p:nvPr/>
        </p:nvSpPr>
        <p:spPr>
          <a:xfrm>
            <a:off x="0" y="6645498"/>
            <a:ext cx="3322749" cy="215444"/>
          </a:xfrm>
          <a:prstGeom prst="rect">
            <a:avLst/>
          </a:prstGeom>
        </p:spPr>
        <p:txBody>
          <a:bodyPr wrap="square">
            <a:spAutoFit/>
          </a:bodyPr>
          <a:lstStyle/>
          <a:p>
            <a:pPr algn="ctr"/>
            <a:r>
              <a:rPr lang="pt-BR" sz="800" b="1" dirty="0">
                <a:solidFill>
                  <a:schemeClr val="bg1">
                    <a:lumMod val="75000"/>
                  </a:schemeClr>
                </a:solidFill>
                <a:latin typeface="Arial" pitchFamily="34" charset="0"/>
                <a:cs typeface="Arial" pitchFamily="34" charset="0"/>
              </a:rPr>
              <a:t>Eduardo Amaro Gomes 09/04/2011 PORTO DE GALINHAS – PE </a:t>
            </a:r>
          </a:p>
        </p:txBody>
      </p:sp>
      <p:pic>
        <p:nvPicPr>
          <p:cNvPr id="55298" name="Picture 2" descr="G:\Materiais de Trabalho\APR - APP\APR´s para eduardo\SESMT Caverinha\SESMT - Caverinha\Ilustrações\DESENHOS ESCADAS_ANDAIMES\Escada01.jpg"/>
          <p:cNvPicPr>
            <a:picLocks noChangeAspect="1" noChangeArrowheads="1"/>
          </p:cNvPicPr>
          <p:nvPr/>
        </p:nvPicPr>
        <p:blipFill>
          <a:blip r:embed="rId3" cstate="print"/>
          <a:srcRect/>
          <a:stretch>
            <a:fillRect/>
          </a:stretch>
        </p:blipFill>
        <p:spPr bwMode="auto">
          <a:xfrm>
            <a:off x="457200" y="2318400"/>
            <a:ext cx="3754800" cy="4350414"/>
          </a:xfrm>
          <a:prstGeom prst="rect">
            <a:avLst/>
          </a:prstGeom>
          <a:noFill/>
          <a:ln w="25400" cmpd="sng">
            <a:solidFill>
              <a:schemeClr val="tx1"/>
            </a:solidFill>
          </a:ln>
          <a:effectLst>
            <a:outerShdw blurRad="50800" dist="50800" dir="5400000" algn="ctr" rotWithShape="0">
              <a:srgbClr val="000000">
                <a:alpha val="84000"/>
              </a:srgbClr>
            </a:outerShdw>
          </a:effectLst>
        </p:spPr>
      </p:pic>
      <p:pic>
        <p:nvPicPr>
          <p:cNvPr id="55299" name="Picture 3" descr="G:\Materiais de Trabalho\APR - APP\APR´s para eduardo\SESMT Caverinha\SESMT - Caverinha\Ilustrações\DESENHOS ESCADAS_ANDAIMES\Escada02.jpg"/>
          <p:cNvPicPr>
            <a:picLocks noChangeAspect="1" noChangeArrowheads="1"/>
          </p:cNvPicPr>
          <p:nvPr/>
        </p:nvPicPr>
        <p:blipFill>
          <a:blip r:embed="rId4" cstate="print"/>
          <a:srcRect/>
          <a:stretch>
            <a:fillRect/>
          </a:stretch>
        </p:blipFill>
        <p:spPr bwMode="auto">
          <a:xfrm>
            <a:off x="5011199" y="2383199"/>
            <a:ext cx="3722897" cy="4238318"/>
          </a:xfrm>
          <a:prstGeom prst="rect">
            <a:avLst/>
          </a:prstGeom>
          <a:noFill/>
          <a:ln w="25400" cmpd="sng">
            <a:solidFill>
              <a:schemeClr val="tx1"/>
            </a:solidFill>
          </a:ln>
          <a:effectLst>
            <a:outerShdw blurRad="50800" dist="50800" dir="5400000" algn="ctr" rotWithShape="0">
              <a:srgbClr val="000000">
                <a:alpha val="84000"/>
              </a:srgbClr>
            </a:outerShdw>
          </a:effec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8" name="Rectangle 5"/>
          <p:cNvSpPr>
            <a:spLocks/>
          </p:cNvSpPr>
          <p:nvPr/>
        </p:nvSpPr>
        <p:spPr bwMode="auto">
          <a:xfrm>
            <a:off x="1929010" y="202766"/>
            <a:ext cx="7214990" cy="775591"/>
          </a:xfrm>
          <a:prstGeom prst="rect">
            <a:avLst/>
          </a:prstGeom>
          <a:noFill/>
          <a:ln w="9525">
            <a:noFill/>
            <a:miter lim="800000"/>
            <a:headEnd/>
            <a:tailEnd/>
          </a:ln>
        </p:spPr>
        <p:txBody>
          <a:bodyPr anchor="ctr"/>
          <a:lstStyle/>
          <a:p>
            <a:pPr algn="r"/>
            <a:endParaRPr lang="pt-BR" sz="2000" b="1" dirty="0"/>
          </a:p>
        </p:txBody>
      </p:sp>
      <p:sp>
        <p:nvSpPr>
          <p:cNvPr id="4" name="CaixaDeTexto 3"/>
          <p:cNvSpPr txBox="1"/>
          <p:nvPr/>
        </p:nvSpPr>
        <p:spPr>
          <a:xfrm>
            <a:off x="180110" y="1163781"/>
            <a:ext cx="8617527" cy="646331"/>
          </a:xfrm>
          <a:prstGeom prst="rect">
            <a:avLst/>
          </a:prstGeom>
          <a:noFill/>
        </p:spPr>
        <p:txBody>
          <a:bodyPr wrap="square" rtlCol="0">
            <a:spAutoFit/>
          </a:bodyPr>
          <a:lstStyle/>
          <a:p>
            <a:pPr algn="ctr"/>
            <a:endParaRPr lang="pt-BR" b="1" dirty="0"/>
          </a:p>
          <a:p>
            <a:pPr algn="ctr"/>
            <a:endParaRPr lang="pt-BR" b="1" dirty="0"/>
          </a:p>
        </p:txBody>
      </p:sp>
      <p:sp>
        <p:nvSpPr>
          <p:cNvPr id="5" name="Retângulo 4"/>
          <p:cNvSpPr/>
          <p:nvPr/>
        </p:nvSpPr>
        <p:spPr>
          <a:xfrm>
            <a:off x="1817914" y="300276"/>
            <a:ext cx="6979723" cy="646331"/>
          </a:xfrm>
          <a:prstGeom prst="rect">
            <a:avLst/>
          </a:prstGeom>
        </p:spPr>
        <p:txBody>
          <a:bodyPr wrap="square">
            <a:spAutoFit/>
          </a:bodyPr>
          <a:lstStyle/>
          <a:p>
            <a:pPr algn="ctr"/>
            <a:r>
              <a:rPr lang="pt-BR" sz="3600" b="1" dirty="0">
                <a:latin typeface="Arial" pitchFamily="34" charset="0"/>
                <a:cs typeface="Arial" pitchFamily="34" charset="0"/>
              </a:rPr>
              <a:t>TRABALHO EM </a:t>
            </a:r>
            <a:r>
              <a:rPr lang="pt-BR" sz="3600" b="1" dirty="0" smtClean="0">
                <a:latin typeface="Arial" pitchFamily="34" charset="0"/>
                <a:cs typeface="Arial" pitchFamily="34" charset="0"/>
              </a:rPr>
              <a:t>ALTURA</a:t>
            </a:r>
            <a:endParaRPr lang="pt-BR" sz="3600" b="1" dirty="0">
              <a:latin typeface="Arial" pitchFamily="34" charset="0"/>
              <a:cs typeface="Arial" pitchFamily="34" charset="0"/>
            </a:endParaRPr>
          </a:p>
        </p:txBody>
      </p:sp>
      <p:sp>
        <p:nvSpPr>
          <p:cNvPr id="6" name="Retângulo 5"/>
          <p:cNvSpPr/>
          <p:nvPr/>
        </p:nvSpPr>
        <p:spPr>
          <a:xfrm>
            <a:off x="0" y="1547380"/>
            <a:ext cx="9144000" cy="523220"/>
          </a:xfrm>
          <a:prstGeom prst="rect">
            <a:avLst/>
          </a:prstGeom>
        </p:spPr>
        <p:txBody>
          <a:bodyPr wrap="square">
            <a:spAutoFit/>
          </a:bodyPr>
          <a:lstStyle/>
          <a:p>
            <a:pPr algn="ctr"/>
            <a:r>
              <a:rPr lang="pt-BR" sz="2800" b="1" dirty="0">
                <a:latin typeface="Arial" pitchFamily="34" charset="0"/>
                <a:cs typeface="Arial" pitchFamily="34" charset="0"/>
              </a:rPr>
              <a:t>ISTO JÁ É UM ABSURDO!!!</a:t>
            </a:r>
          </a:p>
        </p:txBody>
      </p:sp>
      <p:sp>
        <p:nvSpPr>
          <p:cNvPr id="8" name="Retângulo 7"/>
          <p:cNvSpPr/>
          <p:nvPr/>
        </p:nvSpPr>
        <p:spPr>
          <a:xfrm>
            <a:off x="0" y="6645498"/>
            <a:ext cx="3322749" cy="215444"/>
          </a:xfrm>
          <a:prstGeom prst="rect">
            <a:avLst/>
          </a:prstGeom>
        </p:spPr>
        <p:txBody>
          <a:bodyPr wrap="square">
            <a:spAutoFit/>
          </a:bodyPr>
          <a:lstStyle/>
          <a:p>
            <a:pPr algn="ctr"/>
            <a:r>
              <a:rPr lang="pt-BR" sz="800" b="1" dirty="0">
                <a:solidFill>
                  <a:schemeClr val="bg1">
                    <a:lumMod val="75000"/>
                  </a:schemeClr>
                </a:solidFill>
                <a:latin typeface="Arial" pitchFamily="34" charset="0"/>
                <a:cs typeface="Arial" pitchFamily="34" charset="0"/>
              </a:rPr>
              <a:t>Eduardo Amaro Gomes 09/04/2011 PORTO DE GALINHAS – PE </a:t>
            </a:r>
          </a:p>
        </p:txBody>
      </p:sp>
      <p:pic>
        <p:nvPicPr>
          <p:cNvPr id="56323" name="Picture 3" descr="G:\Materiais de Trabalho\APR - APP\APR´s para eduardo\SESMT Caverinha\SESMT - Caverinha\Ilustrações\DESENHOS ESCADAS_ANDAIMES\Escalera1.jpg"/>
          <p:cNvPicPr>
            <a:picLocks noChangeAspect="1" noChangeArrowheads="1"/>
          </p:cNvPicPr>
          <p:nvPr/>
        </p:nvPicPr>
        <p:blipFill>
          <a:blip r:embed="rId3" cstate="print"/>
          <a:srcRect/>
          <a:stretch>
            <a:fillRect/>
          </a:stretch>
        </p:blipFill>
        <p:spPr bwMode="auto">
          <a:xfrm>
            <a:off x="457200" y="2254006"/>
            <a:ext cx="3754800" cy="4425600"/>
          </a:xfrm>
          <a:prstGeom prst="rect">
            <a:avLst/>
          </a:prstGeom>
          <a:noFill/>
          <a:ln w="25400" cmpd="sng">
            <a:solidFill>
              <a:schemeClr val="tx1"/>
            </a:solidFill>
          </a:ln>
          <a:effectLst>
            <a:outerShdw blurRad="50800" dist="50800" dir="5400000" algn="ctr" rotWithShape="0">
              <a:srgbClr val="000000">
                <a:alpha val="84000"/>
              </a:srgbClr>
            </a:outerShdw>
          </a:effectLst>
        </p:spPr>
      </p:pic>
      <p:pic>
        <p:nvPicPr>
          <p:cNvPr id="56324" name="Picture 4" descr="G:\Materiais de Trabalho\APR - APP\APR´s para eduardo\SESMT Caverinha\SESMT - Caverinha\Ilustrações\DESENHOS ESCADAS_ANDAIMES\Escalera3.jpg"/>
          <p:cNvPicPr>
            <a:picLocks noChangeAspect="1" noChangeArrowheads="1"/>
          </p:cNvPicPr>
          <p:nvPr/>
        </p:nvPicPr>
        <p:blipFill>
          <a:blip r:embed="rId4" cstate="print"/>
          <a:srcRect/>
          <a:stretch>
            <a:fillRect/>
          </a:stretch>
        </p:blipFill>
        <p:spPr bwMode="auto">
          <a:xfrm>
            <a:off x="5011199" y="2241533"/>
            <a:ext cx="3707131" cy="4425600"/>
          </a:xfrm>
          <a:prstGeom prst="rect">
            <a:avLst/>
          </a:prstGeom>
          <a:noFill/>
          <a:ln w="25400" cmpd="sng">
            <a:solidFill>
              <a:schemeClr val="tx1"/>
            </a:solidFill>
          </a:ln>
          <a:effectLst>
            <a:outerShdw blurRad="50800" dist="50800" dir="5400000" algn="ctr" rotWithShape="0">
              <a:srgbClr val="000000">
                <a:alpha val="84000"/>
              </a:srgbClr>
            </a:outerShdw>
          </a:effec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85786" y="214290"/>
            <a:ext cx="7924800" cy="1143000"/>
          </a:xfrm>
        </p:spPr>
        <p:txBody>
          <a:bodyPr>
            <a:normAutofit/>
          </a:bodyPr>
          <a:lstStyle/>
          <a:p>
            <a:pPr algn="ctr"/>
            <a:r>
              <a:rPr lang="pt-BR" dirty="0">
                <a:solidFill>
                  <a:schemeClr val="tx1"/>
                </a:solidFill>
                <a:latin typeface="Plantagenet Cherokee" pitchFamily="18" charset="0"/>
              </a:rPr>
              <a:t>Tipos de lesão no trabalho em altura</a:t>
            </a:r>
          </a:p>
        </p:txBody>
      </p:sp>
      <p:sp>
        <p:nvSpPr>
          <p:cNvPr id="3" name="Espaço Reservado para Conteúdo 2"/>
          <p:cNvSpPr>
            <a:spLocks noGrp="1"/>
          </p:cNvSpPr>
          <p:nvPr>
            <p:ph idx="1"/>
          </p:nvPr>
        </p:nvSpPr>
        <p:spPr>
          <a:xfrm>
            <a:off x="642910" y="1285860"/>
            <a:ext cx="7924800" cy="4277072"/>
          </a:xfrm>
        </p:spPr>
        <p:txBody>
          <a:bodyPr>
            <a:normAutofit/>
          </a:bodyPr>
          <a:lstStyle/>
          <a:p>
            <a:r>
              <a:rPr lang="pt-BR" dirty="0">
                <a:latin typeface="Plantagenet Cherokee" pitchFamily="18" charset="0"/>
              </a:rPr>
              <a:t>HEMATOMAS</a:t>
            </a:r>
            <a:r>
              <a:rPr lang="pt-BR" dirty="0"/>
              <a:t>        </a:t>
            </a:r>
            <a:r>
              <a:rPr lang="pt-BR" dirty="0">
                <a:latin typeface="Plantagenet Cherokee" pitchFamily="18" charset="0"/>
              </a:rPr>
              <a:t>CONTUSÕES     FRATURAS</a:t>
            </a:r>
          </a:p>
          <a:p>
            <a:endParaRPr lang="pt-BR" dirty="0"/>
          </a:p>
          <a:p>
            <a:endParaRPr lang="pt-BR" dirty="0"/>
          </a:p>
          <a:p>
            <a:endParaRPr lang="pt-BR" dirty="0"/>
          </a:p>
          <a:p>
            <a:pPr marL="0" indent="0">
              <a:buNone/>
            </a:pPr>
            <a:endParaRPr lang="pt-BR" dirty="0"/>
          </a:p>
          <a:p>
            <a:pPr marL="0" indent="0">
              <a:buNone/>
            </a:pPr>
            <a:r>
              <a:rPr lang="pt-BR" dirty="0">
                <a:latin typeface="Plantagenet Cherokee" pitchFamily="18" charset="0"/>
              </a:rPr>
              <a:t>QUEIMADURAS</a:t>
            </a:r>
            <a:r>
              <a:rPr lang="pt-BR" dirty="0"/>
              <a:t>      </a:t>
            </a:r>
            <a:r>
              <a:rPr lang="pt-BR" dirty="0">
                <a:latin typeface="Plantagenet Cherokee" pitchFamily="18" charset="0"/>
              </a:rPr>
              <a:t>INTOXICAÇÃO  FATALIDADE</a:t>
            </a:r>
          </a:p>
        </p:txBody>
      </p:sp>
      <p:pic>
        <p:nvPicPr>
          <p:cNvPr id="4" name="Picture 160" descr="j031028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28662" y="4214818"/>
            <a:ext cx="1827213" cy="163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96" descr="j0236509"/>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a:off x="3929058" y="4214818"/>
            <a:ext cx="1620837" cy="133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89" descr="j034669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786182" y="2000240"/>
            <a:ext cx="1620837" cy="168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94"/>
          <p:cNvGrpSpPr>
            <a:grpSpLocks/>
          </p:cNvGrpSpPr>
          <p:nvPr/>
        </p:nvGrpSpPr>
        <p:grpSpPr bwMode="auto">
          <a:xfrm>
            <a:off x="6429388" y="1857364"/>
            <a:ext cx="1579562" cy="1770188"/>
            <a:chOff x="4241" y="935"/>
            <a:chExt cx="1079" cy="1451"/>
          </a:xfrm>
        </p:grpSpPr>
        <p:grpSp>
          <p:nvGrpSpPr>
            <p:cNvPr id="8" name="Group 95"/>
            <p:cNvGrpSpPr>
              <a:grpSpLocks/>
            </p:cNvGrpSpPr>
            <p:nvPr/>
          </p:nvGrpSpPr>
          <p:grpSpPr bwMode="auto">
            <a:xfrm>
              <a:off x="4241" y="935"/>
              <a:ext cx="1079" cy="1451"/>
              <a:chOff x="835" y="2337"/>
              <a:chExt cx="1079" cy="1451"/>
            </a:xfrm>
          </p:grpSpPr>
          <p:sp>
            <p:nvSpPr>
              <p:cNvPr id="15" name="Freeform 96"/>
              <p:cNvSpPr>
                <a:spLocks/>
              </p:cNvSpPr>
              <p:nvPr/>
            </p:nvSpPr>
            <p:spPr bwMode="auto">
              <a:xfrm>
                <a:off x="1160" y="2373"/>
                <a:ext cx="47" cy="59"/>
              </a:xfrm>
              <a:custGeom>
                <a:avLst/>
                <a:gdLst>
                  <a:gd name="T0" fmla="*/ 21 w 95"/>
                  <a:gd name="T1" fmla="*/ 0 h 118"/>
                  <a:gd name="T2" fmla="*/ 47 w 95"/>
                  <a:gd name="T3" fmla="*/ 28 h 118"/>
                  <a:gd name="T4" fmla="*/ 41 w 95"/>
                  <a:gd name="T5" fmla="*/ 59 h 118"/>
                  <a:gd name="T6" fmla="*/ 0 w 95"/>
                  <a:gd name="T7" fmla="*/ 59 h 118"/>
                  <a:gd name="T8" fmla="*/ 4 w 95"/>
                  <a:gd name="T9" fmla="*/ 15 h 118"/>
                  <a:gd name="T10" fmla="*/ 21 w 95"/>
                  <a:gd name="T11" fmla="*/ 0 h 118"/>
                  <a:gd name="T12" fmla="*/ 21 w 95"/>
                  <a:gd name="T13" fmla="*/ 0 h 118"/>
                  <a:gd name="T14" fmla="*/ 0 60000 65536"/>
                  <a:gd name="T15" fmla="*/ 0 60000 65536"/>
                  <a:gd name="T16" fmla="*/ 0 60000 65536"/>
                  <a:gd name="T17" fmla="*/ 0 60000 65536"/>
                  <a:gd name="T18" fmla="*/ 0 60000 65536"/>
                  <a:gd name="T19" fmla="*/ 0 60000 65536"/>
                  <a:gd name="T20" fmla="*/ 0 60000 65536"/>
                  <a:gd name="T21" fmla="*/ 0 w 95"/>
                  <a:gd name="T22" fmla="*/ 0 h 118"/>
                  <a:gd name="T23" fmla="*/ 95 w 95"/>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5" h="118">
                    <a:moveTo>
                      <a:pt x="42" y="0"/>
                    </a:moveTo>
                    <a:lnTo>
                      <a:pt x="95" y="55"/>
                    </a:lnTo>
                    <a:lnTo>
                      <a:pt x="82" y="118"/>
                    </a:lnTo>
                    <a:lnTo>
                      <a:pt x="0" y="118"/>
                    </a:lnTo>
                    <a:lnTo>
                      <a:pt x="8" y="31"/>
                    </a:lnTo>
                    <a:lnTo>
                      <a:pt x="42" y="0"/>
                    </a:lnTo>
                    <a:close/>
                  </a:path>
                </a:pathLst>
              </a:custGeom>
              <a:solidFill>
                <a:srgbClr val="FFFF8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16" name="Freeform 97"/>
              <p:cNvSpPr>
                <a:spLocks/>
              </p:cNvSpPr>
              <p:nvPr/>
            </p:nvSpPr>
            <p:spPr bwMode="auto">
              <a:xfrm>
                <a:off x="1159" y="2352"/>
                <a:ext cx="293" cy="138"/>
              </a:xfrm>
              <a:custGeom>
                <a:avLst/>
                <a:gdLst>
                  <a:gd name="T0" fmla="*/ 0 w 588"/>
                  <a:gd name="T1" fmla="*/ 83 h 278"/>
                  <a:gd name="T2" fmla="*/ 47 w 588"/>
                  <a:gd name="T3" fmla="*/ 44 h 278"/>
                  <a:gd name="T4" fmla="*/ 76 w 588"/>
                  <a:gd name="T5" fmla="*/ 0 h 278"/>
                  <a:gd name="T6" fmla="*/ 78 w 588"/>
                  <a:gd name="T7" fmla="*/ 0 h 278"/>
                  <a:gd name="T8" fmla="*/ 85 w 588"/>
                  <a:gd name="T9" fmla="*/ 2 h 278"/>
                  <a:gd name="T10" fmla="*/ 90 w 588"/>
                  <a:gd name="T11" fmla="*/ 3 h 278"/>
                  <a:gd name="T12" fmla="*/ 96 w 588"/>
                  <a:gd name="T13" fmla="*/ 5 h 278"/>
                  <a:gd name="T14" fmla="*/ 102 w 588"/>
                  <a:gd name="T15" fmla="*/ 6 h 278"/>
                  <a:gd name="T16" fmla="*/ 108 w 588"/>
                  <a:gd name="T17" fmla="*/ 8 h 278"/>
                  <a:gd name="T18" fmla="*/ 114 w 588"/>
                  <a:gd name="T19" fmla="*/ 9 h 278"/>
                  <a:gd name="T20" fmla="*/ 121 w 588"/>
                  <a:gd name="T21" fmla="*/ 9 h 278"/>
                  <a:gd name="T22" fmla="*/ 125 w 588"/>
                  <a:gd name="T23" fmla="*/ 11 h 278"/>
                  <a:gd name="T24" fmla="*/ 131 w 588"/>
                  <a:gd name="T25" fmla="*/ 12 h 278"/>
                  <a:gd name="T26" fmla="*/ 140 w 588"/>
                  <a:gd name="T27" fmla="*/ 14 h 278"/>
                  <a:gd name="T28" fmla="*/ 143 w 588"/>
                  <a:gd name="T29" fmla="*/ 15 h 278"/>
                  <a:gd name="T30" fmla="*/ 148 w 588"/>
                  <a:gd name="T31" fmla="*/ 16 h 278"/>
                  <a:gd name="T32" fmla="*/ 151 w 588"/>
                  <a:gd name="T33" fmla="*/ 19 h 278"/>
                  <a:gd name="T34" fmla="*/ 157 w 588"/>
                  <a:gd name="T35" fmla="*/ 22 h 278"/>
                  <a:gd name="T36" fmla="*/ 163 w 588"/>
                  <a:gd name="T37" fmla="*/ 25 h 278"/>
                  <a:gd name="T38" fmla="*/ 170 w 588"/>
                  <a:gd name="T39" fmla="*/ 28 h 278"/>
                  <a:gd name="T40" fmla="*/ 177 w 588"/>
                  <a:gd name="T41" fmla="*/ 33 h 278"/>
                  <a:gd name="T42" fmla="*/ 186 w 588"/>
                  <a:gd name="T43" fmla="*/ 38 h 278"/>
                  <a:gd name="T44" fmla="*/ 192 w 588"/>
                  <a:gd name="T45" fmla="*/ 42 h 278"/>
                  <a:gd name="T46" fmla="*/ 200 w 588"/>
                  <a:gd name="T47" fmla="*/ 46 h 278"/>
                  <a:gd name="T48" fmla="*/ 206 w 588"/>
                  <a:gd name="T49" fmla="*/ 49 h 278"/>
                  <a:gd name="T50" fmla="*/ 212 w 588"/>
                  <a:gd name="T51" fmla="*/ 53 h 278"/>
                  <a:gd name="T52" fmla="*/ 217 w 588"/>
                  <a:gd name="T53" fmla="*/ 55 h 278"/>
                  <a:gd name="T54" fmla="*/ 221 w 588"/>
                  <a:gd name="T55" fmla="*/ 58 h 278"/>
                  <a:gd name="T56" fmla="*/ 225 w 588"/>
                  <a:gd name="T57" fmla="*/ 60 h 278"/>
                  <a:gd name="T58" fmla="*/ 293 w 588"/>
                  <a:gd name="T59" fmla="*/ 132 h 278"/>
                  <a:gd name="T60" fmla="*/ 96 w 588"/>
                  <a:gd name="T61" fmla="*/ 132 h 278"/>
                  <a:gd name="T62" fmla="*/ 3 w 588"/>
                  <a:gd name="T63" fmla="*/ 121 h 2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8"/>
                  <a:gd name="T97" fmla="*/ 0 h 278"/>
                  <a:gd name="T98" fmla="*/ 588 w 588"/>
                  <a:gd name="T99" fmla="*/ 278 h 27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8" h="278">
                    <a:moveTo>
                      <a:pt x="6" y="244"/>
                    </a:moveTo>
                    <a:lnTo>
                      <a:pt x="0" y="168"/>
                    </a:lnTo>
                    <a:lnTo>
                      <a:pt x="93" y="160"/>
                    </a:lnTo>
                    <a:lnTo>
                      <a:pt x="95" y="88"/>
                    </a:lnTo>
                    <a:lnTo>
                      <a:pt x="57" y="38"/>
                    </a:lnTo>
                    <a:lnTo>
                      <a:pt x="152" y="0"/>
                    </a:lnTo>
                    <a:lnTo>
                      <a:pt x="156" y="0"/>
                    </a:lnTo>
                    <a:lnTo>
                      <a:pt x="162" y="2"/>
                    </a:lnTo>
                    <a:lnTo>
                      <a:pt x="171" y="4"/>
                    </a:lnTo>
                    <a:lnTo>
                      <a:pt x="175" y="4"/>
                    </a:lnTo>
                    <a:lnTo>
                      <a:pt x="181" y="6"/>
                    </a:lnTo>
                    <a:lnTo>
                      <a:pt x="187" y="8"/>
                    </a:lnTo>
                    <a:lnTo>
                      <a:pt x="192" y="10"/>
                    </a:lnTo>
                    <a:lnTo>
                      <a:pt x="198" y="10"/>
                    </a:lnTo>
                    <a:lnTo>
                      <a:pt x="204" y="12"/>
                    </a:lnTo>
                    <a:lnTo>
                      <a:pt x="209" y="12"/>
                    </a:lnTo>
                    <a:lnTo>
                      <a:pt x="217" y="16"/>
                    </a:lnTo>
                    <a:lnTo>
                      <a:pt x="223" y="16"/>
                    </a:lnTo>
                    <a:lnTo>
                      <a:pt x="228" y="18"/>
                    </a:lnTo>
                    <a:lnTo>
                      <a:pt x="234" y="18"/>
                    </a:lnTo>
                    <a:lnTo>
                      <a:pt x="242" y="19"/>
                    </a:lnTo>
                    <a:lnTo>
                      <a:pt x="246" y="21"/>
                    </a:lnTo>
                    <a:lnTo>
                      <a:pt x="251" y="23"/>
                    </a:lnTo>
                    <a:lnTo>
                      <a:pt x="257" y="23"/>
                    </a:lnTo>
                    <a:lnTo>
                      <a:pt x="263" y="25"/>
                    </a:lnTo>
                    <a:lnTo>
                      <a:pt x="272" y="27"/>
                    </a:lnTo>
                    <a:lnTo>
                      <a:pt x="280" y="29"/>
                    </a:lnTo>
                    <a:lnTo>
                      <a:pt x="284" y="29"/>
                    </a:lnTo>
                    <a:lnTo>
                      <a:pt x="287" y="31"/>
                    </a:lnTo>
                    <a:lnTo>
                      <a:pt x="289" y="31"/>
                    </a:lnTo>
                    <a:lnTo>
                      <a:pt x="297" y="33"/>
                    </a:lnTo>
                    <a:lnTo>
                      <a:pt x="299" y="35"/>
                    </a:lnTo>
                    <a:lnTo>
                      <a:pt x="304" y="38"/>
                    </a:lnTo>
                    <a:lnTo>
                      <a:pt x="310" y="40"/>
                    </a:lnTo>
                    <a:lnTo>
                      <a:pt x="316" y="44"/>
                    </a:lnTo>
                    <a:lnTo>
                      <a:pt x="320" y="46"/>
                    </a:lnTo>
                    <a:lnTo>
                      <a:pt x="327" y="50"/>
                    </a:lnTo>
                    <a:lnTo>
                      <a:pt x="333" y="54"/>
                    </a:lnTo>
                    <a:lnTo>
                      <a:pt x="341" y="57"/>
                    </a:lnTo>
                    <a:lnTo>
                      <a:pt x="348" y="61"/>
                    </a:lnTo>
                    <a:lnTo>
                      <a:pt x="356" y="67"/>
                    </a:lnTo>
                    <a:lnTo>
                      <a:pt x="363" y="71"/>
                    </a:lnTo>
                    <a:lnTo>
                      <a:pt x="373" y="77"/>
                    </a:lnTo>
                    <a:lnTo>
                      <a:pt x="379" y="78"/>
                    </a:lnTo>
                    <a:lnTo>
                      <a:pt x="386" y="84"/>
                    </a:lnTo>
                    <a:lnTo>
                      <a:pt x="394" y="88"/>
                    </a:lnTo>
                    <a:lnTo>
                      <a:pt x="401" y="92"/>
                    </a:lnTo>
                    <a:lnTo>
                      <a:pt x="407" y="96"/>
                    </a:lnTo>
                    <a:lnTo>
                      <a:pt x="413" y="99"/>
                    </a:lnTo>
                    <a:lnTo>
                      <a:pt x="419" y="103"/>
                    </a:lnTo>
                    <a:lnTo>
                      <a:pt x="426" y="107"/>
                    </a:lnTo>
                    <a:lnTo>
                      <a:pt x="430" y="109"/>
                    </a:lnTo>
                    <a:lnTo>
                      <a:pt x="436" y="111"/>
                    </a:lnTo>
                    <a:lnTo>
                      <a:pt x="439" y="115"/>
                    </a:lnTo>
                    <a:lnTo>
                      <a:pt x="443" y="116"/>
                    </a:lnTo>
                    <a:lnTo>
                      <a:pt x="449" y="120"/>
                    </a:lnTo>
                    <a:lnTo>
                      <a:pt x="451" y="120"/>
                    </a:lnTo>
                    <a:lnTo>
                      <a:pt x="573" y="210"/>
                    </a:lnTo>
                    <a:lnTo>
                      <a:pt x="588" y="265"/>
                    </a:lnTo>
                    <a:lnTo>
                      <a:pt x="411" y="278"/>
                    </a:lnTo>
                    <a:lnTo>
                      <a:pt x="192" y="265"/>
                    </a:lnTo>
                    <a:lnTo>
                      <a:pt x="6" y="244"/>
                    </a:lnTo>
                    <a:close/>
                  </a:path>
                </a:pathLst>
              </a:custGeom>
              <a:solidFill>
                <a:srgbClr val="87BDB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17" name="Freeform 98"/>
              <p:cNvSpPr>
                <a:spLocks/>
              </p:cNvSpPr>
              <p:nvPr/>
            </p:nvSpPr>
            <p:spPr bwMode="auto">
              <a:xfrm>
                <a:off x="919" y="2473"/>
                <a:ext cx="974" cy="1123"/>
              </a:xfrm>
              <a:custGeom>
                <a:avLst/>
                <a:gdLst>
                  <a:gd name="T0" fmla="*/ 4 w 1949"/>
                  <a:gd name="T1" fmla="*/ 672 h 2244"/>
                  <a:gd name="T2" fmla="*/ 11 w 1949"/>
                  <a:gd name="T3" fmla="*/ 655 h 2244"/>
                  <a:gd name="T4" fmla="*/ 17 w 1949"/>
                  <a:gd name="T5" fmla="*/ 643 h 2244"/>
                  <a:gd name="T6" fmla="*/ 25 w 1949"/>
                  <a:gd name="T7" fmla="*/ 628 h 2244"/>
                  <a:gd name="T8" fmla="*/ 297 w 1949"/>
                  <a:gd name="T9" fmla="*/ 501 h 2244"/>
                  <a:gd name="T10" fmla="*/ 218 w 1949"/>
                  <a:gd name="T11" fmla="*/ 370 h 2244"/>
                  <a:gd name="T12" fmla="*/ 220 w 1949"/>
                  <a:gd name="T13" fmla="*/ 357 h 2244"/>
                  <a:gd name="T14" fmla="*/ 223 w 1949"/>
                  <a:gd name="T15" fmla="*/ 339 h 2244"/>
                  <a:gd name="T16" fmla="*/ 225 w 1949"/>
                  <a:gd name="T17" fmla="*/ 321 h 2244"/>
                  <a:gd name="T18" fmla="*/ 228 w 1949"/>
                  <a:gd name="T19" fmla="*/ 305 h 2244"/>
                  <a:gd name="T20" fmla="*/ 231 w 1949"/>
                  <a:gd name="T21" fmla="*/ 293 h 2244"/>
                  <a:gd name="T22" fmla="*/ 235 w 1949"/>
                  <a:gd name="T23" fmla="*/ 277 h 2244"/>
                  <a:gd name="T24" fmla="*/ 238 w 1949"/>
                  <a:gd name="T25" fmla="*/ 263 h 2244"/>
                  <a:gd name="T26" fmla="*/ 241 w 1949"/>
                  <a:gd name="T27" fmla="*/ 249 h 2244"/>
                  <a:gd name="T28" fmla="*/ 245 w 1949"/>
                  <a:gd name="T29" fmla="*/ 237 h 2244"/>
                  <a:gd name="T30" fmla="*/ 166 w 1949"/>
                  <a:gd name="T31" fmla="*/ 217 h 2244"/>
                  <a:gd name="T32" fmla="*/ 540 w 1949"/>
                  <a:gd name="T33" fmla="*/ 9 h 2244"/>
                  <a:gd name="T34" fmla="*/ 542 w 1949"/>
                  <a:gd name="T35" fmla="*/ 23 h 2244"/>
                  <a:gd name="T36" fmla="*/ 544 w 1949"/>
                  <a:gd name="T37" fmla="*/ 35 h 2244"/>
                  <a:gd name="T38" fmla="*/ 545 w 1949"/>
                  <a:gd name="T39" fmla="*/ 49 h 2244"/>
                  <a:gd name="T40" fmla="*/ 546 w 1949"/>
                  <a:gd name="T41" fmla="*/ 62 h 2244"/>
                  <a:gd name="T42" fmla="*/ 548 w 1949"/>
                  <a:gd name="T43" fmla="*/ 75 h 2244"/>
                  <a:gd name="T44" fmla="*/ 550 w 1949"/>
                  <a:gd name="T45" fmla="*/ 89 h 2244"/>
                  <a:gd name="T46" fmla="*/ 552 w 1949"/>
                  <a:gd name="T47" fmla="*/ 102 h 2244"/>
                  <a:gd name="T48" fmla="*/ 554 w 1949"/>
                  <a:gd name="T49" fmla="*/ 117 h 2244"/>
                  <a:gd name="T50" fmla="*/ 555 w 1949"/>
                  <a:gd name="T51" fmla="*/ 129 h 2244"/>
                  <a:gd name="T52" fmla="*/ 555 w 1949"/>
                  <a:gd name="T53" fmla="*/ 137 h 2244"/>
                  <a:gd name="T54" fmla="*/ 555 w 1949"/>
                  <a:gd name="T55" fmla="*/ 151 h 2244"/>
                  <a:gd name="T56" fmla="*/ 554 w 1949"/>
                  <a:gd name="T57" fmla="*/ 164 h 2244"/>
                  <a:gd name="T58" fmla="*/ 553 w 1949"/>
                  <a:gd name="T59" fmla="*/ 178 h 2244"/>
                  <a:gd name="T60" fmla="*/ 553 w 1949"/>
                  <a:gd name="T61" fmla="*/ 193 h 2244"/>
                  <a:gd name="T62" fmla="*/ 552 w 1949"/>
                  <a:gd name="T63" fmla="*/ 208 h 2244"/>
                  <a:gd name="T64" fmla="*/ 552 w 1949"/>
                  <a:gd name="T65" fmla="*/ 223 h 2244"/>
                  <a:gd name="T66" fmla="*/ 551 w 1949"/>
                  <a:gd name="T67" fmla="*/ 237 h 2244"/>
                  <a:gd name="T68" fmla="*/ 551 w 1949"/>
                  <a:gd name="T69" fmla="*/ 253 h 2244"/>
                  <a:gd name="T70" fmla="*/ 551 w 1949"/>
                  <a:gd name="T71" fmla="*/ 264 h 2244"/>
                  <a:gd name="T72" fmla="*/ 452 w 1949"/>
                  <a:gd name="T73" fmla="*/ 542 h 2244"/>
                  <a:gd name="T74" fmla="*/ 553 w 1949"/>
                  <a:gd name="T75" fmla="*/ 555 h 2244"/>
                  <a:gd name="T76" fmla="*/ 565 w 1949"/>
                  <a:gd name="T77" fmla="*/ 555 h 2244"/>
                  <a:gd name="T78" fmla="*/ 584 w 1949"/>
                  <a:gd name="T79" fmla="*/ 557 h 2244"/>
                  <a:gd name="T80" fmla="*/ 603 w 1949"/>
                  <a:gd name="T81" fmla="*/ 558 h 2244"/>
                  <a:gd name="T82" fmla="*/ 619 w 1949"/>
                  <a:gd name="T83" fmla="*/ 559 h 2244"/>
                  <a:gd name="T84" fmla="*/ 632 w 1949"/>
                  <a:gd name="T85" fmla="*/ 560 h 2244"/>
                  <a:gd name="T86" fmla="*/ 641 w 1949"/>
                  <a:gd name="T87" fmla="*/ 560 h 2244"/>
                  <a:gd name="T88" fmla="*/ 661 w 1949"/>
                  <a:gd name="T89" fmla="*/ 564 h 2244"/>
                  <a:gd name="T90" fmla="*/ 673 w 1949"/>
                  <a:gd name="T91" fmla="*/ 566 h 2244"/>
                  <a:gd name="T92" fmla="*/ 685 w 1949"/>
                  <a:gd name="T93" fmla="*/ 569 h 2244"/>
                  <a:gd name="T94" fmla="*/ 699 w 1949"/>
                  <a:gd name="T95" fmla="*/ 571 h 2244"/>
                  <a:gd name="T96" fmla="*/ 712 w 1949"/>
                  <a:gd name="T97" fmla="*/ 574 h 2244"/>
                  <a:gd name="T98" fmla="*/ 733 w 1949"/>
                  <a:gd name="T99" fmla="*/ 577 h 2244"/>
                  <a:gd name="T100" fmla="*/ 747 w 1949"/>
                  <a:gd name="T101" fmla="*/ 581 h 2244"/>
                  <a:gd name="T102" fmla="*/ 860 w 1949"/>
                  <a:gd name="T103" fmla="*/ 923 h 2244"/>
                  <a:gd name="T104" fmla="*/ 702 w 1949"/>
                  <a:gd name="T105" fmla="*/ 1110 h 2244"/>
                  <a:gd name="T106" fmla="*/ 716 w 1949"/>
                  <a:gd name="T107" fmla="*/ 903 h 2244"/>
                  <a:gd name="T108" fmla="*/ 631 w 1949"/>
                  <a:gd name="T109" fmla="*/ 856 h 2244"/>
                  <a:gd name="T110" fmla="*/ 293 w 1949"/>
                  <a:gd name="T111" fmla="*/ 721 h 22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49"/>
                  <a:gd name="T169" fmla="*/ 0 h 2244"/>
                  <a:gd name="T170" fmla="*/ 1949 w 1949"/>
                  <a:gd name="T171" fmla="*/ 2244 h 224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49" h="2244">
                    <a:moveTo>
                      <a:pt x="0" y="1363"/>
                    </a:moveTo>
                    <a:lnTo>
                      <a:pt x="0" y="1359"/>
                    </a:lnTo>
                    <a:lnTo>
                      <a:pt x="2" y="1355"/>
                    </a:lnTo>
                    <a:lnTo>
                      <a:pt x="4" y="1347"/>
                    </a:lnTo>
                    <a:lnTo>
                      <a:pt x="8" y="1342"/>
                    </a:lnTo>
                    <a:lnTo>
                      <a:pt x="12" y="1332"/>
                    </a:lnTo>
                    <a:lnTo>
                      <a:pt x="15" y="1325"/>
                    </a:lnTo>
                    <a:lnTo>
                      <a:pt x="17" y="1319"/>
                    </a:lnTo>
                    <a:lnTo>
                      <a:pt x="19" y="1313"/>
                    </a:lnTo>
                    <a:lnTo>
                      <a:pt x="23" y="1309"/>
                    </a:lnTo>
                    <a:lnTo>
                      <a:pt x="25" y="1304"/>
                    </a:lnTo>
                    <a:lnTo>
                      <a:pt x="27" y="1300"/>
                    </a:lnTo>
                    <a:lnTo>
                      <a:pt x="29" y="1294"/>
                    </a:lnTo>
                    <a:lnTo>
                      <a:pt x="31" y="1290"/>
                    </a:lnTo>
                    <a:lnTo>
                      <a:pt x="34" y="1285"/>
                    </a:lnTo>
                    <a:lnTo>
                      <a:pt x="36" y="1277"/>
                    </a:lnTo>
                    <a:lnTo>
                      <a:pt x="42" y="1269"/>
                    </a:lnTo>
                    <a:lnTo>
                      <a:pt x="44" y="1262"/>
                    </a:lnTo>
                    <a:lnTo>
                      <a:pt x="48" y="1258"/>
                    </a:lnTo>
                    <a:lnTo>
                      <a:pt x="50" y="1254"/>
                    </a:lnTo>
                    <a:lnTo>
                      <a:pt x="226" y="1144"/>
                    </a:lnTo>
                    <a:lnTo>
                      <a:pt x="470" y="1095"/>
                    </a:lnTo>
                    <a:lnTo>
                      <a:pt x="561" y="1043"/>
                    </a:lnTo>
                    <a:lnTo>
                      <a:pt x="595" y="1001"/>
                    </a:lnTo>
                    <a:lnTo>
                      <a:pt x="481" y="927"/>
                    </a:lnTo>
                    <a:lnTo>
                      <a:pt x="437" y="751"/>
                    </a:lnTo>
                    <a:lnTo>
                      <a:pt x="437" y="747"/>
                    </a:lnTo>
                    <a:lnTo>
                      <a:pt x="437" y="743"/>
                    </a:lnTo>
                    <a:lnTo>
                      <a:pt x="437" y="739"/>
                    </a:lnTo>
                    <a:lnTo>
                      <a:pt x="437" y="735"/>
                    </a:lnTo>
                    <a:lnTo>
                      <a:pt x="439" y="730"/>
                    </a:lnTo>
                    <a:lnTo>
                      <a:pt x="439" y="726"/>
                    </a:lnTo>
                    <a:lnTo>
                      <a:pt x="439" y="718"/>
                    </a:lnTo>
                    <a:lnTo>
                      <a:pt x="441" y="713"/>
                    </a:lnTo>
                    <a:lnTo>
                      <a:pt x="441" y="707"/>
                    </a:lnTo>
                    <a:lnTo>
                      <a:pt x="443" y="701"/>
                    </a:lnTo>
                    <a:lnTo>
                      <a:pt x="443" y="694"/>
                    </a:lnTo>
                    <a:lnTo>
                      <a:pt x="445" y="686"/>
                    </a:lnTo>
                    <a:lnTo>
                      <a:pt x="447" y="678"/>
                    </a:lnTo>
                    <a:lnTo>
                      <a:pt x="449" y="673"/>
                    </a:lnTo>
                    <a:lnTo>
                      <a:pt x="449" y="665"/>
                    </a:lnTo>
                    <a:lnTo>
                      <a:pt x="451" y="657"/>
                    </a:lnTo>
                    <a:lnTo>
                      <a:pt x="451" y="650"/>
                    </a:lnTo>
                    <a:lnTo>
                      <a:pt x="451" y="642"/>
                    </a:lnTo>
                    <a:lnTo>
                      <a:pt x="453" y="635"/>
                    </a:lnTo>
                    <a:lnTo>
                      <a:pt x="453" y="629"/>
                    </a:lnTo>
                    <a:lnTo>
                      <a:pt x="455" y="621"/>
                    </a:lnTo>
                    <a:lnTo>
                      <a:pt x="456" y="616"/>
                    </a:lnTo>
                    <a:lnTo>
                      <a:pt x="456" y="610"/>
                    </a:lnTo>
                    <a:lnTo>
                      <a:pt x="458" y="604"/>
                    </a:lnTo>
                    <a:lnTo>
                      <a:pt x="458" y="598"/>
                    </a:lnTo>
                    <a:lnTo>
                      <a:pt x="460" y="595"/>
                    </a:lnTo>
                    <a:lnTo>
                      <a:pt x="460" y="589"/>
                    </a:lnTo>
                    <a:lnTo>
                      <a:pt x="462" y="585"/>
                    </a:lnTo>
                    <a:lnTo>
                      <a:pt x="462" y="581"/>
                    </a:lnTo>
                    <a:lnTo>
                      <a:pt x="464" y="574"/>
                    </a:lnTo>
                    <a:lnTo>
                      <a:pt x="466" y="566"/>
                    </a:lnTo>
                    <a:lnTo>
                      <a:pt x="470" y="559"/>
                    </a:lnTo>
                    <a:lnTo>
                      <a:pt x="470" y="553"/>
                    </a:lnTo>
                    <a:lnTo>
                      <a:pt x="472" y="547"/>
                    </a:lnTo>
                    <a:lnTo>
                      <a:pt x="472" y="541"/>
                    </a:lnTo>
                    <a:lnTo>
                      <a:pt x="474" y="538"/>
                    </a:lnTo>
                    <a:lnTo>
                      <a:pt x="475" y="530"/>
                    </a:lnTo>
                    <a:lnTo>
                      <a:pt x="477" y="526"/>
                    </a:lnTo>
                    <a:lnTo>
                      <a:pt x="477" y="521"/>
                    </a:lnTo>
                    <a:lnTo>
                      <a:pt x="481" y="515"/>
                    </a:lnTo>
                    <a:lnTo>
                      <a:pt x="481" y="509"/>
                    </a:lnTo>
                    <a:lnTo>
                      <a:pt x="483" y="503"/>
                    </a:lnTo>
                    <a:lnTo>
                      <a:pt x="483" y="498"/>
                    </a:lnTo>
                    <a:lnTo>
                      <a:pt x="485" y="492"/>
                    </a:lnTo>
                    <a:lnTo>
                      <a:pt x="487" y="486"/>
                    </a:lnTo>
                    <a:lnTo>
                      <a:pt x="489" y="483"/>
                    </a:lnTo>
                    <a:lnTo>
                      <a:pt x="489" y="477"/>
                    </a:lnTo>
                    <a:lnTo>
                      <a:pt x="491" y="473"/>
                    </a:lnTo>
                    <a:lnTo>
                      <a:pt x="493" y="465"/>
                    </a:lnTo>
                    <a:lnTo>
                      <a:pt x="495" y="460"/>
                    </a:lnTo>
                    <a:lnTo>
                      <a:pt x="495" y="456"/>
                    </a:lnTo>
                    <a:lnTo>
                      <a:pt x="496" y="456"/>
                    </a:lnTo>
                    <a:lnTo>
                      <a:pt x="333" y="433"/>
                    </a:lnTo>
                    <a:lnTo>
                      <a:pt x="439" y="251"/>
                    </a:lnTo>
                    <a:lnTo>
                      <a:pt x="485" y="0"/>
                    </a:lnTo>
                    <a:lnTo>
                      <a:pt x="702" y="24"/>
                    </a:lnTo>
                    <a:lnTo>
                      <a:pt x="899" y="34"/>
                    </a:lnTo>
                    <a:lnTo>
                      <a:pt x="1080" y="17"/>
                    </a:lnTo>
                    <a:lnTo>
                      <a:pt x="1080" y="19"/>
                    </a:lnTo>
                    <a:lnTo>
                      <a:pt x="1082" y="26"/>
                    </a:lnTo>
                    <a:lnTo>
                      <a:pt x="1082" y="30"/>
                    </a:lnTo>
                    <a:lnTo>
                      <a:pt x="1082" y="38"/>
                    </a:lnTo>
                    <a:lnTo>
                      <a:pt x="1084" y="45"/>
                    </a:lnTo>
                    <a:lnTo>
                      <a:pt x="1086" y="53"/>
                    </a:lnTo>
                    <a:lnTo>
                      <a:pt x="1086" y="57"/>
                    </a:lnTo>
                    <a:lnTo>
                      <a:pt x="1086" y="61"/>
                    </a:lnTo>
                    <a:lnTo>
                      <a:pt x="1086" y="66"/>
                    </a:lnTo>
                    <a:lnTo>
                      <a:pt x="1088" y="70"/>
                    </a:lnTo>
                    <a:lnTo>
                      <a:pt x="1088" y="76"/>
                    </a:lnTo>
                    <a:lnTo>
                      <a:pt x="1088" y="80"/>
                    </a:lnTo>
                    <a:lnTo>
                      <a:pt x="1090" y="85"/>
                    </a:lnTo>
                    <a:lnTo>
                      <a:pt x="1090" y="91"/>
                    </a:lnTo>
                    <a:lnTo>
                      <a:pt x="1090" y="97"/>
                    </a:lnTo>
                    <a:lnTo>
                      <a:pt x="1091" y="101"/>
                    </a:lnTo>
                    <a:lnTo>
                      <a:pt x="1091" y="106"/>
                    </a:lnTo>
                    <a:lnTo>
                      <a:pt x="1093" y="112"/>
                    </a:lnTo>
                    <a:lnTo>
                      <a:pt x="1093" y="118"/>
                    </a:lnTo>
                    <a:lnTo>
                      <a:pt x="1093" y="123"/>
                    </a:lnTo>
                    <a:lnTo>
                      <a:pt x="1095" y="129"/>
                    </a:lnTo>
                    <a:lnTo>
                      <a:pt x="1097" y="135"/>
                    </a:lnTo>
                    <a:lnTo>
                      <a:pt x="1097" y="140"/>
                    </a:lnTo>
                    <a:lnTo>
                      <a:pt x="1097" y="144"/>
                    </a:lnTo>
                    <a:lnTo>
                      <a:pt x="1097" y="150"/>
                    </a:lnTo>
                    <a:lnTo>
                      <a:pt x="1099" y="156"/>
                    </a:lnTo>
                    <a:lnTo>
                      <a:pt x="1099" y="161"/>
                    </a:lnTo>
                    <a:lnTo>
                      <a:pt x="1099" y="167"/>
                    </a:lnTo>
                    <a:lnTo>
                      <a:pt x="1101" y="173"/>
                    </a:lnTo>
                    <a:lnTo>
                      <a:pt x="1101" y="178"/>
                    </a:lnTo>
                    <a:lnTo>
                      <a:pt x="1101" y="182"/>
                    </a:lnTo>
                    <a:lnTo>
                      <a:pt x="1103" y="188"/>
                    </a:lnTo>
                    <a:lnTo>
                      <a:pt x="1103" y="194"/>
                    </a:lnTo>
                    <a:lnTo>
                      <a:pt x="1105" y="197"/>
                    </a:lnTo>
                    <a:lnTo>
                      <a:pt x="1105" y="203"/>
                    </a:lnTo>
                    <a:lnTo>
                      <a:pt x="1105" y="209"/>
                    </a:lnTo>
                    <a:lnTo>
                      <a:pt x="1107" y="213"/>
                    </a:lnTo>
                    <a:lnTo>
                      <a:pt x="1107" y="218"/>
                    </a:lnTo>
                    <a:lnTo>
                      <a:pt x="1107" y="226"/>
                    </a:lnTo>
                    <a:lnTo>
                      <a:pt x="1109" y="234"/>
                    </a:lnTo>
                    <a:lnTo>
                      <a:pt x="1109" y="239"/>
                    </a:lnTo>
                    <a:lnTo>
                      <a:pt x="1110" y="247"/>
                    </a:lnTo>
                    <a:lnTo>
                      <a:pt x="1110" y="251"/>
                    </a:lnTo>
                    <a:lnTo>
                      <a:pt x="1110" y="254"/>
                    </a:lnTo>
                    <a:lnTo>
                      <a:pt x="1110" y="258"/>
                    </a:lnTo>
                    <a:lnTo>
                      <a:pt x="1112" y="260"/>
                    </a:lnTo>
                    <a:lnTo>
                      <a:pt x="1110" y="262"/>
                    </a:lnTo>
                    <a:lnTo>
                      <a:pt x="1110" y="264"/>
                    </a:lnTo>
                    <a:lnTo>
                      <a:pt x="1110" y="268"/>
                    </a:lnTo>
                    <a:lnTo>
                      <a:pt x="1110" y="273"/>
                    </a:lnTo>
                    <a:lnTo>
                      <a:pt x="1110" y="281"/>
                    </a:lnTo>
                    <a:lnTo>
                      <a:pt x="1110" y="289"/>
                    </a:lnTo>
                    <a:lnTo>
                      <a:pt x="1110" y="292"/>
                    </a:lnTo>
                    <a:lnTo>
                      <a:pt x="1110" y="296"/>
                    </a:lnTo>
                    <a:lnTo>
                      <a:pt x="1110" y="302"/>
                    </a:lnTo>
                    <a:lnTo>
                      <a:pt x="1110" y="308"/>
                    </a:lnTo>
                    <a:lnTo>
                      <a:pt x="1109" y="311"/>
                    </a:lnTo>
                    <a:lnTo>
                      <a:pt x="1109" y="315"/>
                    </a:lnTo>
                    <a:lnTo>
                      <a:pt x="1109" y="321"/>
                    </a:lnTo>
                    <a:lnTo>
                      <a:pt x="1109" y="327"/>
                    </a:lnTo>
                    <a:lnTo>
                      <a:pt x="1109" y="332"/>
                    </a:lnTo>
                    <a:lnTo>
                      <a:pt x="1109" y="338"/>
                    </a:lnTo>
                    <a:lnTo>
                      <a:pt x="1109" y="344"/>
                    </a:lnTo>
                    <a:lnTo>
                      <a:pt x="1109" y="349"/>
                    </a:lnTo>
                    <a:lnTo>
                      <a:pt x="1107" y="355"/>
                    </a:lnTo>
                    <a:lnTo>
                      <a:pt x="1107" y="361"/>
                    </a:lnTo>
                    <a:lnTo>
                      <a:pt x="1107" y="369"/>
                    </a:lnTo>
                    <a:lnTo>
                      <a:pt x="1107" y="374"/>
                    </a:lnTo>
                    <a:lnTo>
                      <a:pt x="1107" y="380"/>
                    </a:lnTo>
                    <a:lnTo>
                      <a:pt x="1107" y="386"/>
                    </a:lnTo>
                    <a:lnTo>
                      <a:pt x="1107" y="391"/>
                    </a:lnTo>
                    <a:lnTo>
                      <a:pt x="1107" y="399"/>
                    </a:lnTo>
                    <a:lnTo>
                      <a:pt x="1107" y="405"/>
                    </a:lnTo>
                    <a:lnTo>
                      <a:pt x="1107" y="410"/>
                    </a:lnTo>
                    <a:lnTo>
                      <a:pt x="1105" y="416"/>
                    </a:lnTo>
                    <a:lnTo>
                      <a:pt x="1105" y="422"/>
                    </a:lnTo>
                    <a:lnTo>
                      <a:pt x="1105" y="429"/>
                    </a:lnTo>
                    <a:lnTo>
                      <a:pt x="1105" y="435"/>
                    </a:lnTo>
                    <a:lnTo>
                      <a:pt x="1105" y="441"/>
                    </a:lnTo>
                    <a:lnTo>
                      <a:pt x="1105" y="446"/>
                    </a:lnTo>
                    <a:lnTo>
                      <a:pt x="1103" y="452"/>
                    </a:lnTo>
                    <a:lnTo>
                      <a:pt x="1103" y="458"/>
                    </a:lnTo>
                    <a:lnTo>
                      <a:pt x="1103" y="464"/>
                    </a:lnTo>
                    <a:lnTo>
                      <a:pt x="1103" y="469"/>
                    </a:lnTo>
                    <a:lnTo>
                      <a:pt x="1103" y="473"/>
                    </a:lnTo>
                    <a:lnTo>
                      <a:pt x="1103" y="479"/>
                    </a:lnTo>
                    <a:lnTo>
                      <a:pt x="1103" y="484"/>
                    </a:lnTo>
                    <a:lnTo>
                      <a:pt x="1103" y="488"/>
                    </a:lnTo>
                    <a:lnTo>
                      <a:pt x="1103" y="498"/>
                    </a:lnTo>
                    <a:lnTo>
                      <a:pt x="1103" y="505"/>
                    </a:lnTo>
                    <a:lnTo>
                      <a:pt x="1103" y="511"/>
                    </a:lnTo>
                    <a:lnTo>
                      <a:pt x="1103" y="519"/>
                    </a:lnTo>
                    <a:lnTo>
                      <a:pt x="1103" y="522"/>
                    </a:lnTo>
                    <a:lnTo>
                      <a:pt x="1103" y="526"/>
                    </a:lnTo>
                    <a:lnTo>
                      <a:pt x="1103" y="528"/>
                    </a:lnTo>
                    <a:lnTo>
                      <a:pt x="1103" y="530"/>
                    </a:lnTo>
                    <a:lnTo>
                      <a:pt x="977" y="787"/>
                    </a:lnTo>
                    <a:lnTo>
                      <a:pt x="848" y="922"/>
                    </a:lnTo>
                    <a:lnTo>
                      <a:pt x="861" y="1017"/>
                    </a:lnTo>
                    <a:lnTo>
                      <a:pt x="905" y="1083"/>
                    </a:lnTo>
                    <a:lnTo>
                      <a:pt x="1008" y="1119"/>
                    </a:lnTo>
                    <a:lnTo>
                      <a:pt x="1097" y="1110"/>
                    </a:lnTo>
                    <a:lnTo>
                      <a:pt x="1103" y="1110"/>
                    </a:lnTo>
                    <a:lnTo>
                      <a:pt x="1107" y="1110"/>
                    </a:lnTo>
                    <a:lnTo>
                      <a:pt x="1110" y="1110"/>
                    </a:lnTo>
                    <a:lnTo>
                      <a:pt x="1116" y="1110"/>
                    </a:lnTo>
                    <a:lnTo>
                      <a:pt x="1120" y="1110"/>
                    </a:lnTo>
                    <a:lnTo>
                      <a:pt x="1126" y="1110"/>
                    </a:lnTo>
                    <a:lnTo>
                      <a:pt x="1131" y="1110"/>
                    </a:lnTo>
                    <a:lnTo>
                      <a:pt x="1137" y="1112"/>
                    </a:lnTo>
                    <a:lnTo>
                      <a:pt x="1147" y="1112"/>
                    </a:lnTo>
                    <a:lnTo>
                      <a:pt x="1152" y="1112"/>
                    </a:lnTo>
                    <a:lnTo>
                      <a:pt x="1160" y="1112"/>
                    </a:lnTo>
                    <a:lnTo>
                      <a:pt x="1168" y="1114"/>
                    </a:lnTo>
                    <a:lnTo>
                      <a:pt x="1175" y="1114"/>
                    </a:lnTo>
                    <a:lnTo>
                      <a:pt x="1183" y="1114"/>
                    </a:lnTo>
                    <a:lnTo>
                      <a:pt x="1190" y="1114"/>
                    </a:lnTo>
                    <a:lnTo>
                      <a:pt x="1198" y="1115"/>
                    </a:lnTo>
                    <a:lnTo>
                      <a:pt x="1206" y="1115"/>
                    </a:lnTo>
                    <a:lnTo>
                      <a:pt x="1211" y="1115"/>
                    </a:lnTo>
                    <a:lnTo>
                      <a:pt x="1219" y="1115"/>
                    </a:lnTo>
                    <a:lnTo>
                      <a:pt x="1225" y="1117"/>
                    </a:lnTo>
                    <a:lnTo>
                      <a:pt x="1232" y="1117"/>
                    </a:lnTo>
                    <a:lnTo>
                      <a:pt x="1238" y="1117"/>
                    </a:lnTo>
                    <a:lnTo>
                      <a:pt x="1244" y="1117"/>
                    </a:lnTo>
                    <a:lnTo>
                      <a:pt x="1247" y="1117"/>
                    </a:lnTo>
                    <a:lnTo>
                      <a:pt x="1253" y="1117"/>
                    </a:lnTo>
                    <a:lnTo>
                      <a:pt x="1259" y="1117"/>
                    </a:lnTo>
                    <a:lnTo>
                      <a:pt x="1264" y="1119"/>
                    </a:lnTo>
                    <a:lnTo>
                      <a:pt x="1264" y="1117"/>
                    </a:lnTo>
                    <a:lnTo>
                      <a:pt x="1266" y="1117"/>
                    </a:lnTo>
                    <a:lnTo>
                      <a:pt x="1270" y="1119"/>
                    </a:lnTo>
                    <a:lnTo>
                      <a:pt x="1276" y="1119"/>
                    </a:lnTo>
                    <a:lnTo>
                      <a:pt x="1282" y="1119"/>
                    </a:lnTo>
                    <a:lnTo>
                      <a:pt x="1289" y="1121"/>
                    </a:lnTo>
                    <a:lnTo>
                      <a:pt x="1297" y="1121"/>
                    </a:lnTo>
                    <a:lnTo>
                      <a:pt x="1304" y="1123"/>
                    </a:lnTo>
                    <a:lnTo>
                      <a:pt x="1312" y="1125"/>
                    </a:lnTo>
                    <a:lnTo>
                      <a:pt x="1322" y="1127"/>
                    </a:lnTo>
                    <a:lnTo>
                      <a:pt x="1325" y="1127"/>
                    </a:lnTo>
                    <a:lnTo>
                      <a:pt x="1331" y="1129"/>
                    </a:lnTo>
                    <a:lnTo>
                      <a:pt x="1337" y="1129"/>
                    </a:lnTo>
                    <a:lnTo>
                      <a:pt x="1341" y="1131"/>
                    </a:lnTo>
                    <a:lnTo>
                      <a:pt x="1346" y="1131"/>
                    </a:lnTo>
                    <a:lnTo>
                      <a:pt x="1350" y="1133"/>
                    </a:lnTo>
                    <a:lnTo>
                      <a:pt x="1356" y="1133"/>
                    </a:lnTo>
                    <a:lnTo>
                      <a:pt x="1361" y="1134"/>
                    </a:lnTo>
                    <a:lnTo>
                      <a:pt x="1367" y="1134"/>
                    </a:lnTo>
                    <a:lnTo>
                      <a:pt x="1371" y="1136"/>
                    </a:lnTo>
                    <a:lnTo>
                      <a:pt x="1377" y="1136"/>
                    </a:lnTo>
                    <a:lnTo>
                      <a:pt x="1382" y="1138"/>
                    </a:lnTo>
                    <a:lnTo>
                      <a:pt x="1388" y="1138"/>
                    </a:lnTo>
                    <a:lnTo>
                      <a:pt x="1394" y="1140"/>
                    </a:lnTo>
                    <a:lnTo>
                      <a:pt x="1398" y="1140"/>
                    </a:lnTo>
                    <a:lnTo>
                      <a:pt x="1403" y="1142"/>
                    </a:lnTo>
                    <a:lnTo>
                      <a:pt x="1407" y="1142"/>
                    </a:lnTo>
                    <a:lnTo>
                      <a:pt x="1413" y="1144"/>
                    </a:lnTo>
                    <a:lnTo>
                      <a:pt x="1418" y="1144"/>
                    </a:lnTo>
                    <a:lnTo>
                      <a:pt x="1424" y="1146"/>
                    </a:lnTo>
                    <a:lnTo>
                      <a:pt x="1432" y="1148"/>
                    </a:lnTo>
                    <a:lnTo>
                      <a:pt x="1441" y="1150"/>
                    </a:lnTo>
                    <a:lnTo>
                      <a:pt x="1451" y="1152"/>
                    </a:lnTo>
                    <a:lnTo>
                      <a:pt x="1458" y="1153"/>
                    </a:lnTo>
                    <a:lnTo>
                      <a:pt x="1466" y="1153"/>
                    </a:lnTo>
                    <a:lnTo>
                      <a:pt x="1474" y="1155"/>
                    </a:lnTo>
                    <a:lnTo>
                      <a:pt x="1477" y="1155"/>
                    </a:lnTo>
                    <a:lnTo>
                      <a:pt x="1485" y="1157"/>
                    </a:lnTo>
                    <a:lnTo>
                      <a:pt x="1491" y="1159"/>
                    </a:lnTo>
                    <a:lnTo>
                      <a:pt x="1495" y="1161"/>
                    </a:lnTo>
                    <a:lnTo>
                      <a:pt x="1719" y="1249"/>
                    </a:lnTo>
                    <a:lnTo>
                      <a:pt x="1877" y="1364"/>
                    </a:lnTo>
                    <a:lnTo>
                      <a:pt x="1949" y="1486"/>
                    </a:lnTo>
                    <a:lnTo>
                      <a:pt x="1867" y="1682"/>
                    </a:lnTo>
                    <a:lnTo>
                      <a:pt x="1721" y="1845"/>
                    </a:lnTo>
                    <a:lnTo>
                      <a:pt x="1458" y="2015"/>
                    </a:lnTo>
                    <a:lnTo>
                      <a:pt x="1380" y="2058"/>
                    </a:lnTo>
                    <a:lnTo>
                      <a:pt x="1441" y="2085"/>
                    </a:lnTo>
                    <a:lnTo>
                      <a:pt x="1476" y="2111"/>
                    </a:lnTo>
                    <a:lnTo>
                      <a:pt x="1405" y="2218"/>
                    </a:lnTo>
                    <a:lnTo>
                      <a:pt x="1308" y="2244"/>
                    </a:lnTo>
                    <a:lnTo>
                      <a:pt x="1251" y="2178"/>
                    </a:lnTo>
                    <a:lnTo>
                      <a:pt x="1249" y="2054"/>
                    </a:lnTo>
                    <a:lnTo>
                      <a:pt x="1293" y="1959"/>
                    </a:lnTo>
                    <a:lnTo>
                      <a:pt x="1432" y="1805"/>
                    </a:lnTo>
                    <a:lnTo>
                      <a:pt x="1595" y="1593"/>
                    </a:lnTo>
                    <a:lnTo>
                      <a:pt x="1455" y="1587"/>
                    </a:lnTo>
                    <a:lnTo>
                      <a:pt x="1327" y="1556"/>
                    </a:lnTo>
                    <a:lnTo>
                      <a:pt x="1264" y="1518"/>
                    </a:lnTo>
                    <a:lnTo>
                      <a:pt x="1263" y="1710"/>
                    </a:lnTo>
                    <a:lnTo>
                      <a:pt x="1164" y="1642"/>
                    </a:lnTo>
                    <a:lnTo>
                      <a:pt x="1116" y="1501"/>
                    </a:lnTo>
                    <a:lnTo>
                      <a:pt x="977" y="1344"/>
                    </a:lnTo>
                    <a:lnTo>
                      <a:pt x="669" y="1460"/>
                    </a:lnTo>
                    <a:lnTo>
                      <a:pt x="586" y="1440"/>
                    </a:lnTo>
                    <a:lnTo>
                      <a:pt x="342" y="1499"/>
                    </a:lnTo>
                    <a:lnTo>
                      <a:pt x="348" y="1355"/>
                    </a:lnTo>
                    <a:lnTo>
                      <a:pt x="0" y="1363"/>
                    </a:lnTo>
                    <a:close/>
                  </a:path>
                </a:pathLst>
              </a:custGeom>
              <a:solidFill>
                <a:srgbClr val="FFC4B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18" name="Freeform 99"/>
              <p:cNvSpPr>
                <a:spLocks/>
              </p:cNvSpPr>
              <p:nvPr/>
            </p:nvSpPr>
            <p:spPr bwMode="auto">
              <a:xfrm>
                <a:off x="1282" y="3340"/>
                <a:ext cx="226" cy="328"/>
              </a:xfrm>
              <a:custGeom>
                <a:avLst/>
                <a:gdLst>
                  <a:gd name="T0" fmla="*/ 75 w 451"/>
                  <a:gd name="T1" fmla="*/ 0 h 656"/>
                  <a:gd name="T2" fmla="*/ 135 w 451"/>
                  <a:gd name="T3" fmla="*/ 7 h 656"/>
                  <a:gd name="T4" fmla="*/ 200 w 451"/>
                  <a:gd name="T5" fmla="*/ 56 h 656"/>
                  <a:gd name="T6" fmla="*/ 200 w 451"/>
                  <a:gd name="T7" fmla="*/ 57 h 656"/>
                  <a:gd name="T8" fmla="*/ 201 w 451"/>
                  <a:gd name="T9" fmla="*/ 60 h 656"/>
                  <a:gd name="T10" fmla="*/ 201 w 451"/>
                  <a:gd name="T11" fmla="*/ 62 h 656"/>
                  <a:gd name="T12" fmla="*/ 202 w 451"/>
                  <a:gd name="T13" fmla="*/ 65 h 656"/>
                  <a:gd name="T14" fmla="*/ 202 w 451"/>
                  <a:gd name="T15" fmla="*/ 68 h 656"/>
                  <a:gd name="T16" fmla="*/ 204 w 451"/>
                  <a:gd name="T17" fmla="*/ 71 h 656"/>
                  <a:gd name="T18" fmla="*/ 205 w 451"/>
                  <a:gd name="T19" fmla="*/ 74 h 656"/>
                  <a:gd name="T20" fmla="*/ 206 w 451"/>
                  <a:gd name="T21" fmla="*/ 78 h 656"/>
                  <a:gd name="T22" fmla="*/ 206 w 451"/>
                  <a:gd name="T23" fmla="*/ 82 h 656"/>
                  <a:gd name="T24" fmla="*/ 208 w 451"/>
                  <a:gd name="T25" fmla="*/ 85 h 656"/>
                  <a:gd name="T26" fmla="*/ 209 w 451"/>
                  <a:gd name="T27" fmla="*/ 90 h 656"/>
                  <a:gd name="T28" fmla="*/ 210 w 451"/>
                  <a:gd name="T29" fmla="*/ 95 h 656"/>
                  <a:gd name="T30" fmla="*/ 212 w 451"/>
                  <a:gd name="T31" fmla="*/ 99 h 656"/>
                  <a:gd name="T32" fmla="*/ 212 w 451"/>
                  <a:gd name="T33" fmla="*/ 103 h 656"/>
                  <a:gd name="T34" fmla="*/ 213 w 451"/>
                  <a:gd name="T35" fmla="*/ 108 h 656"/>
                  <a:gd name="T36" fmla="*/ 214 w 451"/>
                  <a:gd name="T37" fmla="*/ 112 h 656"/>
                  <a:gd name="T38" fmla="*/ 215 w 451"/>
                  <a:gd name="T39" fmla="*/ 117 h 656"/>
                  <a:gd name="T40" fmla="*/ 217 w 451"/>
                  <a:gd name="T41" fmla="*/ 121 h 656"/>
                  <a:gd name="T42" fmla="*/ 217 w 451"/>
                  <a:gd name="T43" fmla="*/ 125 h 656"/>
                  <a:gd name="T44" fmla="*/ 219 w 451"/>
                  <a:gd name="T45" fmla="*/ 131 h 656"/>
                  <a:gd name="T46" fmla="*/ 220 w 451"/>
                  <a:gd name="T47" fmla="*/ 134 h 656"/>
                  <a:gd name="T48" fmla="*/ 221 w 451"/>
                  <a:gd name="T49" fmla="*/ 138 h 656"/>
                  <a:gd name="T50" fmla="*/ 222 w 451"/>
                  <a:gd name="T51" fmla="*/ 141 h 656"/>
                  <a:gd name="T52" fmla="*/ 223 w 451"/>
                  <a:gd name="T53" fmla="*/ 145 h 656"/>
                  <a:gd name="T54" fmla="*/ 223 w 451"/>
                  <a:gd name="T55" fmla="*/ 148 h 656"/>
                  <a:gd name="T56" fmla="*/ 224 w 451"/>
                  <a:gd name="T57" fmla="*/ 151 h 656"/>
                  <a:gd name="T58" fmla="*/ 225 w 451"/>
                  <a:gd name="T59" fmla="*/ 153 h 656"/>
                  <a:gd name="T60" fmla="*/ 226 w 451"/>
                  <a:gd name="T61" fmla="*/ 156 h 656"/>
                  <a:gd name="T62" fmla="*/ 226 w 451"/>
                  <a:gd name="T63" fmla="*/ 157 h 656"/>
                  <a:gd name="T64" fmla="*/ 226 w 451"/>
                  <a:gd name="T65" fmla="*/ 160 h 656"/>
                  <a:gd name="T66" fmla="*/ 225 w 451"/>
                  <a:gd name="T67" fmla="*/ 163 h 656"/>
                  <a:gd name="T68" fmla="*/ 225 w 451"/>
                  <a:gd name="T69" fmla="*/ 167 h 656"/>
                  <a:gd name="T70" fmla="*/ 224 w 451"/>
                  <a:gd name="T71" fmla="*/ 169 h 656"/>
                  <a:gd name="T72" fmla="*/ 224 w 451"/>
                  <a:gd name="T73" fmla="*/ 171 h 656"/>
                  <a:gd name="T74" fmla="*/ 223 w 451"/>
                  <a:gd name="T75" fmla="*/ 174 h 656"/>
                  <a:gd name="T76" fmla="*/ 223 w 451"/>
                  <a:gd name="T77" fmla="*/ 177 h 656"/>
                  <a:gd name="T78" fmla="*/ 222 w 451"/>
                  <a:gd name="T79" fmla="*/ 179 h 656"/>
                  <a:gd name="T80" fmla="*/ 222 w 451"/>
                  <a:gd name="T81" fmla="*/ 181 h 656"/>
                  <a:gd name="T82" fmla="*/ 221 w 451"/>
                  <a:gd name="T83" fmla="*/ 184 h 656"/>
                  <a:gd name="T84" fmla="*/ 221 w 451"/>
                  <a:gd name="T85" fmla="*/ 187 h 656"/>
                  <a:gd name="T86" fmla="*/ 220 w 451"/>
                  <a:gd name="T87" fmla="*/ 189 h 656"/>
                  <a:gd name="T88" fmla="*/ 220 w 451"/>
                  <a:gd name="T89" fmla="*/ 192 h 656"/>
                  <a:gd name="T90" fmla="*/ 219 w 451"/>
                  <a:gd name="T91" fmla="*/ 195 h 656"/>
                  <a:gd name="T92" fmla="*/ 218 w 451"/>
                  <a:gd name="T93" fmla="*/ 198 h 656"/>
                  <a:gd name="T94" fmla="*/ 217 w 451"/>
                  <a:gd name="T95" fmla="*/ 199 h 656"/>
                  <a:gd name="T96" fmla="*/ 217 w 451"/>
                  <a:gd name="T97" fmla="*/ 202 h 656"/>
                  <a:gd name="T98" fmla="*/ 217 w 451"/>
                  <a:gd name="T99" fmla="*/ 204 h 656"/>
                  <a:gd name="T100" fmla="*/ 217 w 451"/>
                  <a:gd name="T101" fmla="*/ 206 h 656"/>
                  <a:gd name="T102" fmla="*/ 215 w 451"/>
                  <a:gd name="T103" fmla="*/ 210 h 656"/>
                  <a:gd name="T104" fmla="*/ 215 w 451"/>
                  <a:gd name="T105" fmla="*/ 213 h 656"/>
                  <a:gd name="T106" fmla="*/ 215 w 451"/>
                  <a:gd name="T107" fmla="*/ 214 h 656"/>
                  <a:gd name="T108" fmla="*/ 215 w 451"/>
                  <a:gd name="T109" fmla="*/ 215 h 656"/>
                  <a:gd name="T110" fmla="*/ 189 w 451"/>
                  <a:gd name="T111" fmla="*/ 265 h 656"/>
                  <a:gd name="T112" fmla="*/ 96 w 451"/>
                  <a:gd name="T113" fmla="*/ 318 h 656"/>
                  <a:gd name="T114" fmla="*/ 0 w 451"/>
                  <a:gd name="T115" fmla="*/ 328 h 656"/>
                  <a:gd name="T116" fmla="*/ 47 w 451"/>
                  <a:gd name="T117" fmla="*/ 131 h 656"/>
                  <a:gd name="T118" fmla="*/ 75 w 451"/>
                  <a:gd name="T119" fmla="*/ 0 h 656"/>
                  <a:gd name="T120" fmla="*/ 75 w 451"/>
                  <a:gd name="T121" fmla="*/ 0 h 65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51"/>
                  <a:gd name="T184" fmla="*/ 0 h 656"/>
                  <a:gd name="T185" fmla="*/ 451 w 451"/>
                  <a:gd name="T186" fmla="*/ 656 h 65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51" h="656">
                    <a:moveTo>
                      <a:pt x="149" y="0"/>
                    </a:moveTo>
                    <a:lnTo>
                      <a:pt x="269" y="15"/>
                    </a:lnTo>
                    <a:lnTo>
                      <a:pt x="400" y="112"/>
                    </a:lnTo>
                    <a:lnTo>
                      <a:pt x="400" y="114"/>
                    </a:lnTo>
                    <a:lnTo>
                      <a:pt x="402" y="120"/>
                    </a:lnTo>
                    <a:lnTo>
                      <a:pt x="402" y="124"/>
                    </a:lnTo>
                    <a:lnTo>
                      <a:pt x="403" y="129"/>
                    </a:lnTo>
                    <a:lnTo>
                      <a:pt x="403" y="135"/>
                    </a:lnTo>
                    <a:lnTo>
                      <a:pt x="407" y="141"/>
                    </a:lnTo>
                    <a:lnTo>
                      <a:pt x="409" y="148"/>
                    </a:lnTo>
                    <a:lnTo>
                      <a:pt x="411" y="156"/>
                    </a:lnTo>
                    <a:lnTo>
                      <a:pt x="411" y="164"/>
                    </a:lnTo>
                    <a:lnTo>
                      <a:pt x="415" y="171"/>
                    </a:lnTo>
                    <a:lnTo>
                      <a:pt x="417" y="181"/>
                    </a:lnTo>
                    <a:lnTo>
                      <a:pt x="419" y="190"/>
                    </a:lnTo>
                    <a:lnTo>
                      <a:pt x="423" y="198"/>
                    </a:lnTo>
                    <a:lnTo>
                      <a:pt x="424" y="207"/>
                    </a:lnTo>
                    <a:lnTo>
                      <a:pt x="426" y="217"/>
                    </a:lnTo>
                    <a:lnTo>
                      <a:pt x="428" y="224"/>
                    </a:lnTo>
                    <a:lnTo>
                      <a:pt x="430" y="234"/>
                    </a:lnTo>
                    <a:lnTo>
                      <a:pt x="434" y="243"/>
                    </a:lnTo>
                    <a:lnTo>
                      <a:pt x="434" y="251"/>
                    </a:lnTo>
                    <a:lnTo>
                      <a:pt x="438" y="261"/>
                    </a:lnTo>
                    <a:lnTo>
                      <a:pt x="440" y="268"/>
                    </a:lnTo>
                    <a:lnTo>
                      <a:pt x="442" y="276"/>
                    </a:lnTo>
                    <a:lnTo>
                      <a:pt x="443" y="282"/>
                    </a:lnTo>
                    <a:lnTo>
                      <a:pt x="445" y="289"/>
                    </a:lnTo>
                    <a:lnTo>
                      <a:pt x="445" y="295"/>
                    </a:lnTo>
                    <a:lnTo>
                      <a:pt x="447" y="301"/>
                    </a:lnTo>
                    <a:lnTo>
                      <a:pt x="449" y="306"/>
                    </a:lnTo>
                    <a:lnTo>
                      <a:pt x="451" y="312"/>
                    </a:lnTo>
                    <a:lnTo>
                      <a:pt x="451" y="314"/>
                    </a:lnTo>
                    <a:lnTo>
                      <a:pt x="451" y="320"/>
                    </a:lnTo>
                    <a:lnTo>
                      <a:pt x="449" y="325"/>
                    </a:lnTo>
                    <a:lnTo>
                      <a:pt x="449" y="335"/>
                    </a:lnTo>
                    <a:lnTo>
                      <a:pt x="447" y="339"/>
                    </a:lnTo>
                    <a:lnTo>
                      <a:pt x="447" y="342"/>
                    </a:lnTo>
                    <a:lnTo>
                      <a:pt x="445" y="348"/>
                    </a:lnTo>
                    <a:lnTo>
                      <a:pt x="445" y="354"/>
                    </a:lnTo>
                    <a:lnTo>
                      <a:pt x="443" y="358"/>
                    </a:lnTo>
                    <a:lnTo>
                      <a:pt x="443" y="363"/>
                    </a:lnTo>
                    <a:lnTo>
                      <a:pt x="442" y="369"/>
                    </a:lnTo>
                    <a:lnTo>
                      <a:pt x="442" y="375"/>
                    </a:lnTo>
                    <a:lnTo>
                      <a:pt x="440" y="378"/>
                    </a:lnTo>
                    <a:lnTo>
                      <a:pt x="440" y="384"/>
                    </a:lnTo>
                    <a:lnTo>
                      <a:pt x="438" y="390"/>
                    </a:lnTo>
                    <a:lnTo>
                      <a:pt x="436" y="396"/>
                    </a:lnTo>
                    <a:lnTo>
                      <a:pt x="434" y="399"/>
                    </a:lnTo>
                    <a:lnTo>
                      <a:pt x="434" y="405"/>
                    </a:lnTo>
                    <a:lnTo>
                      <a:pt x="434" y="409"/>
                    </a:lnTo>
                    <a:lnTo>
                      <a:pt x="434" y="413"/>
                    </a:lnTo>
                    <a:lnTo>
                      <a:pt x="430" y="420"/>
                    </a:lnTo>
                    <a:lnTo>
                      <a:pt x="430" y="426"/>
                    </a:lnTo>
                    <a:lnTo>
                      <a:pt x="430" y="428"/>
                    </a:lnTo>
                    <a:lnTo>
                      <a:pt x="430" y="430"/>
                    </a:lnTo>
                    <a:lnTo>
                      <a:pt x="377" y="530"/>
                    </a:lnTo>
                    <a:lnTo>
                      <a:pt x="191" y="635"/>
                    </a:lnTo>
                    <a:lnTo>
                      <a:pt x="0" y="656"/>
                    </a:lnTo>
                    <a:lnTo>
                      <a:pt x="94" y="261"/>
                    </a:lnTo>
                    <a:lnTo>
                      <a:pt x="149" y="0"/>
                    </a:lnTo>
                    <a:close/>
                  </a:path>
                </a:pathLst>
              </a:custGeom>
              <a:solidFill>
                <a:srgbClr val="E6FFE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19" name="Freeform 100"/>
              <p:cNvSpPr>
                <a:spLocks/>
              </p:cNvSpPr>
              <p:nvPr/>
            </p:nvSpPr>
            <p:spPr bwMode="auto">
              <a:xfrm>
                <a:off x="846" y="3151"/>
                <a:ext cx="332" cy="519"/>
              </a:xfrm>
              <a:custGeom>
                <a:avLst/>
                <a:gdLst>
                  <a:gd name="T0" fmla="*/ 25 w 663"/>
                  <a:gd name="T1" fmla="*/ 4 h 1038"/>
                  <a:gd name="T2" fmla="*/ 251 w 663"/>
                  <a:gd name="T3" fmla="*/ 0 h 1038"/>
                  <a:gd name="T4" fmla="*/ 235 w 663"/>
                  <a:gd name="T5" fmla="*/ 223 h 1038"/>
                  <a:gd name="T6" fmla="*/ 332 w 663"/>
                  <a:gd name="T7" fmla="*/ 204 h 1038"/>
                  <a:gd name="T8" fmla="*/ 194 w 663"/>
                  <a:gd name="T9" fmla="*/ 519 h 1038"/>
                  <a:gd name="T10" fmla="*/ 102 w 663"/>
                  <a:gd name="T11" fmla="*/ 493 h 1038"/>
                  <a:gd name="T12" fmla="*/ 45 w 663"/>
                  <a:gd name="T13" fmla="*/ 439 h 1038"/>
                  <a:gd name="T14" fmla="*/ 8 w 663"/>
                  <a:gd name="T15" fmla="*/ 333 h 1038"/>
                  <a:gd name="T16" fmla="*/ 0 w 663"/>
                  <a:gd name="T17" fmla="*/ 145 h 1038"/>
                  <a:gd name="T18" fmla="*/ 25 w 663"/>
                  <a:gd name="T19" fmla="*/ 4 h 1038"/>
                  <a:gd name="T20" fmla="*/ 25 w 663"/>
                  <a:gd name="T21" fmla="*/ 4 h 10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3"/>
                  <a:gd name="T34" fmla="*/ 0 h 1038"/>
                  <a:gd name="T35" fmla="*/ 663 w 663"/>
                  <a:gd name="T36" fmla="*/ 1038 h 10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3" h="1038">
                    <a:moveTo>
                      <a:pt x="49" y="9"/>
                    </a:moveTo>
                    <a:lnTo>
                      <a:pt x="502" y="0"/>
                    </a:lnTo>
                    <a:lnTo>
                      <a:pt x="469" y="447"/>
                    </a:lnTo>
                    <a:lnTo>
                      <a:pt x="663" y="409"/>
                    </a:lnTo>
                    <a:lnTo>
                      <a:pt x="388" y="1038"/>
                    </a:lnTo>
                    <a:lnTo>
                      <a:pt x="203" y="986"/>
                    </a:lnTo>
                    <a:lnTo>
                      <a:pt x="89" y="878"/>
                    </a:lnTo>
                    <a:lnTo>
                      <a:pt x="15" y="667"/>
                    </a:lnTo>
                    <a:lnTo>
                      <a:pt x="0" y="291"/>
                    </a:lnTo>
                    <a:lnTo>
                      <a:pt x="49" y="9"/>
                    </a:lnTo>
                    <a:close/>
                  </a:path>
                </a:pathLst>
              </a:custGeom>
              <a:solidFill>
                <a:srgbClr val="E6FFE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20" name="Freeform 101"/>
              <p:cNvSpPr>
                <a:spLocks/>
              </p:cNvSpPr>
              <p:nvPr/>
            </p:nvSpPr>
            <p:spPr bwMode="auto">
              <a:xfrm>
                <a:off x="1108" y="3023"/>
                <a:ext cx="62" cy="221"/>
              </a:xfrm>
              <a:custGeom>
                <a:avLst/>
                <a:gdLst>
                  <a:gd name="T0" fmla="*/ 38 w 123"/>
                  <a:gd name="T1" fmla="*/ 4 h 443"/>
                  <a:gd name="T2" fmla="*/ 39 w 123"/>
                  <a:gd name="T3" fmla="*/ 8 h 443"/>
                  <a:gd name="T4" fmla="*/ 40 w 123"/>
                  <a:gd name="T5" fmla="*/ 15 h 443"/>
                  <a:gd name="T6" fmla="*/ 40 w 123"/>
                  <a:gd name="T7" fmla="*/ 19 h 443"/>
                  <a:gd name="T8" fmla="*/ 41 w 123"/>
                  <a:gd name="T9" fmla="*/ 25 h 443"/>
                  <a:gd name="T10" fmla="*/ 41 w 123"/>
                  <a:gd name="T11" fmla="*/ 29 h 443"/>
                  <a:gd name="T12" fmla="*/ 42 w 123"/>
                  <a:gd name="T13" fmla="*/ 35 h 443"/>
                  <a:gd name="T14" fmla="*/ 42 w 123"/>
                  <a:gd name="T15" fmla="*/ 42 h 443"/>
                  <a:gd name="T16" fmla="*/ 43 w 123"/>
                  <a:gd name="T17" fmla="*/ 48 h 443"/>
                  <a:gd name="T18" fmla="*/ 43 w 123"/>
                  <a:gd name="T19" fmla="*/ 54 h 443"/>
                  <a:gd name="T20" fmla="*/ 43 w 123"/>
                  <a:gd name="T21" fmla="*/ 62 h 443"/>
                  <a:gd name="T22" fmla="*/ 43 w 123"/>
                  <a:gd name="T23" fmla="*/ 69 h 443"/>
                  <a:gd name="T24" fmla="*/ 43 w 123"/>
                  <a:gd name="T25" fmla="*/ 77 h 443"/>
                  <a:gd name="T26" fmla="*/ 42 w 123"/>
                  <a:gd name="T27" fmla="*/ 85 h 443"/>
                  <a:gd name="T28" fmla="*/ 42 w 123"/>
                  <a:gd name="T29" fmla="*/ 92 h 443"/>
                  <a:gd name="T30" fmla="*/ 41 w 123"/>
                  <a:gd name="T31" fmla="*/ 101 h 443"/>
                  <a:gd name="T32" fmla="*/ 40 w 123"/>
                  <a:gd name="T33" fmla="*/ 108 h 443"/>
                  <a:gd name="T34" fmla="*/ 39 w 123"/>
                  <a:gd name="T35" fmla="*/ 116 h 443"/>
                  <a:gd name="T36" fmla="*/ 37 w 123"/>
                  <a:gd name="T37" fmla="*/ 123 h 443"/>
                  <a:gd name="T38" fmla="*/ 35 w 123"/>
                  <a:gd name="T39" fmla="*/ 131 h 443"/>
                  <a:gd name="T40" fmla="*/ 33 w 123"/>
                  <a:gd name="T41" fmla="*/ 140 h 443"/>
                  <a:gd name="T42" fmla="*/ 31 w 123"/>
                  <a:gd name="T43" fmla="*/ 146 h 443"/>
                  <a:gd name="T44" fmla="*/ 29 w 123"/>
                  <a:gd name="T45" fmla="*/ 154 h 443"/>
                  <a:gd name="T46" fmla="*/ 25 w 123"/>
                  <a:gd name="T47" fmla="*/ 161 h 443"/>
                  <a:gd name="T48" fmla="*/ 22 w 123"/>
                  <a:gd name="T49" fmla="*/ 166 h 443"/>
                  <a:gd name="T50" fmla="*/ 17 w 123"/>
                  <a:gd name="T51" fmla="*/ 173 h 443"/>
                  <a:gd name="T52" fmla="*/ 13 w 123"/>
                  <a:gd name="T53" fmla="*/ 179 h 443"/>
                  <a:gd name="T54" fmla="*/ 9 w 123"/>
                  <a:gd name="T55" fmla="*/ 183 h 443"/>
                  <a:gd name="T56" fmla="*/ 4 w 123"/>
                  <a:gd name="T57" fmla="*/ 189 h 443"/>
                  <a:gd name="T58" fmla="*/ 1 w 123"/>
                  <a:gd name="T59" fmla="*/ 220 h 443"/>
                  <a:gd name="T60" fmla="*/ 5 w 123"/>
                  <a:gd name="T61" fmla="*/ 218 h 443"/>
                  <a:gd name="T62" fmla="*/ 10 w 123"/>
                  <a:gd name="T63" fmla="*/ 215 h 443"/>
                  <a:gd name="T64" fmla="*/ 15 w 123"/>
                  <a:gd name="T65" fmla="*/ 209 h 443"/>
                  <a:gd name="T66" fmla="*/ 22 w 123"/>
                  <a:gd name="T67" fmla="*/ 202 h 443"/>
                  <a:gd name="T68" fmla="*/ 27 w 123"/>
                  <a:gd name="T69" fmla="*/ 196 h 443"/>
                  <a:gd name="T70" fmla="*/ 30 w 123"/>
                  <a:gd name="T71" fmla="*/ 191 h 443"/>
                  <a:gd name="T72" fmla="*/ 33 w 123"/>
                  <a:gd name="T73" fmla="*/ 186 h 443"/>
                  <a:gd name="T74" fmla="*/ 37 w 123"/>
                  <a:gd name="T75" fmla="*/ 181 h 443"/>
                  <a:gd name="T76" fmla="*/ 41 w 123"/>
                  <a:gd name="T77" fmla="*/ 175 h 443"/>
                  <a:gd name="T78" fmla="*/ 44 w 123"/>
                  <a:gd name="T79" fmla="*/ 167 h 443"/>
                  <a:gd name="T80" fmla="*/ 47 w 123"/>
                  <a:gd name="T81" fmla="*/ 161 h 443"/>
                  <a:gd name="T82" fmla="*/ 49 w 123"/>
                  <a:gd name="T83" fmla="*/ 153 h 443"/>
                  <a:gd name="T84" fmla="*/ 52 w 123"/>
                  <a:gd name="T85" fmla="*/ 144 h 443"/>
                  <a:gd name="T86" fmla="*/ 55 w 123"/>
                  <a:gd name="T87" fmla="*/ 135 h 443"/>
                  <a:gd name="T88" fmla="*/ 57 w 123"/>
                  <a:gd name="T89" fmla="*/ 125 h 443"/>
                  <a:gd name="T90" fmla="*/ 59 w 123"/>
                  <a:gd name="T91" fmla="*/ 115 h 443"/>
                  <a:gd name="T92" fmla="*/ 61 w 123"/>
                  <a:gd name="T93" fmla="*/ 104 h 443"/>
                  <a:gd name="T94" fmla="*/ 62 w 123"/>
                  <a:gd name="T95" fmla="*/ 92 h 443"/>
                  <a:gd name="T96" fmla="*/ 62 w 123"/>
                  <a:gd name="T97" fmla="*/ 80 h 443"/>
                  <a:gd name="T98" fmla="*/ 62 w 123"/>
                  <a:gd name="T99" fmla="*/ 67 h 443"/>
                  <a:gd name="T100" fmla="*/ 62 w 123"/>
                  <a:gd name="T101" fmla="*/ 53 h 443"/>
                  <a:gd name="T102" fmla="*/ 62 w 123"/>
                  <a:gd name="T103" fmla="*/ 39 h 443"/>
                  <a:gd name="T104" fmla="*/ 60 w 123"/>
                  <a:gd name="T105" fmla="*/ 24 h 443"/>
                  <a:gd name="T106" fmla="*/ 58 w 123"/>
                  <a:gd name="T107" fmla="*/ 8 h 443"/>
                  <a:gd name="T108" fmla="*/ 38 w 123"/>
                  <a:gd name="T109" fmla="*/ 2 h 44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3"/>
                  <a:gd name="T166" fmla="*/ 0 h 443"/>
                  <a:gd name="T167" fmla="*/ 123 w 123"/>
                  <a:gd name="T168" fmla="*/ 443 h 44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3" h="443">
                    <a:moveTo>
                      <a:pt x="76" y="4"/>
                    </a:moveTo>
                    <a:lnTo>
                      <a:pt x="76" y="8"/>
                    </a:lnTo>
                    <a:lnTo>
                      <a:pt x="76" y="10"/>
                    </a:lnTo>
                    <a:lnTo>
                      <a:pt x="77" y="16"/>
                    </a:lnTo>
                    <a:lnTo>
                      <a:pt x="77" y="23"/>
                    </a:lnTo>
                    <a:lnTo>
                      <a:pt x="79" y="31"/>
                    </a:lnTo>
                    <a:lnTo>
                      <a:pt x="79" y="33"/>
                    </a:lnTo>
                    <a:lnTo>
                      <a:pt x="79" y="38"/>
                    </a:lnTo>
                    <a:lnTo>
                      <a:pt x="81" y="44"/>
                    </a:lnTo>
                    <a:lnTo>
                      <a:pt x="81" y="50"/>
                    </a:lnTo>
                    <a:lnTo>
                      <a:pt x="81" y="54"/>
                    </a:lnTo>
                    <a:lnTo>
                      <a:pt x="81" y="59"/>
                    </a:lnTo>
                    <a:lnTo>
                      <a:pt x="83" y="65"/>
                    </a:lnTo>
                    <a:lnTo>
                      <a:pt x="83" y="71"/>
                    </a:lnTo>
                    <a:lnTo>
                      <a:pt x="83" y="76"/>
                    </a:lnTo>
                    <a:lnTo>
                      <a:pt x="83" y="84"/>
                    </a:lnTo>
                    <a:lnTo>
                      <a:pt x="83" y="90"/>
                    </a:lnTo>
                    <a:lnTo>
                      <a:pt x="85" y="97"/>
                    </a:lnTo>
                    <a:lnTo>
                      <a:pt x="85" y="103"/>
                    </a:lnTo>
                    <a:lnTo>
                      <a:pt x="85" y="109"/>
                    </a:lnTo>
                    <a:lnTo>
                      <a:pt x="85" y="116"/>
                    </a:lnTo>
                    <a:lnTo>
                      <a:pt x="85" y="124"/>
                    </a:lnTo>
                    <a:lnTo>
                      <a:pt x="85" y="132"/>
                    </a:lnTo>
                    <a:lnTo>
                      <a:pt x="85" y="139"/>
                    </a:lnTo>
                    <a:lnTo>
                      <a:pt x="85" y="147"/>
                    </a:lnTo>
                    <a:lnTo>
                      <a:pt x="85" y="154"/>
                    </a:lnTo>
                    <a:lnTo>
                      <a:pt x="85" y="162"/>
                    </a:lnTo>
                    <a:lnTo>
                      <a:pt x="83" y="170"/>
                    </a:lnTo>
                    <a:lnTo>
                      <a:pt x="83" y="177"/>
                    </a:lnTo>
                    <a:lnTo>
                      <a:pt x="83" y="185"/>
                    </a:lnTo>
                    <a:lnTo>
                      <a:pt x="83" y="194"/>
                    </a:lnTo>
                    <a:lnTo>
                      <a:pt x="81" y="202"/>
                    </a:lnTo>
                    <a:lnTo>
                      <a:pt x="81" y="209"/>
                    </a:lnTo>
                    <a:lnTo>
                      <a:pt x="79" y="217"/>
                    </a:lnTo>
                    <a:lnTo>
                      <a:pt x="77" y="225"/>
                    </a:lnTo>
                    <a:lnTo>
                      <a:pt x="77" y="232"/>
                    </a:lnTo>
                    <a:lnTo>
                      <a:pt x="76" y="240"/>
                    </a:lnTo>
                    <a:lnTo>
                      <a:pt x="74" y="247"/>
                    </a:lnTo>
                    <a:lnTo>
                      <a:pt x="72" y="255"/>
                    </a:lnTo>
                    <a:lnTo>
                      <a:pt x="70" y="263"/>
                    </a:lnTo>
                    <a:lnTo>
                      <a:pt x="68" y="270"/>
                    </a:lnTo>
                    <a:lnTo>
                      <a:pt x="66" y="280"/>
                    </a:lnTo>
                    <a:lnTo>
                      <a:pt x="64" y="285"/>
                    </a:lnTo>
                    <a:lnTo>
                      <a:pt x="62" y="293"/>
                    </a:lnTo>
                    <a:lnTo>
                      <a:pt x="58" y="301"/>
                    </a:lnTo>
                    <a:lnTo>
                      <a:pt x="57" y="308"/>
                    </a:lnTo>
                    <a:lnTo>
                      <a:pt x="53" y="314"/>
                    </a:lnTo>
                    <a:lnTo>
                      <a:pt x="49" y="322"/>
                    </a:lnTo>
                    <a:lnTo>
                      <a:pt x="45" y="327"/>
                    </a:lnTo>
                    <a:lnTo>
                      <a:pt x="43" y="333"/>
                    </a:lnTo>
                    <a:lnTo>
                      <a:pt x="39" y="341"/>
                    </a:lnTo>
                    <a:lnTo>
                      <a:pt x="34" y="346"/>
                    </a:lnTo>
                    <a:lnTo>
                      <a:pt x="30" y="352"/>
                    </a:lnTo>
                    <a:lnTo>
                      <a:pt x="26" y="358"/>
                    </a:lnTo>
                    <a:lnTo>
                      <a:pt x="20" y="363"/>
                    </a:lnTo>
                    <a:lnTo>
                      <a:pt x="17" y="367"/>
                    </a:lnTo>
                    <a:lnTo>
                      <a:pt x="11" y="373"/>
                    </a:lnTo>
                    <a:lnTo>
                      <a:pt x="7" y="379"/>
                    </a:lnTo>
                    <a:lnTo>
                      <a:pt x="0" y="443"/>
                    </a:lnTo>
                    <a:lnTo>
                      <a:pt x="1" y="441"/>
                    </a:lnTo>
                    <a:lnTo>
                      <a:pt x="7" y="439"/>
                    </a:lnTo>
                    <a:lnTo>
                      <a:pt x="9" y="436"/>
                    </a:lnTo>
                    <a:lnTo>
                      <a:pt x="15" y="434"/>
                    </a:lnTo>
                    <a:lnTo>
                      <a:pt x="19" y="430"/>
                    </a:lnTo>
                    <a:lnTo>
                      <a:pt x="24" y="424"/>
                    </a:lnTo>
                    <a:lnTo>
                      <a:pt x="30" y="419"/>
                    </a:lnTo>
                    <a:lnTo>
                      <a:pt x="38" y="413"/>
                    </a:lnTo>
                    <a:lnTo>
                      <a:pt x="43" y="405"/>
                    </a:lnTo>
                    <a:lnTo>
                      <a:pt x="49" y="398"/>
                    </a:lnTo>
                    <a:lnTo>
                      <a:pt x="53" y="392"/>
                    </a:lnTo>
                    <a:lnTo>
                      <a:pt x="57" y="388"/>
                    </a:lnTo>
                    <a:lnTo>
                      <a:pt x="60" y="382"/>
                    </a:lnTo>
                    <a:lnTo>
                      <a:pt x="62" y="379"/>
                    </a:lnTo>
                    <a:lnTo>
                      <a:pt x="66" y="373"/>
                    </a:lnTo>
                    <a:lnTo>
                      <a:pt x="70" y="367"/>
                    </a:lnTo>
                    <a:lnTo>
                      <a:pt x="74" y="362"/>
                    </a:lnTo>
                    <a:lnTo>
                      <a:pt x="77" y="356"/>
                    </a:lnTo>
                    <a:lnTo>
                      <a:pt x="81" y="350"/>
                    </a:lnTo>
                    <a:lnTo>
                      <a:pt x="83" y="342"/>
                    </a:lnTo>
                    <a:lnTo>
                      <a:pt x="87" y="335"/>
                    </a:lnTo>
                    <a:lnTo>
                      <a:pt x="91" y="329"/>
                    </a:lnTo>
                    <a:lnTo>
                      <a:pt x="93" y="322"/>
                    </a:lnTo>
                    <a:lnTo>
                      <a:pt x="96" y="314"/>
                    </a:lnTo>
                    <a:lnTo>
                      <a:pt x="98" y="306"/>
                    </a:lnTo>
                    <a:lnTo>
                      <a:pt x="102" y="299"/>
                    </a:lnTo>
                    <a:lnTo>
                      <a:pt x="104" y="289"/>
                    </a:lnTo>
                    <a:lnTo>
                      <a:pt x="106" y="280"/>
                    </a:lnTo>
                    <a:lnTo>
                      <a:pt x="110" y="270"/>
                    </a:lnTo>
                    <a:lnTo>
                      <a:pt x="112" y="261"/>
                    </a:lnTo>
                    <a:lnTo>
                      <a:pt x="114" y="251"/>
                    </a:lnTo>
                    <a:lnTo>
                      <a:pt x="116" y="242"/>
                    </a:lnTo>
                    <a:lnTo>
                      <a:pt x="117" y="230"/>
                    </a:lnTo>
                    <a:lnTo>
                      <a:pt x="119" y="221"/>
                    </a:lnTo>
                    <a:lnTo>
                      <a:pt x="121" y="209"/>
                    </a:lnTo>
                    <a:lnTo>
                      <a:pt x="121" y="198"/>
                    </a:lnTo>
                    <a:lnTo>
                      <a:pt x="123" y="185"/>
                    </a:lnTo>
                    <a:lnTo>
                      <a:pt x="123" y="173"/>
                    </a:lnTo>
                    <a:lnTo>
                      <a:pt x="123" y="160"/>
                    </a:lnTo>
                    <a:lnTo>
                      <a:pt x="123" y="149"/>
                    </a:lnTo>
                    <a:lnTo>
                      <a:pt x="123" y="135"/>
                    </a:lnTo>
                    <a:lnTo>
                      <a:pt x="123" y="122"/>
                    </a:lnTo>
                    <a:lnTo>
                      <a:pt x="123" y="107"/>
                    </a:lnTo>
                    <a:lnTo>
                      <a:pt x="123" y="94"/>
                    </a:lnTo>
                    <a:lnTo>
                      <a:pt x="123" y="78"/>
                    </a:lnTo>
                    <a:lnTo>
                      <a:pt x="121" y="63"/>
                    </a:lnTo>
                    <a:lnTo>
                      <a:pt x="119" y="48"/>
                    </a:lnTo>
                    <a:lnTo>
                      <a:pt x="117" y="33"/>
                    </a:lnTo>
                    <a:lnTo>
                      <a:pt x="116" y="17"/>
                    </a:lnTo>
                    <a:lnTo>
                      <a:pt x="114" y="0"/>
                    </a:lnTo>
                    <a:lnTo>
                      <a:pt x="76" y="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21" name="Freeform 102"/>
              <p:cNvSpPr>
                <a:spLocks/>
              </p:cNvSpPr>
              <p:nvPr/>
            </p:nvSpPr>
            <p:spPr bwMode="auto">
              <a:xfrm>
                <a:off x="1181" y="2993"/>
                <a:ext cx="100" cy="207"/>
              </a:xfrm>
              <a:custGeom>
                <a:avLst/>
                <a:gdLst>
                  <a:gd name="T0" fmla="*/ 35 w 202"/>
                  <a:gd name="T1" fmla="*/ 0 h 415"/>
                  <a:gd name="T2" fmla="*/ 34 w 202"/>
                  <a:gd name="T3" fmla="*/ 5 h 415"/>
                  <a:gd name="T4" fmla="*/ 32 w 202"/>
                  <a:gd name="T5" fmla="*/ 10 h 415"/>
                  <a:gd name="T6" fmla="*/ 31 w 202"/>
                  <a:gd name="T7" fmla="*/ 16 h 415"/>
                  <a:gd name="T8" fmla="*/ 29 w 202"/>
                  <a:gd name="T9" fmla="*/ 22 h 415"/>
                  <a:gd name="T10" fmla="*/ 28 w 202"/>
                  <a:gd name="T11" fmla="*/ 29 h 415"/>
                  <a:gd name="T12" fmla="*/ 27 w 202"/>
                  <a:gd name="T13" fmla="*/ 36 h 415"/>
                  <a:gd name="T14" fmla="*/ 26 w 202"/>
                  <a:gd name="T15" fmla="*/ 45 h 415"/>
                  <a:gd name="T16" fmla="*/ 24 w 202"/>
                  <a:gd name="T17" fmla="*/ 52 h 415"/>
                  <a:gd name="T18" fmla="*/ 24 w 202"/>
                  <a:gd name="T19" fmla="*/ 62 h 415"/>
                  <a:gd name="T20" fmla="*/ 23 w 202"/>
                  <a:gd name="T21" fmla="*/ 71 h 415"/>
                  <a:gd name="T22" fmla="*/ 22 w 202"/>
                  <a:gd name="T23" fmla="*/ 80 h 415"/>
                  <a:gd name="T24" fmla="*/ 22 w 202"/>
                  <a:gd name="T25" fmla="*/ 89 h 415"/>
                  <a:gd name="T26" fmla="*/ 22 w 202"/>
                  <a:gd name="T27" fmla="*/ 99 h 415"/>
                  <a:gd name="T28" fmla="*/ 22 w 202"/>
                  <a:gd name="T29" fmla="*/ 109 h 415"/>
                  <a:gd name="T30" fmla="*/ 22 w 202"/>
                  <a:gd name="T31" fmla="*/ 118 h 415"/>
                  <a:gd name="T32" fmla="*/ 23 w 202"/>
                  <a:gd name="T33" fmla="*/ 127 h 415"/>
                  <a:gd name="T34" fmla="*/ 24 w 202"/>
                  <a:gd name="T35" fmla="*/ 136 h 415"/>
                  <a:gd name="T36" fmla="*/ 26 w 202"/>
                  <a:gd name="T37" fmla="*/ 144 h 415"/>
                  <a:gd name="T38" fmla="*/ 28 w 202"/>
                  <a:gd name="T39" fmla="*/ 152 h 415"/>
                  <a:gd name="T40" fmla="*/ 31 w 202"/>
                  <a:gd name="T41" fmla="*/ 160 h 415"/>
                  <a:gd name="T42" fmla="*/ 35 w 202"/>
                  <a:gd name="T43" fmla="*/ 166 h 415"/>
                  <a:gd name="T44" fmla="*/ 40 w 202"/>
                  <a:gd name="T45" fmla="*/ 173 h 415"/>
                  <a:gd name="T46" fmla="*/ 45 w 202"/>
                  <a:gd name="T47" fmla="*/ 178 h 415"/>
                  <a:gd name="T48" fmla="*/ 51 w 202"/>
                  <a:gd name="T49" fmla="*/ 182 h 415"/>
                  <a:gd name="T50" fmla="*/ 57 w 202"/>
                  <a:gd name="T51" fmla="*/ 185 h 415"/>
                  <a:gd name="T52" fmla="*/ 65 w 202"/>
                  <a:gd name="T53" fmla="*/ 188 h 415"/>
                  <a:gd name="T54" fmla="*/ 73 w 202"/>
                  <a:gd name="T55" fmla="*/ 189 h 415"/>
                  <a:gd name="T56" fmla="*/ 83 w 202"/>
                  <a:gd name="T57" fmla="*/ 189 h 415"/>
                  <a:gd name="T58" fmla="*/ 94 w 202"/>
                  <a:gd name="T59" fmla="*/ 188 h 415"/>
                  <a:gd name="T60" fmla="*/ 92 w 202"/>
                  <a:gd name="T61" fmla="*/ 206 h 415"/>
                  <a:gd name="T62" fmla="*/ 91 w 202"/>
                  <a:gd name="T63" fmla="*/ 206 h 415"/>
                  <a:gd name="T64" fmla="*/ 86 w 202"/>
                  <a:gd name="T65" fmla="*/ 207 h 415"/>
                  <a:gd name="T66" fmla="*/ 80 w 202"/>
                  <a:gd name="T67" fmla="*/ 207 h 415"/>
                  <a:gd name="T68" fmla="*/ 72 w 202"/>
                  <a:gd name="T69" fmla="*/ 207 h 415"/>
                  <a:gd name="T70" fmla="*/ 67 w 202"/>
                  <a:gd name="T71" fmla="*/ 207 h 415"/>
                  <a:gd name="T72" fmla="*/ 62 w 202"/>
                  <a:gd name="T73" fmla="*/ 207 h 415"/>
                  <a:gd name="T74" fmla="*/ 57 w 202"/>
                  <a:gd name="T75" fmla="*/ 206 h 415"/>
                  <a:gd name="T76" fmla="*/ 52 w 202"/>
                  <a:gd name="T77" fmla="*/ 205 h 415"/>
                  <a:gd name="T78" fmla="*/ 47 w 202"/>
                  <a:gd name="T79" fmla="*/ 203 h 415"/>
                  <a:gd name="T80" fmla="*/ 42 w 202"/>
                  <a:gd name="T81" fmla="*/ 200 h 415"/>
                  <a:gd name="T82" fmla="*/ 37 w 202"/>
                  <a:gd name="T83" fmla="*/ 199 h 415"/>
                  <a:gd name="T84" fmla="*/ 32 w 202"/>
                  <a:gd name="T85" fmla="*/ 196 h 415"/>
                  <a:gd name="T86" fmla="*/ 26 w 202"/>
                  <a:gd name="T87" fmla="*/ 191 h 415"/>
                  <a:gd name="T88" fmla="*/ 22 w 202"/>
                  <a:gd name="T89" fmla="*/ 185 h 415"/>
                  <a:gd name="T90" fmla="*/ 17 w 202"/>
                  <a:gd name="T91" fmla="*/ 180 h 415"/>
                  <a:gd name="T92" fmla="*/ 13 w 202"/>
                  <a:gd name="T93" fmla="*/ 174 h 415"/>
                  <a:gd name="T94" fmla="*/ 9 w 202"/>
                  <a:gd name="T95" fmla="*/ 166 h 415"/>
                  <a:gd name="T96" fmla="*/ 6 w 202"/>
                  <a:gd name="T97" fmla="*/ 159 h 415"/>
                  <a:gd name="T98" fmla="*/ 5 w 202"/>
                  <a:gd name="T99" fmla="*/ 149 h 415"/>
                  <a:gd name="T100" fmla="*/ 3 w 202"/>
                  <a:gd name="T101" fmla="*/ 139 h 415"/>
                  <a:gd name="T102" fmla="*/ 1 w 202"/>
                  <a:gd name="T103" fmla="*/ 127 h 415"/>
                  <a:gd name="T104" fmla="*/ 0 w 202"/>
                  <a:gd name="T105" fmla="*/ 115 h 415"/>
                  <a:gd name="T106" fmla="*/ 0 w 202"/>
                  <a:gd name="T107" fmla="*/ 100 h 415"/>
                  <a:gd name="T108" fmla="*/ 2 w 202"/>
                  <a:gd name="T109" fmla="*/ 86 h 415"/>
                  <a:gd name="T110" fmla="*/ 4 w 202"/>
                  <a:gd name="T111" fmla="*/ 68 h 415"/>
                  <a:gd name="T112" fmla="*/ 6 w 202"/>
                  <a:gd name="T113" fmla="*/ 51 h 415"/>
                  <a:gd name="T114" fmla="*/ 10 w 202"/>
                  <a:gd name="T115" fmla="*/ 31 h 415"/>
                  <a:gd name="T116" fmla="*/ 16 w 202"/>
                  <a:gd name="T117" fmla="*/ 10 h 415"/>
                  <a:gd name="T118" fmla="*/ 36 w 202"/>
                  <a:gd name="T119" fmla="*/ 0 h 41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2"/>
                  <a:gd name="T181" fmla="*/ 0 h 415"/>
                  <a:gd name="T182" fmla="*/ 202 w 202"/>
                  <a:gd name="T183" fmla="*/ 415 h 41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2" h="415">
                    <a:moveTo>
                      <a:pt x="72" y="0"/>
                    </a:moveTo>
                    <a:lnTo>
                      <a:pt x="70" y="0"/>
                    </a:lnTo>
                    <a:lnTo>
                      <a:pt x="70" y="4"/>
                    </a:lnTo>
                    <a:lnTo>
                      <a:pt x="68" y="10"/>
                    </a:lnTo>
                    <a:lnTo>
                      <a:pt x="67" y="18"/>
                    </a:lnTo>
                    <a:lnTo>
                      <a:pt x="65" y="21"/>
                    </a:lnTo>
                    <a:lnTo>
                      <a:pt x="65" y="27"/>
                    </a:lnTo>
                    <a:lnTo>
                      <a:pt x="63" y="33"/>
                    </a:lnTo>
                    <a:lnTo>
                      <a:pt x="61" y="38"/>
                    </a:lnTo>
                    <a:lnTo>
                      <a:pt x="59" y="44"/>
                    </a:lnTo>
                    <a:lnTo>
                      <a:pt x="59" y="52"/>
                    </a:lnTo>
                    <a:lnTo>
                      <a:pt x="57" y="59"/>
                    </a:lnTo>
                    <a:lnTo>
                      <a:pt x="57" y="67"/>
                    </a:lnTo>
                    <a:lnTo>
                      <a:pt x="55" y="73"/>
                    </a:lnTo>
                    <a:lnTo>
                      <a:pt x="53" y="82"/>
                    </a:lnTo>
                    <a:lnTo>
                      <a:pt x="53" y="90"/>
                    </a:lnTo>
                    <a:lnTo>
                      <a:pt x="51" y="97"/>
                    </a:lnTo>
                    <a:lnTo>
                      <a:pt x="49" y="105"/>
                    </a:lnTo>
                    <a:lnTo>
                      <a:pt x="49" y="114"/>
                    </a:lnTo>
                    <a:lnTo>
                      <a:pt x="48" y="124"/>
                    </a:lnTo>
                    <a:lnTo>
                      <a:pt x="48" y="133"/>
                    </a:lnTo>
                    <a:lnTo>
                      <a:pt x="46" y="143"/>
                    </a:lnTo>
                    <a:lnTo>
                      <a:pt x="44" y="153"/>
                    </a:lnTo>
                    <a:lnTo>
                      <a:pt x="44" y="160"/>
                    </a:lnTo>
                    <a:lnTo>
                      <a:pt x="44" y="172"/>
                    </a:lnTo>
                    <a:lnTo>
                      <a:pt x="44" y="179"/>
                    </a:lnTo>
                    <a:lnTo>
                      <a:pt x="44" y="189"/>
                    </a:lnTo>
                    <a:lnTo>
                      <a:pt x="44" y="198"/>
                    </a:lnTo>
                    <a:lnTo>
                      <a:pt x="44" y="210"/>
                    </a:lnTo>
                    <a:lnTo>
                      <a:pt x="44" y="219"/>
                    </a:lnTo>
                    <a:lnTo>
                      <a:pt x="44" y="229"/>
                    </a:lnTo>
                    <a:lnTo>
                      <a:pt x="44" y="236"/>
                    </a:lnTo>
                    <a:lnTo>
                      <a:pt x="44" y="246"/>
                    </a:lnTo>
                    <a:lnTo>
                      <a:pt x="46" y="255"/>
                    </a:lnTo>
                    <a:lnTo>
                      <a:pt x="48" y="263"/>
                    </a:lnTo>
                    <a:lnTo>
                      <a:pt x="48" y="272"/>
                    </a:lnTo>
                    <a:lnTo>
                      <a:pt x="51" y="282"/>
                    </a:lnTo>
                    <a:lnTo>
                      <a:pt x="53" y="289"/>
                    </a:lnTo>
                    <a:lnTo>
                      <a:pt x="53" y="297"/>
                    </a:lnTo>
                    <a:lnTo>
                      <a:pt x="57" y="305"/>
                    </a:lnTo>
                    <a:lnTo>
                      <a:pt x="61" y="312"/>
                    </a:lnTo>
                    <a:lnTo>
                      <a:pt x="63" y="320"/>
                    </a:lnTo>
                    <a:lnTo>
                      <a:pt x="67" y="327"/>
                    </a:lnTo>
                    <a:lnTo>
                      <a:pt x="70" y="333"/>
                    </a:lnTo>
                    <a:lnTo>
                      <a:pt x="76" y="341"/>
                    </a:lnTo>
                    <a:lnTo>
                      <a:pt x="80" y="346"/>
                    </a:lnTo>
                    <a:lnTo>
                      <a:pt x="86" y="350"/>
                    </a:lnTo>
                    <a:lnTo>
                      <a:pt x="91" y="356"/>
                    </a:lnTo>
                    <a:lnTo>
                      <a:pt x="97" y="362"/>
                    </a:lnTo>
                    <a:lnTo>
                      <a:pt x="103" y="365"/>
                    </a:lnTo>
                    <a:lnTo>
                      <a:pt x="108" y="369"/>
                    </a:lnTo>
                    <a:lnTo>
                      <a:pt x="116" y="371"/>
                    </a:lnTo>
                    <a:lnTo>
                      <a:pt x="124" y="375"/>
                    </a:lnTo>
                    <a:lnTo>
                      <a:pt x="131" y="377"/>
                    </a:lnTo>
                    <a:lnTo>
                      <a:pt x="139" y="379"/>
                    </a:lnTo>
                    <a:lnTo>
                      <a:pt x="148" y="379"/>
                    </a:lnTo>
                    <a:lnTo>
                      <a:pt x="160" y="381"/>
                    </a:lnTo>
                    <a:lnTo>
                      <a:pt x="167" y="379"/>
                    </a:lnTo>
                    <a:lnTo>
                      <a:pt x="179" y="379"/>
                    </a:lnTo>
                    <a:lnTo>
                      <a:pt x="190" y="377"/>
                    </a:lnTo>
                    <a:lnTo>
                      <a:pt x="202" y="375"/>
                    </a:lnTo>
                    <a:lnTo>
                      <a:pt x="186" y="413"/>
                    </a:lnTo>
                    <a:lnTo>
                      <a:pt x="184" y="413"/>
                    </a:lnTo>
                    <a:lnTo>
                      <a:pt x="183" y="413"/>
                    </a:lnTo>
                    <a:lnTo>
                      <a:pt x="179" y="413"/>
                    </a:lnTo>
                    <a:lnTo>
                      <a:pt x="173" y="415"/>
                    </a:lnTo>
                    <a:lnTo>
                      <a:pt x="167" y="415"/>
                    </a:lnTo>
                    <a:lnTo>
                      <a:pt x="162" y="415"/>
                    </a:lnTo>
                    <a:lnTo>
                      <a:pt x="152" y="415"/>
                    </a:lnTo>
                    <a:lnTo>
                      <a:pt x="145" y="415"/>
                    </a:lnTo>
                    <a:lnTo>
                      <a:pt x="139" y="415"/>
                    </a:lnTo>
                    <a:lnTo>
                      <a:pt x="135" y="415"/>
                    </a:lnTo>
                    <a:lnTo>
                      <a:pt x="129" y="415"/>
                    </a:lnTo>
                    <a:lnTo>
                      <a:pt x="126" y="415"/>
                    </a:lnTo>
                    <a:lnTo>
                      <a:pt x="120" y="413"/>
                    </a:lnTo>
                    <a:lnTo>
                      <a:pt x="116" y="413"/>
                    </a:lnTo>
                    <a:lnTo>
                      <a:pt x="110" y="411"/>
                    </a:lnTo>
                    <a:lnTo>
                      <a:pt x="106" y="411"/>
                    </a:lnTo>
                    <a:lnTo>
                      <a:pt x="99" y="409"/>
                    </a:lnTo>
                    <a:lnTo>
                      <a:pt x="95" y="407"/>
                    </a:lnTo>
                    <a:lnTo>
                      <a:pt x="89" y="403"/>
                    </a:lnTo>
                    <a:lnTo>
                      <a:pt x="84" y="401"/>
                    </a:lnTo>
                    <a:lnTo>
                      <a:pt x="78" y="400"/>
                    </a:lnTo>
                    <a:lnTo>
                      <a:pt x="74" y="398"/>
                    </a:lnTo>
                    <a:lnTo>
                      <a:pt x="68" y="394"/>
                    </a:lnTo>
                    <a:lnTo>
                      <a:pt x="65" y="392"/>
                    </a:lnTo>
                    <a:lnTo>
                      <a:pt x="59" y="386"/>
                    </a:lnTo>
                    <a:lnTo>
                      <a:pt x="53" y="382"/>
                    </a:lnTo>
                    <a:lnTo>
                      <a:pt x="48" y="377"/>
                    </a:lnTo>
                    <a:lnTo>
                      <a:pt x="44" y="371"/>
                    </a:lnTo>
                    <a:lnTo>
                      <a:pt x="38" y="365"/>
                    </a:lnTo>
                    <a:lnTo>
                      <a:pt x="34" y="360"/>
                    </a:lnTo>
                    <a:lnTo>
                      <a:pt x="30" y="354"/>
                    </a:lnTo>
                    <a:lnTo>
                      <a:pt x="27" y="348"/>
                    </a:lnTo>
                    <a:lnTo>
                      <a:pt x="23" y="341"/>
                    </a:lnTo>
                    <a:lnTo>
                      <a:pt x="19" y="333"/>
                    </a:lnTo>
                    <a:lnTo>
                      <a:pt x="17" y="325"/>
                    </a:lnTo>
                    <a:lnTo>
                      <a:pt x="13" y="318"/>
                    </a:lnTo>
                    <a:lnTo>
                      <a:pt x="11" y="306"/>
                    </a:lnTo>
                    <a:lnTo>
                      <a:pt x="10" y="299"/>
                    </a:lnTo>
                    <a:lnTo>
                      <a:pt x="6" y="287"/>
                    </a:lnTo>
                    <a:lnTo>
                      <a:pt x="6" y="278"/>
                    </a:lnTo>
                    <a:lnTo>
                      <a:pt x="2" y="267"/>
                    </a:lnTo>
                    <a:lnTo>
                      <a:pt x="2" y="255"/>
                    </a:lnTo>
                    <a:lnTo>
                      <a:pt x="0" y="242"/>
                    </a:lnTo>
                    <a:lnTo>
                      <a:pt x="0" y="230"/>
                    </a:lnTo>
                    <a:lnTo>
                      <a:pt x="0" y="215"/>
                    </a:lnTo>
                    <a:lnTo>
                      <a:pt x="0" y="200"/>
                    </a:lnTo>
                    <a:lnTo>
                      <a:pt x="2" y="187"/>
                    </a:lnTo>
                    <a:lnTo>
                      <a:pt x="4" y="172"/>
                    </a:lnTo>
                    <a:lnTo>
                      <a:pt x="4" y="154"/>
                    </a:lnTo>
                    <a:lnTo>
                      <a:pt x="8" y="137"/>
                    </a:lnTo>
                    <a:lnTo>
                      <a:pt x="10" y="120"/>
                    </a:lnTo>
                    <a:lnTo>
                      <a:pt x="13" y="103"/>
                    </a:lnTo>
                    <a:lnTo>
                      <a:pt x="15" y="82"/>
                    </a:lnTo>
                    <a:lnTo>
                      <a:pt x="21" y="63"/>
                    </a:lnTo>
                    <a:lnTo>
                      <a:pt x="25" y="42"/>
                    </a:lnTo>
                    <a:lnTo>
                      <a:pt x="32" y="21"/>
                    </a:lnTo>
                    <a:lnTo>
                      <a:pt x="72"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22" name="Freeform 103"/>
              <p:cNvSpPr>
                <a:spLocks/>
              </p:cNvSpPr>
              <p:nvPr/>
            </p:nvSpPr>
            <p:spPr bwMode="auto">
              <a:xfrm>
                <a:off x="1292" y="3011"/>
                <a:ext cx="161" cy="651"/>
              </a:xfrm>
              <a:custGeom>
                <a:avLst/>
                <a:gdLst>
                  <a:gd name="T0" fmla="*/ 18 w 324"/>
                  <a:gd name="T1" fmla="*/ 651 h 1302"/>
                  <a:gd name="T2" fmla="*/ 161 w 324"/>
                  <a:gd name="T3" fmla="*/ 1 h 1302"/>
                  <a:gd name="T4" fmla="*/ 141 w 324"/>
                  <a:gd name="T5" fmla="*/ 0 h 1302"/>
                  <a:gd name="T6" fmla="*/ 0 w 324"/>
                  <a:gd name="T7" fmla="*/ 651 h 1302"/>
                  <a:gd name="T8" fmla="*/ 18 w 324"/>
                  <a:gd name="T9" fmla="*/ 651 h 1302"/>
                  <a:gd name="T10" fmla="*/ 18 w 324"/>
                  <a:gd name="T11" fmla="*/ 651 h 1302"/>
                  <a:gd name="T12" fmla="*/ 0 60000 65536"/>
                  <a:gd name="T13" fmla="*/ 0 60000 65536"/>
                  <a:gd name="T14" fmla="*/ 0 60000 65536"/>
                  <a:gd name="T15" fmla="*/ 0 60000 65536"/>
                  <a:gd name="T16" fmla="*/ 0 60000 65536"/>
                  <a:gd name="T17" fmla="*/ 0 60000 65536"/>
                  <a:gd name="T18" fmla="*/ 0 w 324"/>
                  <a:gd name="T19" fmla="*/ 0 h 1302"/>
                  <a:gd name="T20" fmla="*/ 324 w 324"/>
                  <a:gd name="T21" fmla="*/ 1302 h 1302"/>
                </a:gdLst>
                <a:ahLst/>
                <a:cxnLst>
                  <a:cxn ang="T12">
                    <a:pos x="T0" y="T1"/>
                  </a:cxn>
                  <a:cxn ang="T13">
                    <a:pos x="T2" y="T3"/>
                  </a:cxn>
                  <a:cxn ang="T14">
                    <a:pos x="T4" y="T5"/>
                  </a:cxn>
                  <a:cxn ang="T15">
                    <a:pos x="T6" y="T7"/>
                  </a:cxn>
                  <a:cxn ang="T16">
                    <a:pos x="T8" y="T9"/>
                  </a:cxn>
                  <a:cxn ang="T17">
                    <a:pos x="T10" y="T11"/>
                  </a:cxn>
                </a:cxnLst>
                <a:rect l="T18" t="T19" r="T20" b="T21"/>
                <a:pathLst>
                  <a:path w="324" h="1302">
                    <a:moveTo>
                      <a:pt x="37" y="1302"/>
                    </a:moveTo>
                    <a:lnTo>
                      <a:pt x="324" y="3"/>
                    </a:lnTo>
                    <a:lnTo>
                      <a:pt x="284" y="0"/>
                    </a:lnTo>
                    <a:lnTo>
                      <a:pt x="0" y="1302"/>
                    </a:lnTo>
                    <a:lnTo>
                      <a:pt x="37" y="130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23" name="Freeform 104"/>
              <p:cNvSpPr>
                <a:spLocks/>
              </p:cNvSpPr>
              <p:nvPr/>
            </p:nvSpPr>
            <p:spPr bwMode="auto">
              <a:xfrm>
                <a:off x="1412" y="3013"/>
                <a:ext cx="87" cy="140"/>
              </a:xfrm>
              <a:custGeom>
                <a:avLst/>
                <a:gdLst>
                  <a:gd name="T0" fmla="*/ 67 w 175"/>
                  <a:gd name="T1" fmla="*/ 0 h 280"/>
                  <a:gd name="T2" fmla="*/ 66 w 175"/>
                  <a:gd name="T3" fmla="*/ 4 h 280"/>
                  <a:gd name="T4" fmla="*/ 65 w 175"/>
                  <a:gd name="T5" fmla="*/ 9 h 280"/>
                  <a:gd name="T6" fmla="*/ 64 w 175"/>
                  <a:gd name="T7" fmla="*/ 15 h 280"/>
                  <a:gd name="T8" fmla="*/ 62 w 175"/>
                  <a:gd name="T9" fmla="*/ 21 h 280"/>
                  <a:gd name="T10" fmla="*/ 61 w 175"/>
                  <a:gd name="T11" fmla="*/ 28 h 280"/>
                  <a:gd name="T12" fmla="*/ 58 w 175"/>
                  <a:gd name="T13" fmla="*/ 36 h 280"/>
                  <a:gd name="T14" fmla="*/ 54 w 175"/>
                  <a:gd name="T15" fmla="*/ 45 h 280"/>
                  <a:gd name="T16" fmla="*/ 49 w 175"/>
                  <a:gd name="T17" fmla="*/ 53 h 280"/>
                  <a:gd name="T18" fmla="*/ 45 w 175"/>
                  <a:gd name="T19" fmla="*/ 60 h 280"/>
                  <a:gd name="T20" fmla="*/ 43 w 175"/>
                  <a:gd name="T21" fmla="*/ 66 h 280"/>
                  <a:gd name="T22" fmla="*/ 40 w 175"/>
                  <a:gd name="T23" fmla="*/ 70 h 280"/>
                  <a:gd name="T24" fmla="*/ 36 w 175"/>
                  <a:gd name="T25" fmla="*/ 75 h 280"/>
                  <a:gd name="T26" fmla="*/ 33 w 175"/>
                  <a:gd name="T27" fmla="*/ 81 h 280"/>
                  <a:gd name="T28" fmla="*/ 28 w 175"/>
                  <a:gd name="T29" fmla="*/ 86 h 280"/>
                  <a:gd name="T30" fmla="*/ 24 w 175"/>
                  <a:gd name="T31" fmla="*/ 92 h 280"/>
                  <a:gd name="T32" fmla="*/ 21 w 175"/>
                  <a:gd name="T33" fmla="*/ 98 h 280"/>
                  <a:gd name="T34" fmla="*/ 16 w 175"/>
                  <a:gd name="T35" fmla="*/ 104 h 280"/>
                  <a:gd name="T36" fmla="*/ 11 w 175"/>
                  <a:gd name="T37" fmla="*/ 109 h 280"/>
                  <a:gd name="T38" fmla="*/ 0 w 175"/>
                  <a:gd name="T39" fmla="*/ 140 h 280"/>
                  <a:gd name="T40" fmla="*/ 2 w 175"/>
                  <a:gd name="T41" fmla="*/ 138 h 280"/>
                  <a:gd name="T42" fmla="*/ 5 w 175"/>
                  <a:gd name="T43" fmla="*/ 135 h 280"/>
                  <a:gd name="T44" fmla="*/ 10 w 175"/>
                  <a:gd name="T45" fmla="*/ 133 h 280"/>
                  <a:gd name="T46" fmla="*/ 16 w 175"/>
                  <a:gd name="T47" fmla="*/ 129 h 280"/>
                  <a:gd name="T48" fmla="*/ 23 w 175"/>
                  <a:gd name="T49" fmla="*/ 123 h 280"/>
                  <a:gd name="T50" fmla="*/ 28 w 175"/>
                  <a:gd name="T51" fmla="*/ 117 h 280"/>
                  <a:gd name="T52" fmla="*/ 37 w 175"/>
                  <a:gd name="T53" fmla="*/ 110 h 280"/>
                  <a:gd name="T54" fmla="*/ 43 w 175"/>
                  <a:gd name="T55" fmla="*/ 101 h 280"/>
                  <a:gd name="T56" fmla="*/ 47 w 175"/>
                  <a:gd name="T57" fmla="*/ 96 h 280"/>
                  <a:gd name="T58" fmla="*/ 51 w 175"/>
                  <a:gd name="T59" fmla="*/ 91 h 280"/>
                  <a:gd name="T60" fmla="*/ 55 w 175"/>
                  <a:gd name="T61" fmla="*/ 85 h 280"/>
                  <a:gd name="T62" fmla="*/ 59 w 175"/>
                  <a:gd name="T63" fmla="*/ 80 h 280"/>
                  <a:gd name="T64" fmla="*/ 62 w 175"/>
                  <a:gd name="T65" fmla="*/ 73 h 280"/>
                  <a:gd name="T66" fmla="*/ 65 w 175"/>
                  <a:gd name="T67" fmla="*/ 68 h 280"/>
                  <a:gd name="T68" fmla="*/ 69 w 175"/>
                  <a:gd name="T69" fmla="*/ 60 h 280"/>
                  <a:gd name="T70" fmla="*/ 72 w 175"/>
                  <a:gd name="T71" fmla="*/ 52 h 280"/>
                  <a:gd name="T72" fmla="*/ 75 w 175"/>
                  <a:gd name="T73" fmla="*/ 45 h 280"/>
                  <a:gd name="T74" fmla="*/ 78 w 175"/>
                  <a:gd name="T75" fmla="*/ 36 h 280"/>
                  <a:gd name="T76" fmla="*/ 81 w 175"/>
                  <a:gd name="T77" fmla="*/ 27 h 280"/>
                  <a:gd name="T78" fmla="*/ 83 w 175"/>
                  <a:gd name="T79" fmla="*/ 19 h 280"/>
                  <a:gd name="T80" fmla="*/ 85 w 175"/>
                  <a:gd name="T81" fmla="*/ 9 h 280"/>
                  <a:gd name="T82" fmla="*/ 87 w 175"/>
                  <a:gd name="T83" fmla="*/ 0 h 280"/>
                  <a:gd name="T84" fmla="*/ 67 w 175"/>
                  <a:gd name="T85" fmla="*/ 0 h 2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5"/>
                  <a:gd name="T130" fmla="*/ 0 h 280"/>
                  <a:gd name="T131" fmla="*/ 175 w 175"/>
                  <a:gd name="T132" fmla="*/ 280 h 28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5" h="280">
                    <a:moveTo>
                      <a:pt x="135" y="0"/>
                    </a:moveTo>
                    <a:lnTo>
                      <a:pt x="135" y="0"/>
                    </a:lnTo>
                    <a:lnTo>
                      <a:pt x="135" y="4"/>
                    </a:lnTo>
                    <a:lnTo>
                      <a:pt x="133" y="8"/>
                    </a:lnTo>
                    <a:lnTo>
                      <a:pt x="133" y="17"/>
                    </a:lnTo>
                    <a:lnTo>
                      <a:pt x="131" y="19"/>
                    </a:lnTo>
                    <a:lnTo>
                      <a:pt x="131" y="25"/>
                    </a:lnTo>
                    <a:lnTo>
                      <a:pt x="129" y="31"/>
                    </a:lnTo>
                    <a:lnTo>
                      <a:pt x="127" y="36"/>
                    </a:lnTo>
                    <a:lnTo>
                      <a:pt x="125" y="42"/>
                    </a:lnTo>
                    <a:lnTo>
                      <a:pt x="124" y="50"/>
                    </a:lnTo>
                    <a:lnTo>
                      <a:pt x="122" y="57"/>
                    </a:lnTo>
                    <a:lnTo>
                      <a:pt x="120" y="65"/>
                    </a:lnTo>
                    <a:lnTo>
                      <a:pt x="116" y="73"/>
                    </a:lnTo>
                    <a:lnTo>
                      <a:pt x="112" y="80"/>
                    </a:lnTo>
                    <a:lnTo>
                      <a:pt x="108" y="90"/>
                    </a:lnTo>
                    <a:lnTo>
                      <a:pt x="105" y="97"/>
                    </a:lnTo>
                    <a:lnTo>
                      <a:pt x="99" y="107"/>
                    </a:lnTo>
                    <a:lnTo>
                      <a:pt x="95" y="116"/>
                    </a:lnTo>
                    <a:lnTo>
                      <a:pt x="91" y="120"/>
                    </a:lnTo>
                    <a:lnTo>
                      <a:pt x="89" y="126"/>
                    </a:lnTo>
                    <a:lnTo>
                      <a:pt x="87" y="132"/>
                    </a:lnTo>
                    <a:lnTo>
                      <a:pt x="84" y="137"/>
                    </a:lnTo>
                    <a:lnTo>
                      <a:pt x="80" y="141"/>
                    </a:lnTo>
                    <a:lnTo>
                      <a:pt x="78" y="147"/>
                    </a:lnTo>
                    <a:lnTo>
                      <a:pt x="72" y="151"/>
                    </a:lnTo>
                    <a:lnTo>
                      <a:pt x="70" y="156"/>
                    </a:lnTo>
                    <a:lnTo>
                      <a:pt x="67" y="162"/>
                    </a:lnTo>
                    <a:lnTo>
                      <a:pt x="63" y="168"/>
                    </a:lnTo>
                    <a:lnTo>
                      <a:pt x="57" y="173"/>
                    </a:lnTo>
                    <a:lnTo>
                      <a:pt x="55" y="179"/>
                    </a:lnTo>
                    <a:lnTo>
                      <a:pt x="49" y="185"/>
                    </a:lnTo>
                    <a:lnTo>
                      <a:pt x="46" y="190"/>
                    </a:lnTo>
                    <a:lnTo>
                      <a:pt x="42" y="196"/>
                    </a:lnTo>
                    <a:lnTo>
                      <a:pt x="38" y="202"/>
                    </a:lnTo>
                    <a:lnTo>
                      <a:pt x="32" y="208"/>
                    </a:lnTo>
                    <a:lnTo>
                      <a:pt x="27" y="213"/>
                    </a:lnTo>
                    <a:lnTo>
                      <a:pt x="23" y="219"/>
                    </a:lnTo>
                    <a:lnTo>
                      <a:pt x="17" y="225"/>
                    </a:lnTo>
                    <a:lnTo>
                      <a:pt x="0" y="280"/>
                    </a:lnTo>
                    <a:lnTo>
                      <a:pt x="0" y="278"/>
                    </a:lnTo>
                    <a:lnTo>
                      <a:pt x="4" y="276"/>
                    </a:lnTo>
                    <a:lnTo>
                      <a:pt x="8" y="274"/>
                    </a:lnTo>
                    <a:lnTo>
                      <a:pt x="11" y="270"/>
                    </a:lnTo>
                    <a:lnTo>
                      <a:pt x="17" y="268"/>
                    </a:lnTo>
                    <a:lnTo>
                      <a:pt x="21" y="266"/>
                    </a:lnTo>
                    <a:lnTo>
                      <a:pt x="27" y="261"/>
                    </a:lnTo>
                    <a:lnTo>
                      <a:pt x="32" y="257"/>
                    </a:lnTo>
                    <a:lnTo>
                      <a:pt x="38" y="253"/>
                    </a:lnTo>
                    <a:lnTo>
                      <a:pt x="46" y="247"/>
                    </a:lnTo>
                    <a:lnTo>
                      <a:pt x="51" y="242"/>
                    </a:lnTo>
                    <a:lnTo>
                      <a:pt x="57" y="234"/>
                    </a:lnTo>
                    <a:lnTo>
                      <a:pt x="67" y="228"/>
                    </a:lnTo>
                    <a:lnTo>
                      <a:pt x="74" y="221"/>
                    </a:lnTo>
                    <a:lnTo>
                      <a:pt x="80" y="211"/>
                    </a:lnTo>
                    <a:lnTo>
                      <a:pt x="87" y="202"/>
                    </a:lnTo>
                    <a:lnTo>
                      <a:pt x="91" y="198"/>
                    </a:lnTo>
                    <a:lnTo>
                      <a:pt x="95" y="192"/>
                    </a:lnTo>
                    <a:lnTo>
                      <a:pt x="99" y="187"/>
                    </a:lnTo>
                    <a:lnTo>
                      <a:pt x="103" y="183"/>
                    </a:lnTo>
                    <a:lnTo>
                      <a:pt x="106" y="177"/>
                    </a:lnTo>
                    <a:lnTo>
                      <a:pt x="110" y="171"/>
                    </a:lnTo>
                    <a:lnTo>
                      <a:pt x="112" y="166"/>
                    </a:lnTo>
                    <a:lnTo>
                      <a:pt x="118" y="160"/>
                    </a:lnTo>
                    <a:lnTo>
                      <a:pt x="122" y="152"/>
                    </a:lnTo>
                    <a:lnTo>
                      <a:pt x="124" y="147"/>
                    </a:lnTo>
                    <a:lnTo>
                      <a:pt x="127" y="141"/>
                    </a:lnTo>
                    <a:lnTo>
                      <a:pt x="131" y="135"/>
                    </a:lnTo>
                    <a:lnTo>
                      <a:pt x="135" y="126"/>
                    </a:lnTo>
                    <a:lnTo>
                      <a:pt x="139" y="120"/>
                    </a:lnTo>
                    <a:lnTo>
                      <a:pt x="141" y="113"/>
                    </a:lnTo>
                    <a:lnTo>
                      <a:pt x="144" y="105"/>
                    </a:lnTo>
                    <a:lnTo>
                      <a:pt x="146" y="97"/>
                    </a:lnTo>
                    <a:lnTo>
                      <a:pt x="150" y="90"/>
                    </a:lnTo>
                    <a:lnTo>
                      <a:pt x="152" y="82"/>
                    </a:lnTo>
                    <a:lnTo>
                      <a:pt x="156" y="73"/>
                    </a:lnTo>
                    <a:lnTo>
                      <a:pt x="160" y="65"/>
                    </a:lnTo>
                    <a:lnTo>
                      <a:pt x="162" y="55"/>
                    </a:lnTo>
                    <a:lnTo>
                      <a:pt x="164" y="48"/>
                    </a:lnTo>
                    <a:lnTo>
                      <a:pt x="167" y="38"/>
                    </a:lnTo>
                    <a:lnTo>
                      <a:pt x="169" y="29"/>
                    </a:lnTo>
                    <a:lnTo>
                      <a:pt x="171" y="19"/>
                    </a:lnTo>
                    <a:lnTo>
                      <a:pt x="173" y="10"/>
                    </a:lnTo>
                    <a:lnTo>
                      <a:pt x="175" y="0"/>
                    </a:lnTo>
                    <a:lnTo>
                      <a:pt x="135"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24" name="Freeform 105"/>
              <p:cNvSpPr>
                <a:spLocks/>
              </p:cNvSpPr>
              <p:nvPr/>
            </p:nvSpPr>
            <p:spPr bwMode="auto">
              <a:xfrm>
                <a:off x="1483" y="3017"/>
                <a:ext cx="92" cy="315"/>
              </a:xfrm>
              <a:custGeom>
                <a:avLst/>
                <a:gdLst>
                  <a:gd name="T0" fmla="*/ 58 w 184"/>
                  <a:gd name="T1" fmla="*/ 0 h 629"/>
                  <a:gd name="T2" fmla="*/ 56 w 184"/>
                  <a:gd name="T3" fmla="*/ 5 h 629"/>
                  <a:gd name="T4" fmla="*/ 53 w 184"/>
                  <a:gd name="T5" fmla="*/ 12 h 629"/>
                  <a:gd name="T6" fmla="*/ 50 w 184"/>
                  <a:gd name="T7" fmla="*/ 17 h 629"/>
                  <a:gd name="T8" fmla="*/ 48 w 184"/>
                  <a:gd name="T9" fmla="*/ 24 h 629"/>
                  <a:gd name="T10" fmla="*/ 46 w 184"/>
                  <a:gd name="T11" fmla="*/ 33 h 629"/>
                  <a:gd name="T12" fmla="*/ 43 w 184"/>
                  <a:gd name="T13" fmla="*/ 40 h 629"/>
                  <a:gd name="T14" fmla="*/ 40 w 184"/>
                  <a:gd name="T15" fmla="*/ 50 h 629"/>
                  <a:gd name="T16" fmla="*/ 37 w 184"/>
                  <a:gd name="T17" fmla="*/ 59 h 629"/>
                  <a:gd name="T18" fmla="*/ 35 w 184"/>
                  <a:gd name="T19" fmla="*/ 71 h 629"/>
                  <a:gd name="T20" fmla="*/ 32 w 184"/>
                  <a:gd name="T21" fmla="*/ 81 h 629"/>
                  <a:gd name="T22" fmla="*/ 29 w 184"/>
                  <a:gd name="T23" fmla="*/ 92 h 629"/>
                  <a:gd name="T24" fmla="*/ 26 w 184"/>
                  <a:gd name="T25" fmla="*/ 104 h 629"/>
                  <a:gd name="T26" fmla="*/ 25 w 184"/>
                  <a:gd name="T27" fmla="*/ 116 h 629"/>
                  <a:gd name="T28" fmla="*/ 23 w 184"/>
                  <a:gd name="T29" fmla="*/ 129 h 629"/>
                  <a:gd name="T30" fmla="*/ 22 w 184"/>
                  <a:gd name="T31" fmla="*/ 141 h 629"/>
                  <a:gd name="T32" fmla="*/ 22 w 184"/>
                  <a:gd name="T33" fmla="*/ 153 h 629"/>
                  <a:gd name="T34" fmla="*/ 22 w 184"/>
                  <a:gd name="T35" fmla="*/ 167 h 629"/>
                  <a:gd name="T36" fmla="*/ 22 w 184"/>
                  <a:gd name="T37" fmla="*/ 179 h 629"/>
                  <a:gd name="T38" fmla="*/ 23 w 184"/>
                  <a:gd name="T39" fmla="*/ 191 h 629"/>
                  <a:gd name="T40" fmla="*/ 25 w 184"/>
                  <a:gd name="T41" fmla="*/ 203 h 629"/>
                  <a:gd name="T42" fmla="*/ 27 w 184"/>
                  <a:gd name="T43" fmla="*/ 215 h 629"/>
                  <a:gd name="T44" fmla="*/ 31 w 184"/>
                  <a:gd name="T45" fmla="*/ 226 h 629"/>
                  <a:gd name="T46" fmla="*/ 36 w 184"/>
                  <a:gd name="T47" fmla="*/ 237 h 629"/>
                  <a:gd name="T48" fmla="*/ 42 w 184"/>
                  <a:gd name="T49" fmla="*/ 248 h 629"/>
                  <a:gd name="T50" fmla="*/ 47 w 184"/>
                  <a:gd name="T51" fmla="*/ 259 h 629"/>
                  <a:gd name="T52" fmla="*/ 55 w 184"/>
                  <a:gd name="T53" fmla="*/ 268 h 629"/>
                  <a:gd name="T54" fmla="*/ 63 w 184"/>
                  <a:gd name="T55" fmla="*/ 276 h 629"/>
                  <a:gd name="T56" fmla="*/ 74 w 184"/>
                  <a:gd name="T57" fmla="*/ 284 h 629"/>
                  <a:gd name="T58" fmla="*/ 86 w 184"/>
                  <a:gd name="T59" fmla="*/ 291 h 629"/>
                  <a:gd name="T60" fmla="*/ 87 w 184"/>
                  <a:gd name="T61" fmla="*/ 315 h 629"/>
                  <a:gd name="T62" fmla="*/ 85 w 184"/>
                  <a:gd name="T63" fmla="*/ 314 h 629"/>
                  <a:gd name="T64" fmla="*/ 80 w 184"/>
                  <a:gd name="T65" fmla="*/ 312 h 629"/>
                  <a:gd name="T66" fmla="*/ 72 w 184"/>
                  <a:gd name="T67" fmla="*/ 308 h 629"/>
                  <a:gd name="T68" fmla="*/ 63 w 184"/>
                  <a:gd name="T69" fmla="*/ 303 h 629"/>
                  <a:gd name="T70" fmla="*/ 58 w 184"/>
                  <a:gd name="T71" fmla="*/ 300 h 629"/>
                  <a:gd name="T72" fmla="*/ 53 w 184"/>
                  <a:gd name="T73" fmla="*/ 296 h 629"/>
                  <a:gd name="T74" fmla="*/ 47 w 184"/>
                  <a:gd name="T75" fmla="*/ 290 h 629"/>
                  <a:gd name="T76" fmla="*/ 43 w 184"/>
                  <a:gd name="T77" fmla="*/ 285 h 629"/>
                  <a:gd name="T78" fmla="*/ 37 w 184"/>
                  <a:gd name="T79" fmla="*/ 280 h 629"/>
                  <a:gd name="T80" fmla="*/ 32 w 184"/>
                  <a:gd name="T81" fmla="*/ 273 h 629"/>
                  <a:gd name="T82" fmla="*/ 26 w 184"/>
                  <a:gd name="T83" fmla="*/ 265 h 629"/>
                  <a:gd name="T84" fmla="*/ 23 w 184"/>
                  <a:gd name="T85" fmla="*/ 259 h 629"/>
                  <a:gd name="T86" fmla="*/ 17 w 184"/>
                  <a:gd name="T87" fmla="*/ 249 h 629"/>
                  <a:gd name="T88" fmla="*/ 13 w 184"/>
                  <a:gd name="T89" fmla="*/ 240 h 629"/>
                  <a:gd name="T90" fmla="*/ 10 w 184"/>
                  <a:gd name="T91" fmla="*/ 228 h 629"/>
                  <a:gd name="T92" fmla="*/ 6 w 184"/>
                  <a:gd name="T93" fmla="*/ 218 h 629"/>
                  <a:gd name="T94" fmla="*/ 3 w 184"/>
                  <a:gd name="T95" fmla="*/ 205 h 629"/>
                  <a:gd name="T96" fmla="*/ 1 w 184"/>
                  <a:gd name="T97" fmla="*/ 192 h 629"/>
                  <a:gd name="T98" fmla="*/ 0 w 184"/>
                  <a:gd name="T99" fmla="*/ 178 h 629"/>
                  <a:gd name="T100" fmla="*/ 1 w 184"/>
                  <a:gd name="T101" fmla="*/ 163 h 629"/>
                  <a:gd name="T102" fmla="*/ 1 w 184"/>
                  <a:gd name="T103" fmla="*/ 147 h 629"/>
                  <a:gd name="T104" fmla="*/ 3 w 184"/>
                  <a:gd name="T105" fmla="*/ 129 h 629"/>
                  <a:gd name="T106" fmla="*/ 5 w 184"/>
                  <a:gd name="T107" fmla="*/ 110 h 629"/>
                  <a:gd name="T108" fmla="*/ 9 w 184"/>
                  <a:gd name="T109" fmla="*/ 91 h 629"/>
                  <a:gd name="T110" fmla="*/ 13 w 184"/>
                  <a:gd name="T111" fmla="*/ 71 h 629"/>
                  <a:gd name="T112" fmla="*/ 20 w 184"/>
                  <a:gd name="T113" fmla="*/ 49 h 629"/>
                  <a:gd name="T114" fmla="*/ 27 w 184"/>
                  <a:gd name="T115" fmla="*/ 26 h 629"/>
                  <a:gd name="T116" fmla="*/ 37 w 184"/>
                  <a:gd name="T117" fmla="*/ 1 h 629"/>
                  <a:gd name="T118" fmla="*/ 58 w 184"/>
                  <a:gd name="T119" fmla="*/ 0 h 62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4"/>
                  <a:gd name="T181" fmla="*/ 0 h 629"/>
                  <a:gd name="T182" fmla="*/ 184 w 184"/>
                  <a:gd name="T183" fmla="*/ 629 h 62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4" h="629">
                    <a:moveTo>
                      <a:pt x="117" y="0"/>
                    </a:moveTo>
                    <a:lnTo>
                      <a:pt x="117" y="0"/>
                    </a:lnTo>
                    <a:lnTo>
                      <a:pt x="116" y="4"/>
                    </a:lnTo>
                    <a:lnTo>
                      <a:pt x="112" y="9"/>
                    </a:lnTo>
                    <a:lnTo>
                      <a:pt x="108" y="19"/>
                    </a:lnTo>
                    <a:lnTo>
                      <a:pt x="106" y="23"/>
                    </a:lnTo>
                    <a:lnTo>
                      <a:pt x="104" y="28"/>
                    </a:lnTo>
                    <a:lnTo>
                      <a:pt x="100" y="34"/>
                    </a:lnTo>
                    <a:lnTo>
                      <a:pt x="98" y="42"/>
                    </a:lnTo>
                    <a:lnTo>
                      <a:pt x="97" y="47"/>
                    </a:lnTo>
                    <a:lnTo>
                      <a:pt x="95" y="55"/>
                    </a:lnTo>
                    <a:lnTo>
                      <a:pt x="91" y="65"/>
                    </a:lnTo>
                    <a:lnTo>
                      <a:pt x="89" y="72"/>
                    </a:lnTo>
                    <a:lnTo>
                      <a:pt x="85" y="80"/>
                    </a:lnTo>
                    <a:lnTo>
                      <a:pt x="83" y="89"/>
                    </a:lnTo>
                    <a:lnTo>
                      <a:pt x="79" y="99"/>
                    </a:lnTo>
                    <a:lnTo>
                      <a:pt x="78" y="108"/>
                    </a:lnTo>
                    <a:lnTo>
                      <a:pt x="74" y="118"/>
                    </a:lnTo>
                    <a:lnTo>
                      <a:pt x="72" y="129"/>
                    </a:lnTo>
                    <a:lnTo>
                      <a:pt x="70" y="141"/>
                    </a:lnTo>
                    <a:lnTo>
                      <a:pt x="66" y="150"/>
                    </a:lnTo>
                    <a:lnTo>
                      <a:pt x="64" y="162"/>
                    </a:lnTo>
                    <a:lnTo>
                      <a:pt x="62" y="173"/>
                    </a:lnTo>
                    <a:lnTo>
                      <a:pt x="59" y="184"/>
                    </a:lnTo>
                    <a:lnTo>
                      <a:pt x="57" y="196"/>
                    </a:lnTo>
                    <a:lnTo>
                      <a:pt x="53" y="207"/>
                    </a:lnTo>
                    <a:lnTo>
                      <a:pt x="53" y="220"/>
                    </a:lnTo>
                    <a:lnTo>
                      <a:pt x="51" y="232"/>
                    </a:lnTo>
                    <a:lnTo>
                      <a:pt x="49" y="245"/>
                    </a:lnTo>
                    <a:lnTo>
                      <a:pt x="47" y="257"/>
                    </a:lnTo>
                    <a:lnTo>
                      <a:pt x="45" y="270"/>
                    </a:lnTo>
                    <a:lnTo>
                      <a:pt x="43" y="281"/>
                    </a:lnTo>
                    <a:lnTo>
                      <a:pt x="43" y="295"/>
                    </a:lnTo>
                    <a:lnTo>
                      <a:pt x="43" y="306"/>
                    </a:lnTo>
                    <a:lnTo>
                      <a:pt x="43" y="319"/>
                    </a:lnTo>
                    <a:lnTo>
                      <a:pt x="43" y="333"/>
                    </a:lnTo>
                    <a:lnTo>
                      <a:pt x="43" y="344"/>
                    </a:lnTo>
                    <a:lnTo>
                      <a:pt x="43" y="357"/>
                    </a:lnTo>
                    <a:lnTo>
                      <a:pt x="45" y="369"/>
                    </a:lnTo>
                    <a:lnTo>
                      <a:pt x="45" y="382"/>
                    </a:lnTo>
                    <a:lnTo>
                      <a:pt x="49" y="393"/>
                    </a:lnTo>
                    <a:lnTo>
                      <a:pt x="51" y="405"/>
                    </a:lnTo>
                    <a:lnTo>
                      <a:pt x="53" y="418"/>
                    </a:lnTo>
                    <a:lnTo>
                      <a:pt x="55" y="430"/>
                    </a:lnTo>
                    <a:lnTo>
                      <a:pt x="60" y="441"/>
                    </a:lnTo>
                    <a:lnTo>
                      <a:pt x="62" y="452"/>
                    </a:lnTo>
                    <a:lnTo>
                      <a:pt x="66" y="464"/>
                    </a:lnTo>
                    <a:lnTo>
                      <a:pt x="72" y="473"/>
                    </a:lnTo>
                    <a:lnTo>
                      <a:pt x="78" y="485"/>
                    </a:lnTo>
                    <a:lnTo>
                      <a:pt x="83" y="496"/>
                    </a:lnTo>
                    <a:lnTo>
                      <a:pt x="89" y="506"/>
                    </a:lnTo>
                    <a:lnTo>
                      <a:pt x="95" y="517"/>
                    </a:lnTo>
                    <a:lnTo>
                      <a:pt x="104" y="526"/>
                    </a:lnTo>
                    <a:lnTo>
                      <a:pt x="110" y="536"/>
                    </a:lnTo>
                    <a:lnTo>
                      <a:pt x="119" y="544"/>
                    </a:lnTo>
                    <a:lnTo>
                      <a:pt x="127" y="551"/>
                    </a:lnTo>
                    <a:lnTo>
                      <a:pt x="138" y="561"/>
                    </a:lnTo>
                    <a:lnTo>
                      <a:pt x="148" y="568"/>
                    </a:lnTo>
                    <a:lnTo>
                      <a:pt x="159" y="576"/>
                    </a:lnTo>
                    <a:lnTo>
                      <a:pt x="171" y="582"/>
                    </a:lnTo>
                    <a:lnTo>
                      <a:pt x="184" y="589"/>
                    </a:lnTo>
                    <a:lnTo>
                      <a:pt x="173" y="629"/>
                    </a:lnTo>
                    <a:lnTo>
                      <a:pt x="171" y="629"/>
                    </a:lnTo>
                    <a:lnTo>
                      <a:pt x="169" y="627"/>
                    </a:lnTo>
                    <a:lnTo>
                      <a:pt x="163" y="625"/>
                    </a:lnTo>
                    <a:lnTo>
                      <a:pt x="159" y="623"/>
                    </a:lnTo>
                    <a:lnTo>
                      <a:pt x="152" y="620"/>
                    </a:lnTo>
                    <a:lnTo>
                      <a:pt x="144" y="616"/>
                    </a:lnTo>
                    <a:lnTo>
                      <a:pt x="136" y="612"/>
                    </a:lnTo>
                    <a:lnTo>
                      <a:pt x="127" y="606"/>
                    </a:lnTo>
                    <a:lnTo>
                      <a:pt x="121" y="601"/>
                    </a:lnTo>
                    <a:lnTo>
                      <a:pt x="117" y="599"/>
                    </a:lnTo>
                    <a:lnTo>
                      <a:pt x="112" y="593"/>
                    </a:lnTo>
                    <a:lnTo>
                      <a:pt x="106" y="591"/>
                    </a:lnTo>
                    <a:lnTo>
                      <a:pt x="100" y="585"/>
                    </a:lnTo>
                    <a:lnTo>
                      <a:pt x="95" y="580"/>
                    </a:lnTo>
                    <a:lnTo>
                      <a:pt x="91" y="576"/>
                    </a:lnTo>
                    <a:lnTo>
                      <a:pt x="85" y="570"/>
                    </a:lnTo>
                    <a:lnTo>
                      <a:pt x="79" y="564"/>
                    </a:lnTo>
                    <a:lnTo>
                      <a:pt x="74" y="559"/>
                    </a:lnTo>
                    <a:lnTo>
                      <a:pt x="70" y="551"/>
                    </a:lnTo>
                    <a:lnTo>
                      <a:pt x="64" y="545"/>
                    </a:lnTo>
                    <a:lnTo>
                      <a:pt x="59" y="538"/>
                    </a:lnTo>
                    <a:lnTo>
                      <a:pt x="53" y="530"/>
                    </a:lnTo>
                    <a:lnTo>
                      <a:pt x="49" y="523"/>
                    </a:lnTo>
                    <a:lnTo>
                      <a:pt x="45" y="517"/>
                    </a:lnTo>
                    <a:lnTo>
                      <a:pt x="40" y="506"/>
                    </a:lnTo>
                    <a:lnTo>
                      <a:pt x="34" y="498"/>
                    </a:lnTo>
                    <a:lnTo>
                      <a:pt x="30" y="488"/>
                    </a:lnTo>
                    <a:lnTo>
                      <a:pt x="26" y="479"/>
                    </a:lnTo>
                    <a:lnTo>
                      <a:pt x="22" y="468"/>
                    </a:lnTo>
                    <a:lnTo>
                      <a:pt x="19" y="456"/>
                    </a:lnTo>
                    <a:lnTo>
                      <a:pt x="15" y="445"/>
                    </a:lnTo>
                    <a:lnTo>
                      <a:pt x="13" y="435"/>
                    </a:lnTo>
                    <a:lnTo>
                      <a:pt x="9" y="422"/>
                    </a:lnTo>
                    <a:lnTo>
                      <a:pt x="7" y="409"/>
                    </a:lnTo>
                    <a:lnTo>
                      <a:pt x="5" y="397"/>
                    </a:lnTo>
                    <a:lnTo>
                      <a:pt x="3" y="384"/>
                    </a:lnTo>
                    <a:lnTo>
                      <a:pt x="1" y="369"/>
                    </a:lnTo>
                    <a:lnTo>
                      <a:pt x="0" y="355"/>
                    </a:lnTo>
                    <a:lnTo>
                      <a:pt x="0" y="340"/>
                    </a:lnTo>
                    <a:lnTo>
                      <a:pt x="1" y="325"/>
                    </a:lnTo>
                    <a:lnTo>
                      <a:pt x="1" y="310"/>
                    </a:lnTo>
                    <a:lnTo>
                      <a:pt x="1" y="293"/>
                    </a:lnTo>
                    <a:lnTo>
                      <a:pt x="1" y="276"/>
                    </a:lnTo>
                    <a:lnTo>
                      <a:pt x="5" y="258"/>
                    </a:lnTo>
                    <a:lnTo>
                      <a:pt x="7" y="239"/>
                    </a:lnTo>
                    <a:lnTo>
                      <a:pt x="9" y="220"/>
                    </a:lnTo>
                    <a:lnTo>
                      <a:pt x="11" y="201"/>
                    </a:lnTo>
                    <a:lnTo>
                      <a:pt x="17" y="182"/>
                    </a:lnTo>
                    <a:lnTo>
                      <a:pt x="21" y="162"/>
                    </a:lnTo>
                    <a:lnTo>
                      <a:pt x="26" y="141"/>
                    </a:lnTo>
                    <a:lnTo>
                      <a:pt x="32" y="118"/>
                    </a:lnTo>
                    <a:lnTo>
                      <a:pt x="40" y="97"/>
                    </a:lnTo>
                    <a:lnTo>
                      <a:pt x="45" y="74"/>
                    </a:lnTo>
                    <a:lnTo>
                      <a:pt x="55" y="51"/>
                    </a:lnTo>
                    <a:lnTo>
                      <a:pt x="62" y="27"/>
                    </a:lnTo>
                    <a:lnTo>
                      <a:pt x="74" y="2"/>
                    </a:lnTo>
                    <a:lnTo>
                      <a:pt x="117"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25" name="Freeform 106"/>
              <p:cNvSpPr>
                <a:spLocks/>
              </p:cNvSpPr>
              <p:nvPr/>
            </p:nvSpPr>
            <p:spPr bwMode="auto">
              <a:xfrm>
                <a:off x="854" y="3128"/>
                <a:ext cx="676" cy="550"/>
              </a:xfrm>
              <a:custGeom>
                <a:avLst/>
                <a:gdLst>
                  <a:gd name="T0" fmla="*/ 547 w 1354"/>
                  <a:gd name="T1" fmla="*/ 212 h 1101"/>
                  <a:gd name="T2" fmla="*/ 579 w 1354"/>
                  <a:gd name="T3" fmla="*/ 221 h 1101"/>
                  <a:gd name="T4" fmla="*/ 612 w 1354"/>
                  <a:gd name="T5" fmla="*/ 242 h 1101"/>
                  <a:gd name="T6" fmla="*/ 641 w 1354"/>
                  <a:gd name="T7" fmla="*/ 281 h 1101"/>
                  <a:gd name="T8" fmla="*/ 655 w 1354"/>
                  <a:gd name="T9" fmla="*/ 343 h 1101"/>
                  <a:gd name="T10" fmla="*/ 655 w 1354"/>
                  <a:gd name="T11" fmla="*/ 404 h 1101"/>
                  <a:gd name="T12" fmla="*/ 643 w 1354"/>
                  <a:gd name="T13" fmla="*/ 436 h 1101"/>
                  <a:gd name="T14" fmla="*/ 621 w 1354"/>
                  <a:gd name="T15" fmla="*/ 465 h 1101"/>
                  <a:gd name="T16" fmla="*/ 580 w 1354"/>
                  <a:gd name="T17" fmla="*/ 491 h 1101"/>
                  <a:gd name="T18" fmla="*/ 517 w 1354"/>
                  <a:gd name="T19" fmla="*/ 512 h 1101"/>
                  <a:gd name="T20" fmla="*/ 443 w 1354"/>
                  <a:gd name="T21" fmla="*/ 521 h 1101"/>
                  <a:gd name="T22" fmla="*/ 409 w 1354"/>
                  <a:gd name="T23" fmla="*/ 525 h 1101"/>
                  <a:gd name="T24" fmla="*/ 349 w 1354"/>
                  <a:gd name="T25" fmla="*/ 528 h 1101"/>
                  <a:gd name="T26" fmla="*/ 274 w 1354"/>
                  <a:gd name="T27" fmla="*/ 528 h 1101"/>
                  <a:gd name="T28" fmla="*/ 195 w 1354"/>
                  <a:gd name="T29" fmla="*/ 519 h 1101"/>
                  <a:gd name="T30" fmla="*/ 122 w 1354"/>
                  <a:gd name="T31" fmla="*/ 495 h 1101"/>
                  <a:gd name="T32" fmla="*/ 71 w 1354"/>
                  <a:gd name="T33" fmla="*/ 452 h 1101"/>
                  <a:gd name="T34" fmla="*/ 40 w 1354"/>
                  <a:gd name="T35" fmla="*/ 387 h 1101"/>
                  <a:gd name="T36" fmla="*/ 25 w 1354"/>
                  <a:gd name="T37" fmla="*/ 306 h 1101"/>
                  <a:gd name="T38" fmla="*/ 21 w 1354"/>
                  <a:gd name="T39" fmla="*/ 220 h 1101"/>
                  <a:gd name="T40" fmla="*/ 25 w 1354"/>
                  <a:gd name="T41" fmla="*/ 140 h 1101"/>
                  <a:gd name="T42" fmla="*/ 32 w 1354"/>
                  <a:gd name="T43" fmla="*/ 73 h 1101"/>
                  <a:gd name="T44" fmla="*/ 41 w 1354"/>
                  <a:gd name="T45" fmla="*/ 32 h 1101"/>
                  <a:gd name="T46" fmla="*/ 257 w 1354"/>
                  <a:gd name="T47" fmla="*/ 224 h 1101"/>
                  <a:gd name="T48" fmla="*/ 259 w 1354"/>
                  <a:gd name="T49" fmla="*/ 200 h 1101"/>
                  <a:gd name="T50" fmla="*/ 261 w 1354"/>
                  <a:gd name="T51" fmla="*/ 164 h 1101"/>
                  <a:gd name="T52" fmla="*/ 265 w 1354"/>
                  <a:gd name="T53" fmla="*/ 121 h 1101"/>
                  <a:gd name="T54" fmla="*/ 268 w 1354"/>
                  <a:gd name="T55" fmla="*/ 73 h 1101"/>
                  <a:gd name="T56" fmla="*/ 270 w 1354"/>
                  <a:gd name="T57" fmla="*/ 30 h 1101"/>
                  <a:gd name="T58" fmla="*/ 268 w 1354"/>
                  <a:gd name="T59" fmla="*/ 1 h 1101"/>
                  <a:gd name="T60" fmla="*/ 235 w 1354"/>
                  <a:gd name="T61" fmla="*/ 0 h 1101"/>
                  <a:gd name="T62" fmla="*/ 185 w 1354"/>
                  <a:gd name="T63" fmla="*/ 0 h 1101"/>
                  <a:gd name="T64" fmla="*/ 129 w 1354"/>
                  <a:gd name="T65" fmla="*/ 1 h 1101"/>
                  <a:gd name="T66" fmla="*/ 75 w 1354"/>
                  <a:gd name="T67" fmla="*/ 2 h 1101"/>
                  <a:gd name="T68" fmla="*/ 37 w 1354"/>
                  <a:gd name="T69" fmla="*/ 3 h 1101"/>
                  <a:gd name="T70" fmla="*/ 23 w 1354"/>
                  <a:gd name="T71" fmla="*/ 8 h 1101"/>
                  <a:gd name="T72" fmla="*/ 15 w 1354"/>
                  <a:gd name="T73" fmla="*/ 49 h 1101"/>
                  <a:gd name="T74" fmla="*/ 5 w 1354"/>
                  <a:gd name="T75" fmla="*/ 121 h 1101"/>
                  <a:gd name="T76" fmla="*/ 0 w 1354"/>
                  <a:gd name="T77" fmla="*/ 211 h 1101"/>
                  <a:gd name="T78" fmla="*/ 5 w 1354"/>
                  <a:gd name="T79" fmla="*/ 308 h 1101"/>
                  <a:gd name="T80" fmla="*/ 25 w 1354"/>
                  <a:gd name="T81" fmla="*/ 401 h 1101"/>
                  <a:gd name="T82" fmla="*/ 63 w 1354"/>
                  <a:gd name="T83" fmla="*/ 473 h 1101"/>
                  <a:gd name="T84" fmla="*/ 88 w 1354"/>
                  <a:gd name="T85" fmla="*/ 497 h 1101"/>
                  <a:gd name="T86" fmla="*/ 127 w 1354"/>
                  <a:gd name="T87" fmla="*/ 518 h 1101"/>
                  <a:gd name="T88" fmla="*/ 190 w 1354"/>
                  <a:gd name="T89" fmla="*/ 537 h 1101"/>
                  <a:gd name="T90" fmla="*/ 282 w 1354"/>
                  <a:gd name="T91" fmla="*/ 548 h 1101"/>
                  <a:gd name="T92" fmla="*/ 407 w 1354"/>
                  <a:gd name="T93" fmla="*/ 546 h 1101"/>
                  <a:gd name="T94" fmla="*/ 468 w 1354"/>
                  <a:gd name="T95" fmla="*/ 541 h 1101"/>
                  <a:gd name="T96" fmla="*/ 506 w 1354"/>
                  <a:gd name="T97" fmla="*/ 535 h 1101"/>
                  <a:gd name="T98" fmla="*/ 555 w 1354"/>
                  <a:gd name="T99" fmla="*/ 522 h 1101"/>
                  <a:gd name="T100" fmla="*/ 605 w 1354"/>
                  <a:gd name="T101" fmla="*/ 499 h 1101"/>
                  <a:gd name="T102" fmla="*/ 648 w 1354"/>
                  <a:gd name="T103" fmla="*/ 463 h 1101"/>
                  <a:gd name="T104" fmla="*/ 673 w 1354"/>
                  <a:gd name="T105" fmla="*/ 410 h 1101"/>
                  <a:gd name="T106" fmla="*/ 676 w 1354"/>
                  <a:gd name="T107" fmla="*/ 348 h 1101"/>
                  <a:gd name="T108" fmla="*/ 668 w 1354"/>
                  <a:gd name="T109" fmla="*/ 295 h 1101"/>
                  <a:gd name="T110" fmla="*/ 650 w 1354"/>
                  <a:gd name="T111" fmla="*/ 256 h 1101"/>
                  <a:gd name="T112" fmla="*/ 625 w 1354"/>
                  <a:gd name="T113" fmla="*/ 226 h 1101"/>
                  <a:gd name="T114" fmla="*/ 591 w 1354"/>
                  <a:gd name="T115" fmla="*/ 206 h 1101"/>
                  <a:gd name="T116" fmla="*/ 551 w 1354"/>
                  <a:gd name="T117" fmla="*/ 195 h 110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4"/>
                  <a:gd name="T178" fmla="*/ 0 h 1101"/>
                  <a:gd name="T179" fmla="*/ 1354 w 1354"/>
                  <a:gd name="T180" fmla="*/ 1101 h 110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4" h="1101">
                    <a:moveTo>
                      <a:pt x="1038" y="422"/>
                    </a:moveTo>
                    <a:lnTo>
                      <a:pt x="1049" y="422"/>
                    </a:lnTo>
                    <a:lnTo>
                      <a:pt x="1057" y="422"/>
                    </a:lnTo>
                    <a:lnTo>
                      <a:pt x="1065" y="422"/>
                    </a:lnTo>
                    <a:lnTo>
                      <a:pt x="1068" y="422"/>
                    </a:lnTo>
                    <a:lnTo>
                      <a:pt x="1074" y="422"/>
                    </a:lnTo>
                    <a:lnTo>
                      <a:pt x="1080" y="422"/>
                    </a:lnTo>
                    <a:lnTo>
                      <a:pt x="1086" y="424"/>
                    </a:lnTo>
                    <a:lnTo>
                      <a:pt x="1089" y="424"/>
                    </a:lnTo>
                    <a:lnTo>
                      <a:pt x="1095" y="424"/>
                    </a:lnTo>
                    <a:lnTo>
                      <a:pt x="1101" y="426"/>
                    </a:lnTo>
                    <a:lnTo>
                      <a:pt x="1107" y="428"/>
                    </a:lnTo>
                    <a:lnTo>
                      <a:pt x="1112" y="428"/>
                    </a:lnTo>
                    <a:lnTo>
                      <a:pt x="1120" y="430"/>
                    </a:lnTo>
                    <a:lnTo>
                      <a:pt x="1126" y="432"/>
                    </a:lnTo>
                    <a:lnTo>
                      <a:pt x="1133" y="434"/>
                    </a:lnTo>
                    <a:lnTo>
                      <a:pt x="1139" y="436"/>
                    </a:lnTo>
                    <a:lnTo>
                      <a:pt x="1145" y="438"/>
                    </a:lnTo>
                    <a:lnTo>
                      <a:pt x="1152" y="439"/>
                    </a:lnTo>
                    <a:lnTo>
                      <a:pt x="1160" y="443"/>
                    </a:lnTo>
                    <a:lnTo>
                      <a:pt x="1165" y="445"/>
                    </a:lnTo>
                    <a:lnTo>
                      <a:pt x="1173" y="449"/>
                    </a:lnTo>
                    <a:lnTo>
                      <a:pt x="1179" y="453"/>
                    </a:lnTo>
                    <a:lnTo>
                      <a:pt x="1186" y="457"/>
                    </a:lnTo>
                    <a:lnTo>
                      <a:pt x="1194" y="460"/>
                    </a:lnTo>
                    <a:lnTo>
                      <a:pt x="1200" y="464"/>
                    </a:lnTo>
                    <a:lnTo>
                      <a:pt x="1207" y="468"/>
                    </a:lnTo>
                    <a:lnTo>
                      <a:pt x="1213" y="474"/>
                    </a:lnTo>
                    <a:lnTo>
                      <a:pt x="1219" y="479"/>
                    </a:lnTo>
                    <a:lnTo>
                      <a:pt x="1226" y="485"/>
                    </a:lnTo>
                    <a:lnTo>
                      <a:pt x="1232" y="491"/>
                    </a:lnTo>
                    <a:lnTo>
                      <a:pt x="1238" y="498"/>
                    </a:lnTo>
                    <a:lnTo>
                      <a:pt x="1243" y="504"/>
                    </a:lnTo>
                    <a:lnTo>
                      <a:pt x="1249" y="510"/>
                    </a:lnTo>
                    <a:lnTo>
                      <a:pt x="1257" y="519"/>
                    </a:lnTo>
                    <a:lnTo>
                      <a:pt x="1262" y="527"/>
                    </a:lnTo>
                    <a:lnTo>
                      <a:pt x="1268" y="534"/>
                    </a:lnTo>
                    <a:lnTo>
                      <a:pt x="1272" y="544"/>
                    </a:lnTo>
                    <a:lnTo>
                      <a:pt x="1278" y="552"/>
                    </a:lnTo>
                    <a:lnTo>
                      <a:pt x="1283" y="563"/>
                    </a:lnTo>
                    <a:lnTo>
                      <a:pt x="1287" y="572"/>
                    </a:lnTo>
                    <a:lnTo>
                      <a:pt x="1291" y="584"/>
                    </a:lnTo>
                    <a:lnTo>
                      <a:pt x="1295" y="593"/>
                    </a:lnTo>
                    <a:lnTo>
                      <a:pt x="1299" y="605"/>
                    </a:lnTo>
                    <a:lnTo>
                      <a:pt x="1302" y="616"/>
                    </a:lnTo>
                    <a:lnTo>
                      <a:pt x="1304" y="629"/>
                    </a:lnTo>
                    <a:lnTo>
                      <a:pt x="1306" y="643"/>
                    </a:lnTo>
                    <a:lnTo>
                      <a:pt x="1310" y="658"/>
                    </a:lnTo>
                    <a:lnTo>
                      <a:pt x="1312" y="671"/>
                    </a:lnTo>
                    <a:lnTo>
                      <a:pt x="1312" y="687"/>
                    </a:lnTo>
                    <a:lnTo>
                      <a:pt x="1314" y="702"/>
                    </a:lnTo>
                    <a:lnTo>
                      <a:pt x="1314" y="717"/>
                    </a:lnTo>
                    <a:lnTo>
                      <a:pt x="1314" y="734"/>
                    </a:lnTo>
                    <a:lnTo>
                      <a:pt x="1314" y="751"/>
                    </a:lnTo>
                    <a:lnTo>
                      <a:pt x="1314" y="768"/>
                    </a:lnTo>
                    <a:lnTo>
                      <a:pt x="1314" y="787"/>
                    </a:lnTo>
                    <a:lnTo>
                      <a:pt x="1312" y="789"/>
                    </a:lnTo>
                    <a:lnTo>
                      <a:pt x="1312" y="797"/>
                    </a:lnTo>
                    <a:lnTo>
                      <a:pt x="1312" y="802"/>
                    </a:lnTo>
                    <a:lnTo>
                      <a:pt x="1312" y="808"/>
                    </a:lnTo>
                    <a:lnTo>
                      <a:pt x="1310" y="816"/>
                    </a:lnTo>
                    <a:lnTo>
                      <a:pt x="1308" y="823"/>
                    </a:lnTo>
                    <a:lnTo>
                      <a:pt x="1304" y="831"/>
                    </a:lnTo>
                    <a:lnTo>
                      <a:pt x="1302" y="840"/>
                    </a:lnTo>
                    <a:lnTo>
                      <a:pt x="1300" y="846"/>
                    </a:lnTo>
                    <a:lnTo>
                      <a:pt x="1299" y="852"/>
                    </a:lnTo>
                    <a:lnTo>
                      <a:pt x="1295" y="858"/>
                    </a:lnTo>
                    <a:lnTo>
                      <a:pt x="1293" y="861"/>
                    </a:lnTo>
                    <a:lnTo>
                      <a:pt x="1291" y="867"/>
                    </a:lnTo>
                    <a:lnTo>
                      <a:pt x="1287" y="873"/>
                    </a:lnTo>
                    <a:lnTo>
                      <a:pt x="1283" y="878"/>
                    </a:lnTo>
                    <a:lnTo>
                      <a:pt x="1281" y="884"/>
                    </a:lnTo>
                    <a:lnTo>
                      <a:pt x="1278" y="890"/>
                    </a:lnTo>
                    <a:lnTo>
                      <a:pt x="1274" y="896"/>
                    </a:lnTo>
                    <a:lnTo>
                      <a:pt x="1268" y="903"/>
                    </a:lnTo>
                    <a:lnTo>
                      <a:pt x="1266" y="909"/>
                    </a:lnTo>
                    <a:lnTo>
                      <a:pt x="1259" y="915"/>
                    </a:lnTo>
                    <a:lnTo>
                      <a:pt x="1255" y="918"/>
                    </a:lnTo>
                    <a:lnTo>
                      <a:pt x="1247" y="924"/>
                    </a:lnTo>
                    <a:lnTo>
                      <a:pt x="1243" y="930"/>
                    </a:lnTo>
                    <a:lnTo>
                      <a:pt x="1236" y="935"/>
                    </a:lnTo>
                    <a:lnTo>
                      <a:pt x="1228" y="941"/>
                    </a:lnTo>
                    <a:lnTo>
                      <a:pt x="1222" y="947"/>
                    </a:lnTo>
                    <a:lnTo>
                      <a:pt x="1215" y="953"/>
                    </a:lnTo>
                    <a:lnTo>
                      <a:pt x="1207" y="958"/>
                    </a:lnTo>
                    <a:lnTo>
                      <a:pt x="1198" y="964"/>
                    </a:lnTo>
                    <a:lnTo>
                      <a:pt x="1190" y="970"/>
                    </a:lnTo>
                    <a:lnTo>
                      <a:pt x="1181" y="974"/>
                    </a:lnTo>
                    <a:lnTo>
                      <a:pt x="1171" y="979"/>
                    </a:lnTo>
                    <a:lnTo>
                      <a:pt x="1162" y="983"/>
                    </a:lnTo>
                    <a:lnTo>
                      <a:pt x="1152" y="989"/>
                    </a:lnTo>
                    <a:lnTo>
                      <a:pt x="1141" y="994"/>
                    </a:lnTo>
                    <a:lnTo>
                      <a:pt x="1129" y="998"/>
                    </a:lnTo>
                    <a:lnTo>
                      <a:pt x="1118" y="1002"/>
                    </a:lnTo>
                    <a:lnTo>
                      <a:pt x="1105" y="1006"/>
                    </a:lnTo>
                    <a:lnTo>
                      <a:pt x="1091" y="1012"/>
                    </a:lnTo>
                    <a:lnTo>
                      <a:pt x="1078" y="1013"/>
                    </a:lnTo>
                    <a:lnTo>
                      <a:pt x="1065" y="1017"/>
                    </a:lnTo>
                    <a:lnTo>
                      <a:pt x="1049" y="1021"/>
                    </a:lnTo>
                    <a:lnTo>
                      <a:pt x="1036" y="1025"/>
                    </a:lnTo>
                    <a:lnTo>
                      <a:pt x="1019" y="1027"/>
                    </a:lnTo>
                    <a:lnTo>
                      <a:pt x="1004" y="1031"/>
                    </a:lnTo>
                    <a:lnTo>
                      <a:pt x="985" y="1032"/>
                    </a:lnTo>
                    <a:lnTo>
                      <a:pt x="970" y="1034"/>
                    </a:lnTo>
                    <a:lnTo>
                      <a:pt x="951" y="1036"/>
                    </a:lnTo>
                    <a:lnTo>
                      <a:pt x="932" y="1038"/>
                    </a:lnTo>
                    <a:lnTo>
                      <a:pt x="913" y="1040"/>
                    </a:lnTo>
                    <a:lnTo>
                      <a:pt x="894" y="1042"/>
                    </a:lnTo>
                    <a:lnTo>
                      <a:pt x="892" y="1042"/>
                    </a:lnTo>
                    <a:lnTo>
                      <a:pt x="888" y="1042"/>
                    </a:lnTo>
                    <a:lnTo>
                      <a:pt x="882" y="1042"/>
                    </a:lnTo>
                    <a:lnTo>
                      <a:pt x="878" y="1042"/>
                    </a:lnTo>
                    <a:lnTo>
                      <a:pt x="873" y="1044"/>
                    </a:lnTo>
                    <a:lnTo>
                      <a:pt x="867" y="1044"/>
                    </a:lnTo>
                    <a:lnTo>
                      <a:pt x="861" y="1044"/>
                    </a:lnTo>
                    <a:lnTo>
                      <a:pt x="854" y="1046"/>
                    </a:lnTo>
                    <a:lnTo>
                      <a:pt x="846" y="1046"/>
                    </a:lnTo>
                    <a:lnTo>
                      <a:pt x="838" y="1048"/>
                    </a:lnTo>
                    <a:lnTo>
                      <a:pt x="829" y="1048"/>
                    </a:lnTo>
                    <a:lnTo>
                      <a:pt x="819" y="1050"/>
                    </a:lnTo>
                    <a:lnTo>
                      <a:pt x="810" y="1050"/>
                    </a:lnTo>
                    <a:lnTo>
                      <a:pt x="800" y="1051"/>
                    </a:lnTo>
                    <a:lnTo>
                      <a:pt x="787" y="1051"/>
                    </a:lnTo>
                    <a:lnTo>
                      <a:pt x="776" y="1053"/>
                    </a:lnTo>
                    <a:lnTo>
                      <a:pt x="764" y="1053"/>
                    </a:lnTo>
                    <a:lnTo>
                      <a:pt x="753" y="1055"/>
                    </a:lnTo>
                    <a:lnTo>
                      <a:pt x="740" y="1055"/>
                    </a:lnTo>
                    <a:lnTo>
                      <a:pt x="726" y="1057"/>
                    </a:lnTo>
                    <a:lnTo>
                      <a:pt x="713" y="1057"/>
                    </a:lnTo>
                    <a:lnTo>
                      <a:pt x="700" y="1057"/>
                    </a:lnTo>
                    <a:lnTo>
                      <a:pt x="684" y="1057"/>
                    </a:lnTo>
                    <a:lnTo>
                      <a:pt x="669" y="1059"/>
                    </a:lnTo>
                    <a:lnTo>
                      <a:pt x="654" y="1059"/>
                    </a:lnTo>
                    <a:lnTo>
                      <a:pt x="641" y="1059"/>
                    </a:lnTo>
                    <a:lnTo>
                      <a:pt x="626" y="1059"/>
                    </a:lnTo>
                    <a:lnTo>
                      <a:pt x="610" y="1059"/>
                    </a:lnTo>
                    <a:lnTo>
                      <a:pt x="595" y="1059"/>
                    </a:lnTo>
                    <a:lnTo>
                      <a:pt x="582" y="1059"/>
                    </a:lnTo>
                    <a:lnTo>
                      <a:pt x="565" y="1057"/>
                    </a:lnTo>
                    <a:lnTo>
                      <a:pt x="549" y="1057"/>
                    </a:lnTo>
                    <a:lnTo>
                      <a:pt x="532" y="1057"/>
                    </a:lnTo>
                    <a:lnTo>
                      <a:pt x="517" y="1055"/>
                    </a:lnTo>
                    <a:lnTo>
                      <a:pt x="500" y="1053"/>
                    </a:lnTo>
                    <a:lnTo>
                      <a:pt x="485" y="1053"/>
                    </a:lnTo>
                    <a:lnTo>
                      <a:pt x="468" y="1051"/>
                    </a:lnTo>
                    <a:lnTo>
                      <a:pt x="453" y="1050"/>
                    </a:lnTo>
                    <a:lnTo>
                      <a:pt x="437" y="1046"/>
                    </a:lnTo>
                    <a:lnTo>
                      <a:pt x="422" y="1044"/>
                    </a:lnTo>
                    <a:lnTo>
                      <a:pt x="405" y="1042"/>
                    </a:lnTo>
                    <a:lnTo>
                      <a:pt x="390" y="1038"/>
                    </a:lnTo>
                    <a:lnTo>
                      <a:pt x="375" y="1034"/>
                    </a:lnTo>
                    <a:lnTo>
                      <a:pt x="359" y="1031"/>
                    </a:lnTo>
                    <a:lnTo>
                      <a:pt x="344" y="1027"/>
                    </a:lnTo>
                    <a:lnTo>
                      <a:pt x="329" y="1025"/>
                    </a:lnTo>
                    <a:lnTo>
                      <a:pt x="314" y="1019"/>
                    </a:lnTo>
                    <a:lnTo>
                      <a:pt x="300" y="1013"/>
                    </a:lnTo>
                    <a:lnTo>
                      <a:pt x="285" y="1008"/>
                    </a:lnTo>
                    <a:lnTo>
                      <a:pt x="274" y="1004"/>
                    </a:lnTo>
                    <a:lnTo>
                      <a:pt x="259" y="996"/>
                    </a:lnTo>
                    <a:lnTo>
                      <a:pt x="245" y="991"/>
                    </a:lnTo>
                    <a:lnTo>
                      <a:pt x="234" y="983"/>
                    </a:lnTo>
                    <a:lnTo>
                      <a:pt x="222" y="977"/>
                    </a:lnTo>
                    <a:lnTo>
                      <a:pt x="209" y="970"/>
                    </a:lnTo>
                    <a:lnTo>
                      <a:pt x="200" y="960"/>
                    </a:lnTo>
                    <a:lnTo>
                      <a:pt x="188" y="953"/>
                    </a:lnTo>
                    <a:lnTo>
                      <a:pt x="179" y="945"/>
                    </a:lnTo>
                    <a:lnTo>
                      <a:pt x="167" y="935"/>
                    </a:lnTo>
                    <a:lnTo>
                      <a:pt x="158" y="926"/>
                    </a:lnTo>
                    <a:lnTo>
                      <a:pt x="150" y="915"/>
                    </a:lnTo>
                    <a:lnTo>
                      <a:pt x="143" y="905"/>
                    </a:lnTo>
                    <a:lnTo>
                      <a:pt x="135" y="894"/>
                    </a:lnTo>
                    <a:lnTo>
                      <a:pt x="127" y="882"/>
                    </a:lnTo>
                    <a:lnTo>
                      <a:pt x="120" y="869"/>
                    </a:lnTo>
                    <a:lnTo>
                      <a:pt x="114" y="858"/>
                    </a:lnTo>
                    <a:lnTo>
                      <a:pt x="106" y="842"/>
                    </a:lnTo>
                    <a:lnTo>
                      <a:pt x="101" y="831"/>
                    </a:lnTo>
                    <a:lnTo>
                      <a:pt x="95" y="816"/>
                    </a:lnTo>
                    <a:lnTo>
                      <a:pt x="91" y="802"/>
                    </a:lnTo>
                    <a:lnTo>
                      <a:pt x="86" y="787"/>
                    </a:lnTo>
                    <a:lnTo>
                      <a:pt x="80" y="774"/>
                    </a:lnTo>
                    <a:lnTo>
                      <a:pt x="76" y="757"/>
                    </a:lnTo>
                    <a:lnTo>
                      <a:pt x="72" y="744"/>
                    </a:lnTo>
                    <a:lnTo>
                      <a:pt x="68" y="726"/>
                    </a:lnTo>
                    <a:lnTo>
                      <a:pt x="65" y="711"/>
                    </a:lnTo>
                    <a:lnTo>
                      <a:pt x="63" y="696"/>
                    </a:lnTo>
                    <a:lnTo>
                      <a:pt x="61" y="681"/>
                    </a:lnTo>
                    <a:lnTo>
                      <a:pt x="57" y="662"/>
                    </a:lnTo>
                    <a:lnTo>
                      <a:pt x="53" y="647"/>
                    </a:lnTo>
                    <a:lnTo>
                      <a:pt x="53" y="629"/>
                    </a:lnTo>
                    <a:lnTo>
                      <a:pt x="51" y="612"/>
                    </a:lnTo>
                    <a:lnTo>
                      <a:pt x="48" y="595"/>
                    </a:lnTo>
                    <a:lnTo>
                      <a:pt x="48" y="578"/>
                    </a:lnTo>
                    <a:lnTo>
                      <a:pt x="46" y="561"/>
                    </a:lnTo>
                    <a:lnTo>
                      <a:pt x="46" y="544"/>
                    </a:lnTo>
                    <a:lnTo>
                      <a:pt x="44" y="527"/>
                    </a:lnTo>
                    <a:lnTo>
                      <a:pt x="42" y="510"/>
                    </a:lnTo>
                    <a:lnTo>
                      <a:pt x="42" y="493"/>
                    </a:lnTo>
                    <a:lnTo>
                      <a:pt x="42" y="476"/>
                    </a:lnTo>
                    <a:lnTo>
                      <a:pt x="42" y="458"/>
                    </a:lnTo>
                    <a:lnTo>
                      <a:pt x="42" y="441"/>
                    </a:lnTo>
                    <a:lnTo>
                      <a:pt x="44" y="424"/>
                    </a:lnTo>
                    <a:lnTo>
                      <a:pt x="44" y="409"/>
                    </a:lnTo>
                    <a:lnTo>
                      <a:pt x="44" y="392"/>
                    </a:lnTo>
                    <a:lnTo>
                      <a:pt x="44" y="375"/>
                    </a:lnTo>
                    <a:lnTo>
                      <a:pt x="46" y="358"/>
                    </a:lnTo>
                    <a:lnTo>
                      <a:pt x="46" y="341"/>
                    </a:lnTo>
                    <a:lnTo>
                      <a:pt x="46" y="325"/>
                    </a:lnTo>
                    <a:lnTo>
                      <a:pt x="48" y="310"/>
                    </a:lnTo>
                    <a:lnTo>
                      <a:pt x="49" y="295"/>
                    </a:lnTo>
                    <a:lnTo>
                      <a:pt x="51" y="280"/>
                    </a:lnTo>
                    <a:lnTo>
                      <a:pt x="51" y="263"/>
                    </a:lnTo>
                    <a:lnTo>
                      <a:pt x="53" y="249"/>
                    </a:lnTo>
                    <a:lnTo>
                      <a:pt x="53" y="234"/>
                    </a:lnTo>
                    <a:lnTo>
                      <a:pt x="55" y="221"/>
                    </a:lnTo>
                    <a:lnTo>
                      <a:pt x="57" y="208"/>
                    </a:lnTo>
                    <a:lnTo>
                      <a:pt x="59" y="194"/>
                    </a:lnTo>
                    <a:lnTo>
                      <a:pt x="61" y="183"/>
                    </a:lnTo>
                    <a:lnTo>
                      <a:pt x="63" y="171"/>
                    </a:lnTo>
                    <a:lnTo>
                      <a:pt x="63" y="158"/>
                    </a:lnTo>
                    <a:lnTo>
                      <a:pt x="65" y="147"/>
                    </a:lnTo>
                    <a:lnTo>
                      <a:pt x="67" y="135"/>
                    </a:lnTo>
                    <a:lnTo>
                      <a:pt x="68" y="126"/>
                    </a:lnTo>
                    <a:lnTo>
                      <a:pt x="70" y="114"/>
                    </a:lnTo>
                    <a:lnTo>
                      <a:pt x="72" y="107"/>
                    </a:lnTo>
                    <a:lnTo>
                      <a:pt x="74" y="97"/>
                    </a:lnTo>
                    <a:lnTo>
                      <a:pt x="76" y="90"/>
                    </a:lnTo>
                    <a:lnTo>
                      <a:pt x="76" y="82"/>
                    </a:lnTo>
                    <a:lnTo>
                      <a:pt x="78" y="76"/>
                    </a:lnTo>
                    <a:lnTo>
                      <a:pt x="80" y="69"/>
                    </a:lnTo>
                    <a:lnTo>
                      <a:pt x="82" y="65"/>
                    </a:lnTo>
                    <a:lnTo>
                      <a:pt x="82" y="59"/>
                    </a:lnTo>
                    <a:lnTo>
                      <a:pt x="84" y="55"/>
                    </a:lnTo>
                    <a:lnTo>
                      <a:pt x="86" y="52"/>
                    </a:lnTo>
                    <a:lnTo>
                      <a:pt x="87" y="50"/>
                    </a:lnTo>
                    <a:lnTo>
                      <a:pt x="504" y="50"/>
                    </a:lnTo>
                    <a:lnTo>
                      <a:pt x="472" y="504"/>
                    </a:lnTo>
                    <a:lnTo>
                      <a:pt x="688" y="451"/>
                    </a:lnTo>
                    <a:lnTo>
                      <a:pt x="705" y="407"/>
                    </a:lnTo>
                    <a:lnTo>
                      <a:pt x="515" y="451"/>
                    </a:lnTo>
                    <a:lnTo>
                      <a:pt x="515" y="449"/>
                    </a:lnTo>
                    <a:lnTo>
                      <a:pt x="515" y="447"/>
                    </a:lnTo>
                    <a:lnTo>
                      <a:pt x="515" y="441"/>
                    </a:lnTo>
                    <a:lnTo>
                      <a:pt x="515" y="436"/>
                    </a:lnTo>
                    <a:lnTo>
                      <a:pt x="515" y="432"/>
                    </a:lnTo>
                    <a:lnTo>
                      <a:pt x="515" y="428"/>
                    </a:lnTo>
                    <a:lnTo>
                      <a:pt x="515" y="422"/>
                    </a:lnTo>
                    <a:lnTo>
                      <a:pt x="517" y="419"/>
                    </a:lnTo>
                    <a:lnTo>
                      <a:pt x="517" y="413"/>
                    </a:lnTo>
                    <a:lnTo>
                      <a:pt x="517" y="409"/>
                    </a:lnTo>
                    <a:lnTo>
                      <a:pt x="519" y="401"/>
                    </a:lnTo>
                    <a:lnTo>
                      <a:pt x="519" y="398"/>
                    </a:lnTo>
                    <a:lnTo>
                      <a:pt x="519" y="390"/>
                    </a:lnTo>
                    <a:lnTo>
                      <a:pt x="519" y="382"/>
                    </a:lnTo>
                    <a:lnTo>
                      <a:pt x="519" y="377"/>
                    </a:lnTo>
                    <a:lnTo>
                      <a:pt x="521" y="369"/>
                    </a:lnTo>
                    <a:lnTo>
                      <a:pt x="521" y="361"/>
                    </a:lnTo>
                    <a:lnTo>
                      <a:pt x="521" y="354"/>
                    </a:lnTo>
                    <a:lnTo>
                      <a:pt x="523" y="346"/>
                    </a:lnTo>
                    <a:lnTo>
                      <a:pt x="523" y="339"/>
                    </a:lnTo>
                    <a:lnTo>
                      <a:pt x="523" y="329"/>
                    </a:lnTo>
                    <a:lnTo>
                      <a:pt x="525" y="322"/>
                    </a:lnTo>
                    <a:lnTo>
                      <a:pt x="525" y="314"/>
                    </a:lnTo>
                    <a:lnTo>
                      <a:pt x="527" y="304"/>
                    </a:lnTo>
                    <a:lnTo>
                      <a:pt x="527" y="295"/>
                    </a:lnTo>
                    <a:lnTo>
                      <a:pt x="529" y="287"/>
                    </a:lnTo>
                    <a:lnTo>
                      <a:pt x="529" y="278"/>
                    </a:lnTo>
                    <a:lnTo>
                      <a:pt x="529" y="270"/>
                    </a:lnTo>
                    <a:lnTo>
                      <a:pt x="529" y="261"/>
                    </a:lnTo>
                    <a:lnTo>
                      <a:pt x="530" y="251"/>
                    </a:lnTo>
                    <a:lnTo>
                      <a:pt x="530" y="242"/>
                    </a:lnTo>
                    <a:lnTo>
                      <a:pt x="530" y="232"/>
                    </a:lnTo>
                    <a:lnTo>
                      <a:pt x="530" y="223"/>
                    </a:lnTo>
                    <a:lnTo>
                      <a:pt x="532" y="213"/>
                    </a:lnTo>
                    <a:lnTo>
                      <a:pt x="532" y="204"/>
                    </a:lnTo>
                    <a:lnTo>
                      <a:pt x="534" y="194"/>
                    </a:lnTo>
                    <a:lnTo>
                      <a:pt x="534" y="185"/>
                    </a:lnTo>
                    <a:lnTo>
                      <a:pt x="534" y="175"/>
                    </a:lnTo>
                    <a:lnTo>
                      <a:pt x="534" y="166"/>
                    </a:lnTo>
                    <a:lnTo>
                      <a:pt x="536" y="156"/>
                    </a:lnTo>
                    <a:lnTo>
                      <a:pt x="536" y="147"/>
                    </a:lnTo>
                    <a:lnTo>
                      <a:pt x="536" y="139"/>
                    </a:lnTo>
                    <a:lnTo>
                      <a:pt x="538" y="130"/>
                    </a:lnTo>
                    <a:lnTo>
                      <a:pt x="538" y="122"/>
                    </a:lnTo>
                    <a:lnTo>
                      <a:pt x="538" y="112"/>
                    </a:lnTo>
                    <a:lnTo>
                      <a:pt x="538" y="103"/>
                    </a:lnTo>
                    <a:lnTo>
                      <a:pt x="538" y="93"/>
                    </a:lnTo>
                    <a:lnTo>
                      <a:pt x="540" y="86"/>
                    </a:lnTo>
                    <a:lnTo>
                      <a:pt x="540" y="78"/>
                    </a:lnTo>
                    <a:lnTo>
                      <a:pt x="540" y="69"/>
                    </a:lnTo>
                    <a:lnTo>
                      <a:pt x="540" y="61"/>
                    </a:lnTo>
                    <a:lnTo>
                      <a:pt x="540" y="55"/>
                    </a:lnTo>
                    <a:lnTo>
                      <a:pt x="540" y="48"/>
                    </a:lnTo>
                    <a:lnTo>
                      <a:pt x="540" y="40"/>
                    </a:lnTo>
                    <a:lnTo>
                      <a:pt x="540" y="33"/>
                    </a:lnTo>
                    <a:lnTo>
                      <a:pt x="540" y="27"/>
                    </a:lnTo>
                    <a:lnTo>
                      <a:pt x="540" y="21"/>
                    </a:lnTo>
                    <a:lnTo>
                      <a:pt x="540" y="16"/>
                    </a:lnTo>
                    <a:lnTo>
                      <a:pt x="540" y="10"/>
                    </a:lnTo>
                    <a:lnTo>
                      <a:pt x="540" y="4"/>
                    </a:lnTo>
                    <a:lnTo>
                      <a:pt x="536" y="2"/>
                    </a:lnTo>
                    <a:lnTo>
                      <a:pt x="532" y="2"/>
                    </a:lnTo>
                    <a:lnTo>
                      <a:pt x="525" y="0"/>
                    </a:lnTo>
                    <a:lnTo>
                      <a:pt x="517" y="0"/>
                    </a:lnTo>
                    <a:lnTo>
                      <a:pt x="511" y="0"/>
                    </a:lnTo>
                    <a:lnTo>
                      <a:pt x="506" y="0"/>
                    </a:lnTo>
                    <a:lnTo>
                      <a:pt x="498" y="0"/>
                    </a:lnTo>
                    <a:lnTo>
                      <a:pt x="492" y="0"/>
                    </a:lnTo>
                    <a:lnTo>
                      <a:pt x="485" y="0"/>
                    </a:lnTo>
                    <a:lnTo>
                      <a:pt x="477" y="0"/>
                    </a:lnTo>
                    <a:lnTo>
                      <a:pt x="470" y="0"/>
                    </a:lnTo>
                    <a:lnTo>
                      <a:pt x="462" y="0"/>
                    </a:lnTo>
                    <a:lnTo>
                      <a:pt x="453" y="0"/>
                    </a:lnTo>
                    <a:lnTo>
                      <a:pt x="443" y="0"/>
                    </a:lnTo>
                    <a:lnTo>
                      <a:pt x="433" y="0"/>
                    </a:lnTo>
                    <a:lnTo>
                      <a:pt x="424" y="0"/>
                    </a:lnTo>
                    <a:lnTo>
                      <a:pt x="413" y="0"/>
                    </a:lnTo>
                    <a:lnTo>
                      <a:pt x="401" y="0"/>
                    </a:lnTo>
                    <a:lnTo>
                      <a:pt x="392" y="0"/>
                    </a:lnTo>
                    <a:lnTo>
                      <a:pt x="382" y="0"/>
                    </a:lnTo>
                    <a:lnTo>
                      <a:pt x="371" y="0"/>
                    </a:lnTo>
                    <a:lnTo>
                      <a:pt x="359" y="0"/>
                    </a:lnTo>
                    <a:lnTo>
                      <a:pt x="350" y="0"/>
                    </a:lnTo>
                    <a:lnTo>
                      <a:pt x="338" y="2"/>
                    </a:lnTo>
                    <a:lnTo>
                      <a:pt x="327" y="2"/>
                    </a:lnTo>
                    <a:lnTo>
                      <a:pt x="316" y="2"/>
                    </a:lnTo>
                    <a:lnTo>
                      <a:pt x="304" y="2"/>
                    </a:lnTo>
                    <a:lnTo>
                      <a:pt x="293" y="2"/>
                    </a:lnTo>
                    <a:lnTo>
                      <a:pt x="281" y="2"/>
                    </a:lnTo>
                    <a:lnTo>
                      <a:pt x="270" y="2"/>
                    </a:lnTo>
                    <a:lnTo>
                      <a:pt x="259" y="2"/>
                    </a:lnTo>
                    <a:lnTo>
                      <a:pt x="247" y="2"/>
                    </a:lnTo>
                    <a:lnTo>
                      <a:pt x="236" y="2"/>
                    </a:lnTo>
                    <a:lnTo>
                      <a:pt x="224" y="2"/>
                    </a:lnTo>
                    <a:lnTo>
                      <a:pt x="213" y="2"/>
                    </a:lnTo>
                    <a:lnTo>
                      <a:pt x="203" y="4"/>
                    </a:lnTo>
                    <a:lnTo>
                      <a:pt x="192" y="4"/>
                    </a:lnTo>
                    <a:lnTo>
                      <a:pt x="181" y="4"/>
                    </a:lnTo>
                    <a:lnTo>
                      <a:pt x="171" y="4"/>
                    </a:lnTo>
                    <a:lnTo>
                      <a:pt x="162" y="4"/>
                    </a:lnTo>
                    <a:lnTo>
                      <a:pt x="150" y="4"/>
                    </a:lnTo>
                    <a:lnTo>
                      <a:pt x="143" y="4"/>
                    </a:lnTo>
                    <a:lnTo>
                      <a:pt x="133" y="4"/>
                    </a:lnTo>
                    <a:lnTo>
                      <a:pt x="126" y="4"/>
                    </a:lnTo>
                    <a:lnTo>
                      <a:pt x="116" y="4"/>
                    </a:lnTo>
                    <a:lnTo>
                      <a:pt x="108" y="4"/>
                    </a:lnTo>
                    <a:lnTo>
                      <a:pt x="101" y="4"/>
                    </a:lnTo>
                    <a:lnTo>
                      <a:pt x="93" y="6"/>
                    </a:lnTo>
                    <a:lnTo>
                      <a:pt x="86" y="6"/>
                    </a:lnTo>
                    <a:lnTo>
                      <a:pt x="80" y="6"/>
                    </a:lnTo>
                    <a:lnTo>
                      <a:pt x="74" y="6"/>
                    </a:lnTo>
                    <a:lnTo>
                      <a:pt x="70" y="6"/>
                    </a:lnTo>
                    <a:lnTo>
                      <a:pt x="65" y="6"/>
                    </a:lnTo>
                    <a:lnTo>
                      <a:pt x="61" y="6"/>
                    </a:lnTo>
                    <a:lnTo>
                      <a:pt x="57" y="6"/>
                    </a:lnTo>
                    <a:lnTo>
                      <a:pt x="53" y="6"/>
                    </a:lnTo>
                    <a:lnTo>
                      <a:pt x="49" y="6"/>
                    </a:lnTo>
                    <a:lnTo>
                      <a:pt x="49" y="8"/>
                    </a:lnTo>
                    <a:lnTo>
                      <a:pt x="48" y="8"/>
                    </a:lnTo>
                    <a:lnTo>
                      <a:pt x="48" y="16"/>
                    </a:lnTo>
                    <a:lnTo>
                      <a:pt x="46" y="17"/>
                    </a:lnTo>
                    <a:lnTo>
                      <a:pt x="44" y="23"/>
                    </a:lnTo>
                    <a:lnTo>
                      <a:pt x="44" y="27"/>
                    </a:lnTo>
                    <a:lnTo>
                      <a:pt x="42" y="36"/>
                    </a:lnTo>
                    <a:lnTo>
                      <a:pt x="40" y="42"/>
                    </a:lnTo>
                    <a:lnTo>
                      <a:pt x="40" y="50"/>
                    </a:lnTo>
                    <a:lnTo>
                      <a:pt x="36" y="57"/>
                    </a:lnTo>
                    <a:lnTo>
                      <a:pt x="36" y="69"/>
                    </a:lnTo>
                    <a:lnTo>
                      <a:pt x="32" y="78"/>
                    </a:lnTo>
                    <a:lnTo>
                      <a:pt x="32" y="90"/>
                    </a:lnTo>
                    <a:lnTo>
                      <a:pt x="30" y="99"/>
                    </a:lnTo>
                    <a:lnTo>
                      <a:pt x="29" y="112"/>
                    </a:lnTo>
                    <a:lnTo>
                      <a:pt x="27" y="124"/>
                    </a:lnTo>
                    <a:lnTo>
                      <a:pt x="25" y="137"/>
                    </a:lnTo>
                    <a:lnTo>
                      <a:pt x="23" y="151"/>
                    </a:lnTo>
                    <a:lnTo>
                      <a:pt x="21" y="166"/>
                    </a:lnTo>
                    <a:lnTo>
                      <a:pt x="19" y="179"/>
                    </a:lnTo>
                    <a:lnTo>
                      <a:pt x="17" y="194"/>
                    </a:lnTo>
                    <a:lnTo>
                      <a:pt x="15" y="209"/>
                    </a:lnTo>
                    <a:lnTo>
                      <a:pt x="13" y="227"/>
                    </a:lnTo>
                    <a:lnTo>
                      <a:pt x="11" y="242"/>
                    </a:lnTo>
                    <a:lnTo>
                      <a:pt x="10" y="259"/>
                    </a:lnTo>
                    <a:lnTo>
                      <a:pt x="8" y="276"/>
                    </a:lnTo>
                    <a:lnTo>
                      <a:pt x="8" y="295"/>
                    </a:lnTo>
                    <a:lnTo>
                      <a:pt x="6" y="312"/>
                    </a:lnTo>
                    <a:lnTo>
                      <a:pt x="4" y="329"/>
                    </a:lnTo>
                    <a:lnTo>
                      <a:pt x="4" y="348"/>
                    </a:lnTo>
                    <a:lnTo>
                      <a:pt x="4" y="367"/>
                    </a:lnTo>
                    <a:lnTo>
                      <a:pt x="2" y="386"/>
                    </a:lnTo>
                    <a:lnTo>
                      <a:pt x="0" y="403"/>
                    </a:lnTo>
                    <a:lnTo>
                      <a:pt x="0" y="422"/>
                    </a:lnTo>
                    <a:lnTo>
                      <a:pt x="0" y="443"/>
                    </a:lnTo>
                    <a:lnTo>
                      <a:pt x="0" y="460"/>
                    </a:lnTo>
                    <a:lnTo>
                      <a:pt x="0" y="481"/>
                    </a:lnTo>
                    <a:lnTo>
                      <a:pt x="2" y="500"/>
                    </a:lnTo>
                    <a:lnTo>
                      <a:pt x="2" y="519"/>
                    </a:lnTo>
                    <a:lnTo>
                      <a:pt x="2" y="540"/>
                    </a:lnTo>
                    <a:lnTo>
                      <a:pt x="4" y="559"/>
                    </a:lnTo>
                    <a:lnTo>
                      <a:pt x="6" y="578"/>
                    </a:lnTo>
                    <a:lnTo>
                      <a:pt x="8" y="597"/>
                    </a:lnTo>
                    <a:lnTo>
                      <a:pt x="10" y="616"/>
                    </a:lnTo>
                    <a:lnTo>
                      <a:pt x="13" y="637"/>
                    </a:lnTo>
                    <a:lnTo>
                      <a:pt x="15" y="656"/>
                    </a:lnTo>
                    <a:lnTo>
                      <a:pt x="19" y="675"/>
                    </a:lnTo>
                    <a:lnTo>
                      <a:pt x="21" y="694"/>
                    </a:lnTo>
                    <a:lnTo>
                      <a:pt x="27" y="711"/>
                    </a:lnTo>
                    <a:lnTo>
                      <a:pt x="30" y="730"/>
                    </a:lnTo>
                    <a:lnTo>
                      <a:pt x="34" y="749"/>
                    </a:lnTo>
                    <a:lnTo>
                      <a:pt x="40" y="766"/>
                    </a:lnTo>
                    <a:lnTo>
                      <a:pt x="44" y="785"/>
                    </a:lnTo>
                    <a:lnTo>
                      <a:pt x="51" y="802"/>
                    </a:lnTo>
                    <a:lnTo>
                      <a:pt x="57" y="821"/>
                    </a:lnTo>
                    <a:lnTo>
                      <a:pt x="63" y="837"/>
                    </a:lnTo>
                    <a:lnTo>
                      <a:pt x="70" y="854"/>
                    </a:lnTo>
                    <a:lnTo>
                      <a:pt x="78" y="869"/>
                    </a:lnTo>
                    <a:lnTo>
                      <a:pt x="86" y="886"/>
                    </a:lnTo>
                    <a:lnTo>
                      <a:pt x="93" y="901"/>
                    </a:lnTo>
                    <a:lnTo>
                      <a:pt x="105" y="916"/>
                    </a:lnTo>
                    <a:lnTo>
                      <a:pt x="114" y="930"/>
                    </a:lnTo>
                    <a:lnTo>
                      <a:pt x="126" y="945"/>
                    </a:lnTo>
                    <a:lnTo>
                      <a:pt x="126" y="947"/>
                    </a:lnTo>
                    <a:lnTo>
                      <a:pt x="131" y="954"/>
                    </a:lnTo>
                    <a:lnTo>
                      <a:pt x="133" y="958"/>
                    </a:lnTo>
                    <a:lnTo>
                      <a:pt x="139" y="964"/>
                    </a:lnTo>
                    <a:lnTo>
                      <a:pt x="145" y="970"/>
                    </a:lnTo>
                    <a:lnTo>
                      <a:pt x="154" y="977"/>
                    </a:lnTo>
                    <a:lnTo>
                      <a:pt x="158" y="979"/>
                    </a:lnTo>
                    <a:lnTo>
                      <a:pt x="162" y="983"/>
                    </a:lnTo>
                    <a:lnTo>
                      <a:pt x="167" y="987"/>
                    </a:lnTo>
                    <a:lnTo>
                      <a:pt x="171" y="991"/>
                    </a:lnTo>
                    <a:lnTo>
                      <a:pt x="177" y="994"/>
                    </a:lnTo>
                    <a:lnTo>
                      <a:pt x="183" y="998"/>
                    </a:lnTo>
                    <a:lnTo>
                      <a:pt x="188" y="1002"/>
                    </a:lnTo>
                    <a:lnTo>
                      <a:pt x="196" y="1008"/>
                    </a:lnTo>
                    <a:lnTo>
                      <a:pt x="203" y="1012"/>
                    </a:lnTo>
                    <a:lnTo>
                      <a:pt x="211" y="1015"/>
                    </a:lnTo>
                    <a:lnTo>
                      <a:pt x="219" y="1019"/>
                    </a:lnTo>
                    <a:lnTo>
                      <a:pt x="228" y="1025"/>
                    </a:lnTo>
                    <a:lnTo>
                      <a:pt x="236" y="1027"/>
                    </a:lnTo>
                    <a:lnTo>
                      <a:pt x="245" y="1032"/>
                    </a:lnTo>
                    <a:lnTo>
                      <a:pt x="255" y="1036"/>
                    </a:lnTo>
                    <a:lnTo>
                      <a:pt x="266" y="1042"/>
                    </a:lnTo>
                    <a:lnTo>
                      <a:pt x="278" y="1044"/>
                    </a:lnTo>
                    <a:lnTo>
                      <a:pt x="287" y="1048"/>
                    </a:lnTo>
                    <a:lnTo>
                      <a:pt x="299" y="1051"/>
                    </a:lnTo>
                    <a:lnTo>
                      <a:pt x="312" y="1057"/>
                    </a:lnTo>
                    <a:lnTo>
                      <a:pt x="325" y="1059"/>
                    </a:lnTo>
                    <a:lnTo>
                      <a:pt x="338" y="1063"/>
                    </a:lnTo>
                    <a:lnTo>
                      <a:pt x="352" y="1067"/>
                    </a:lnTo>
                    <a:lnTo>
                      <a:pt x="367" y="1070"/>
                    </a:lnTo>
                    <a:lnTo>
                      <a:pt x="380" y="1074"/>
                    </a:lnTo>
                    <a:lnTo>
                      <a:pt x="397" y="1078"/>
                    </a:lnTo>
                    <a:lnTo>
                      <a:pt x="413" y="1080"/>
                    </a:lnTo>
                    <a:lnTo>
                      <a:pt x="430" y="1084"/>
                    </a:lnTo>
                    <a:lnTo>
                      <a:pt x="447" y="1086"/>
                    </a:lnTo>
                    <a:lnTo>
                      <a:pt x="466" y="1088"/>
                    </a:lnTo>
                    <a:lnTo>
                      <a:pt x="485" y="1089"/>
                    </a:lnTo>
                    <a:lnTo>
                      <a:pt x="504" y="1093"/>
                    </a:lnTo>
                    <a:lnTo>
                      <a:pt x="523" y="1093"/>
                    </a:lnTo>
                    <a:lnTo>
                      <a:pt x="544" y="1095"/>
                    </a:lnTo>
                    <a:lnTo>
                      <a:pt x="565" y="1097"/>
                    </a:lnTo>
                    <a:lnTo>
                      <a:pt x="587" y="1099"/>
                    </a:lnTo>
                    <a:lnTo>
                      <a:pt x="608" y="1099"/>
                    </a:lnTo>
                    <a:lnTo>
                      <a:pt x="633" y="1099"/>
                    </a:lnTo>
                    <a:lnTo>
                      <a:pt x="656" y="1099"/>
                    </a:lnTo>
                    <a:lnTo>
                      <a:pt x="681" y="1101"/>
                    </a:lnTo>
                    <a:lnTo>
                      <a:pt x="705" y="1099"/>
                    </a:lnTo>
                    <a:lnTo>
                      <a:pt x="732" y="1099"/>
                    </a:lnTo>
                    <a:lnTo>
                      <a:pt x="759" y="1097"/>
                    </a:lnTo>
                    <a:lnTo>
                      <a:pt x="787" y="1095"/>
                    </a:lnTo>
                    <a:lnTo>
                      <a:pt x="816" y="1093"/>
                    </a:lnTo>
                    <a:lnTo>
                      <a:pt x="844" y="1091"/>
                    </a:lnTo>
                    <a:lnTo>
                      <a:pt x="875" y="1088"/>
                    </a:lnTo>
                    <a:lnTo>
                      <a:pt x="905" y="1088"/>
                    </a:lnTo>
                    <a:lnTo>
                      <a:pt x="907" y="1086"/>
                    </a:lnTo>
                    <a:lnTo>
                      <a:pt x="911" y="1086"/>
                    </a:lnTo>
                    <a:lnTo>
                      <a:pt x="914" y="1086"/>
                    </a:lnTo>
                    <a:lnTo>
                      <a:pt x="922" y="1086"/>
                    </a:lnTo>
                    <a:lnTo>
                      <a:pt x="928" y="1084"/>
                    </a:lnTo>
                    <a:lnTo>
                      <a:pt x="932" y="1084"/>
                    </a:lnTo>
                    <a:lnTo>
                      <a:pt x="937" y="1082"/>
                    </a:lnTo>
                    <a:lnTo>
                      <a:pt x="943" y="1082"/>
                    </a:lnTo>
                    <a:lnTo>
                      <a:pt x="951" y="1080"/>
                    </a:lnTo>
                    <a:lnTo>
                      <a:pt x="956" y="1080"/>
                    </a:lnTo>
                    <a:lnTo>
                      <a:pt x="964" y="1078"/>
                    </a:lnTo>
                    <a:lnTo>
                      <a:pt x="972" y="1078"/>
                    </a:lnTo>
                    <a:lnTo>
                      <a:pt x="979" y="1078"/>
                    </a:lnTo>
                    <a:lnTo>
                      <a:pt x="987" y="1076"/>
                    </a:lnTo>
                    <a:lnTo>
                      <a:pt x="996" y="1074"/>
                    </a:lnTo>
                    <a:lnTo>
                      <a:pt x="1006" y="1072"/>
                    </a:lnTo>
                    <a:lnTo>
                      <a:pt x="1013" y="1070"/>
                    </a:lnTo>
                    <a:lnTo>
                      <a:pt x="1023" y="1069"/>
                    </a:lnTo>
                    <a:lnTo>
                      <a:pt x="1030" y="1067"/>
                    </a:lnTo>
                    <a:lnTo>
                      <a:pt x="1042" y="1065"/>
                    </a:lnTo>
                    <a:lnTo>
                      <a:pt x="1051" y="1063"/>
                    </a:lnTo>
                    <a:lnTo>
                      <a:pt x="1061" y="1059"/>
                    </a:lnTo>
                    <a:lnTo>
                      <a:pt x="1070" y="1057"/>
                    </a:lnTo>
                    <a:lnTo>
                      <a:pt x="1080" y="1055"/>
                    </a:lnTo>
                    <a:lnTo>
                      <a:pt x="1091" y="1051"/>
                    </a:lnTo>
                    <a:lnTo>
                      <a:pt x="1101" y="1048"/>
                    </a:lnTo>
                    <a:lnTo>
                      <a:pt x="1112" y="1044"/>
                    </a:lnTo>
                    <a:lnTo>
                      <a:pt x="1122" y="1042"/>
                    </a:lnTo>
                    <a:lnTo>
                      <a:pt x="1133" y="1036"/>
                    </a:lnTo>
                    <a:lnTo>
                      <a:pt x="1143" y="1032"/>
                    </a:lnTo>
                    <a:lnTo>
                      <a:pt x="1152" y="1029"/>
                    </a:lnTo>
                    <a:lnTo>
                      <a:pt x="1164" y="1025"/>
                    </a:lnTo>
                    <a:lnTo>
                      <a:pt x="1173" y="1019"/>
                    </a:lnTo>
                    <a:lnTo>
                      <a:pt x="1183" y="1013"/>
                    </a:lnTo>
                    <a:lnTo>
                      <a:pt x="1192" y="1008"/>
                    </a:lnTo>
                    <a:lnTo>
                      <a:pt x="1203" y="1004"/>
                    </a:lnTo>
                    <a:lnTo>
                      <a:pt x="1211" y="998"/>
                    </a:lnTo>
                    <a:lnTo>
                      <a:pt x="1221" y="991"/>
                    </a:lnTo>
                    <a:lnTo>
                      <a:pt x="1230" y="985"/>
                    </a:lnTo>
                    <a:lnTo>
                      <a:pt x="1240" y="979"/>
                    </a:lnTo>
                    <a:lnTo>
                      <a:pt x="1249" y="972"/>
                    </a:lnTo>
                    <a:lnTo>
                      <a:pt x="1259" y="966"/>
                    </a:lnTo>
                    <a:lnTo>
                      <a:pt x="1266" y="958"/>
                    </a:lnTo>
                    <a:lnTo>
                      <a:pt x="1276" y="951"/>
                    </a:lnTo>
                    <a:lnTo>
                      <a:pt x="1281" y="941"/>
                    </a:lnTo>
                    <a:lnTo>
                      <a:pt x="1291" y="934"/>
                    </a:lnTo>
                    <a:lnTo>
                      <a:pt x="1297" y="926"/>
                    </a:lnTo>
                    <a:lnTo>
                      <a:pt x="1304" y="916"/>
                    </a:lnTo>
                    <a:lnTo>
                      <a:pt x="1310" y="907"/>
                    </a:lnTo>
                    <a:lnTo>
                      <a:pt x="1316" y="897"/>
                    </a:lnTo>
                    <a:lnTo>
                      <a:pt x="1321" y="888"/>
                    </a:lnTo>
                    <a:lnTo>
                      <a:pt x="1329" y="878"/>
                    </a:lnTo>
                    <a:lnTo>
                      <a:pt x="1333" y="867"/>
                    </a:lnTo>
                    <a:lnTo>
                      <a:pt x="1337" y="856"/>
                    </a:lnTo>
                    <a:lnTo>
                      <a:pt x="1340" y="844"/>
                    </a:lnTo>
                    <a:lnTo>
                      <a:pt x="1344" y="833"/>
                    </a:lnTo>
                    <a:lnTo>
                      <a:pt x="1348" y="821"/>
                    </a:lnTo>
                    <a:lnTo>
                      <a:pt x="1350" y="810"/>
                    </a:lnTo>
                    <a:lnTo>
                      <a:pt x="1352" y="797"/>
                    </a:lnTo>
                    <a:lnTo>
                      <a:pt x="1354" y="785"/>
                    </a:lnTo>
                    <a:lnTo>
                      <a:pt x="1354" y="770"/>
                    </a:lnTo>
                    <a:lnTo>
                      <a:pt x="1354" y="757"/>
                    </a:lnTo>
                    <a:lnTo>
                      <a:pt x="1354" y="745"/>
                    </a:lnTo>
                    <a:lnTo>
                      <a:pt x="1354" y="732"/>
                    </a:lnTo>
                    <a:lnTo>
                      <a:pt x="1354" y="719"/>
                    </a:lnTo>
                    <a:lnTo>
                      <a:pt x="1354" y="707"/>
                    </a:lnTo>
                    <a:lnTo>
                      <a:pt x="1354" y="696"/>
                    </a:lnTo>
                    <a:lnTo>
                      <a:pt x="1354" y="685"/>
                    </a:lnTo>
                    <a:lnTo>
                      <a:pt x="1352" y="673"/>
                    </a:lnTo>
                    <a:lnTo>
                      <a:pt x="1352" y="662"/>
                    </a:lnTo>
                    <a:lnTo>
                      <a:pt x="1350" y="652"/>
                    </a:lnTo>
                    <a:lnTo>
                      <a:pt x="1348" y="641"/>
                    </a:lnTo>
                    <a:lnTo>
                      <a:pt x="1346" y="631"/>
                    </a:lnTo>
                    <a:lnTo>
                      <a:pt x="1344" y="620"/>
                    </a:lnTo>
                    <a:lnTo>
                      <a:pt x="1342" y="610"/>
                    </a:lnTo>
                    <a:lnTo>
                      <a:pt x="1340" y="603"/>
                    </a:lnTo>
                    <a:lnTo>
                      <a:pt x="1337" y="591"/>
                    </a:lnTo>
                    <a:lnTo>
                      <a:pt x="1335" y="584"/>
                    </a:lnTo>
                    <a:lnTo>
                      <a:pt x="1333" y="574"/>
                    </a:lnTo>
                    <a:lnTo>
                      <a:pt x="1329" y="565"/>
                    </a:lnTo>
                    <a:lnTo>
                      <a:pt x="1325" y="557"/>
                    </a:lnTo>
                    <a:lnTo>
                      <a:pt x="1321" y="550"/>
                    </a:lnTo>
                    <a:lnTo>
                      <a:pt x="1319" y="542"/>
                    </a:lnTo>
                    <a:lnTo>
                      <a:pt x="1316" y="534"/>
                    </a:lnTo>
                    <a:lnTo>
                      <a:pt x="1312" y="527"/>
                    </a:lnTo>
                    <a:lnTo>
                      <a:pt x="1306" y="519"/>
                    </a:lnTo>
                    <a:lnTo>
                      <a:pt x="1302" y="512"/>
                    </a:lnTo>
                    <a:lnTo>
                      <a:pt x="1299" y="506"/>
                    </a:lnTo>
                    <a:lnTo>
                      <a:pt x="1293" y="498"/>
                    </a:lnTo>
                    <a:lnTo>
                      <a:pt x="1289" y="493"/>
                    </a:lnTo>
                    <a:lnTo>
                      <a:pt x="1283" y="487"/>
                    </a:lnTo>
                    <a:lnTo>
                      <a:pt x="1280" y="481"/>
                    </a:lnTo>
                    <a:lnTo>
                      <a:pt x="1274" y="474"/>
                    </a:lnTo>
                    <a:lnTo>
                      <a:pt x="1268" y="468"/>
                    </a:lnTo>
                    <a:lnTo>
                      <a:pt x="1262" y="462"/>
                    </a:lnTo>
                    <a:lnTo>
                      <a:pt x="1257" y="457"/>
                    </a:lnTo>
                    <a:lnTo>
                      <a:pt x="1251" y="453"/>
                    </a:lnTo>
                    <a:lnTo>
                      <a:pt x="1245" y="447"/>
                    </a:lnTo>
                    <a:lnTo>
                      <a:pt x="1238" y="443"/>
                    </a:lnTo>
                    <a:lnTo>
                      <a:pt x="1232" y="439"/>
                    </a:lnTo>
                    <a:lnTo>
                      <a:pt x="1226" y="434"/>
                    </a:lnTo>
                    <a:lnTo>
                      <a:pt x="1219" y="430"/>
                    </a:lnTo>
                    <a:lnTo>
                      <a:pt x="1213" y="426"/>
                    </a:lnTo>
                    <a:lnTo>
                      <a:pt x="1207" y="422"/>
                    </a:lnTo>
                    <a:lnTo>
                      <a:pt x="1198" y="419"/>
                    </a:lnTo>
                    <a:lnTo>
                      <a:pt x="1192" y="415"/>
                    </a:lnTo>
                    <a:lnTo>
                      <a:pt x="1184" y="413"/>
                    </a:lnTo>
                    <a:lnTo>
                      <a:pt x="1177" y="411"/>
                    </a:lnTo>
                    <a:lnTo>
                      <a:pt x="1169" y="407"/>
                    </a:lnTo>
                    <a:lnTo>
                      <a:pt x="1162" y="403"/>
                    </a:lnTo>
                    <a:lnTo>
                      <a:pt x="1154" y="401"/>
                    </a:lnTo>
                    <a:lnTo>
                      <a:pt x="1146" y="399"/>
                    </a:lnTo>
                    <a:lnTo>
                      <a:pt x="1137" y="398"/>
                    </a:lnTo>
                    <a:lnTo>
                      <a:pt x="1129" y="396"/>
                    </a:lnTo>
                    <a:lnTo>
                      <a:pt x="1120" y="394"/>
                    </a:lnTo>
                    <a:lnTo>
                      <a:pt x="1112" y="392"/>
                    </a:lnTo>
                    <a:lnTo>
                      <a:pt x="1103" y="390"/>
                    </a:lnTo>
                    <a:lnTo>
                      <a:pt x="1095" y="390"/>
                    </a:lnTo>
                    <a:lnTo>
                      <a:pt x="1086" y="388"/>
                    </a:lnTo>
                    <a:lnTo>
                      <a:pt x="1078" y="388"/>
                    </a:lnTo>
                    <a:lnTo>
                      <a:pt x="1068" y="386"/>
                    </a:lnTo>
                    <a:lnTo>
                      <a:pt x="1059" y="386"/>
                    </a:lnTo>
                    <a:lnTo>
                      <a:pt x="1049" y="386"/>
                    </a:lnTo>
                    <a:lnTo>
                      <a:pt x="1042" y="386"/>
                    </a:lnTo>
                    <a:lnTo>
                      <a:pt x="1038" y="42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26" name="Freeform 107"/>
              <p:cNvSpPr>
                <a:spLocks/>
              </p:cNvSpPr>
              <p:nvPr/>
            </p:nvSpPr>
            <p:spPr bwMode="auto">
              <a:xfrm>
                <a:off x="1356" y="3376"/>
                <a:ext cx="57" cy="271"/>
              </a:xfrm>
              <a:custGeom>
                <a:avLst/>
                <a:gdLst>
                  <a:gd name="T0" fmla="*/ 0 w 114"/>
                  <a:gd name="T1" fmla="*/ 37 h 542"/>
                  <a:gd name="T2" fmla="*/ 40 w 114"/>
                  <a:gd name="T3" fmla="*/ 271 h 542"/>
                  <a:gd name="T4" fmla="*/ 57 w 114"/>
                  <a:gd name="T5" fmla="*/ 266 h 542"/>
                  <a:gd name="T6" fmla="*/ 11 w 114"/>
                  <a:gd name="T7" fmla="*/ 0 h 542"/>
                  <a:gd name="T8" fmla="*/ 0 w 114"/>
                  <a:gd name="T9" fmla="*/ 37 h 542"/>
                  <a:gd name="T10" fmla="*/ 0 w 114"/>
                  <a:gd name="T11" fmla="*/ 37 h 542"/>
                  <a:gd name="T12" fmla="*/ 0 60000 65536"/>
                  <a:gd name="T13" fmla="*/ 0 60000 65536"/>
                  <a:gd name="T14" fmla="*/ 0 60000 65536"/>
                  <a:gd name="T15" fmla="*/ 0 60000 65536"/>
                  <a:gd name="T16" fmla="*/ 0 60000 65536"/>
                  <a:gd name="T17" fmla="*/ 0 60000 65536"/>
                  <a:gd name="T18" fmla="*/ 0 w 114"/>
                  <a:gd name="T19" fmla="*/ 0 h 542"/>
                  <a:gd name="T20" fmla="*/ 114 w 114"/>
                  <a:gd name="T21" fmla="*/ 542 h 542"/>
                </a:gdLst>
                <a:ahLst/>
                <a:cxnLst>
                  <a:cxn ang="T12">
                    <a:pos x="T0" y="T1"/>
                  </a:cxn>
                  <a:cxn ang="T13">
                    <a:pos x="T2" y="T3"/>
                  </a:cxn>
                  <a:cxn ang="T14">
                    <a:pos x="T4" y="T5"/>
                  </a:cxn>
                  <a:cxn ang="T15">
                    <a:pos x="T6" y="T7"/>
                  </a:cxn>
                  <a:cxn ang="T16">
                    <a:pos x="T8" y="T9"/>
                  </a:cxn>
                  <a:cxn ang="T17">
                    <a:pos x="T10" y="T11"/>
                  </a:cxn>
                </a:cxnLst>
                <a:rect l="T18" t="T19" r="T20" b="T21"/>
                <a:pathLst>
                  <a:path w="114" h="542">
                    <a:moveTo>
                      <a:pt x="0" y="75"/>
                    </a:moveTo>
                    <a:lnTo>
                      <a:pt x="80" y="542"/>
                    </a:lnTo>
                    <a:lnTo>
                      <a:pt x="114" y="531"/>
                    </a:lnTo>
                    <a:lnTo>
                      <a:pt x="21" y="0"/>
                    </a:lnTo>
                    <a:lnTo>
                      <a:pt x="0" y="75"/>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27" name="Freeform 108"/>
              <p:cNvSpPr>
                <a:spLocks/>
              </p:cNvSpPr>
              <p:nvPr/>
            </p:nvSpPr>
            <p:spPr bwMode="auto">
              <a:xfrm>
                <a:off x="1406" y="3330"/>
                <a:ext cx="83" cy="275"/>
              </a:xfrm>
              <a:custGeom>
                <a:avLst/>
                <a:gdLst>
                  <a:gd name="T0" fmla="*/ 0 w 165"/>
                  <a:gd name="T1" fmla="*/ 1 h 551"/>
                  <a:gd name="T2" fmla="*/ 0 w 165"/>
                  <a:gd name="T3" fmla="*/ 5 h 551"/>
                  <a:gd name="T4" fmla="*/ 2 w 165"/>
                  <a:gd name="T5" fmla="*/ 11 h 551"/>
                  <a:gd name="T6" fmla="*/ 3 w 165"/>
                  <a:gd name="T7" fmla="*/ 16 h 551"/>
                  <a:gd name="T8" fmla="*/ 4 w 165"/>
                  <a:gd name="T9" fmla="*/ 23 h 551"/>
                  <a:gd name="T10" fmla="*/ 6 w 165"/>
                  <a:gd name="T11" fmla="*/ 30 h 551"/>
                  <a:gd name="T12" fmla="*/ 8 w 165"/>
                  <a:gd name="T13" fmla="*/ 38 h 551"/>
                  <a:gd name="T14" fmla="*/ 10 w 165"/>
                  <a:gd name="T15" fmla="*/ 46 h 551"/>
                  <a:gd name="T16" fmla="*/ 11 w 165"/>
                  <a:gd name="T17" fmla="*/ 55 h 551"/>
                  <a:gd name="T18" fmla="*/ 14 w 165"/>
                  <a:gd name="T19" fmla="*/ 65 h 551"/>
                  <a:gd name="T20" fmla="*/ 16 w 165"/>
                  <a:gd name="T21" fmla="*/ 75 h 551"/>
                  <a:gd name="T22" fmla="*/ 19 w 165"/>
                  <a:gd name="T23" fmla="*/ 85 h 551"/>
                  <a:gd name="T24" fmla="*/ 21 w 165"/>
                  <a:gd name="T25" fmla="*/ 97 h 551"/>
                  <a:gd name="T26" fmla="*/ 24 w 165"/>
                  <a:gd name="T27" fmla="*/ 108 h 551"/>
                  <a:gd name="T28" fmla="*/ 27 w 165"/>
                  <a:gd name="T29" fmla="*/ 120 h 551"/>
                  <a:gd name="T30" fmla="*/ 30 w 165"/>
                  <a:gd name="T31" fmla="*/ 131 h 551"/>
                  <a:gd name="T32" fmla="*/ 31 w 165"/>
                  <a:gd name="T33" fmla="*/ 142 h 551"/>
                  <a:gd name="T34" fmla="*/ 34 w 165"/>
                  <a:gd name="T35" fmla="*/ 154 h 551"/>
                  <a:gd name="T36" fmla="*/ 37 w 165"/>
                  <a:gd name="T37" fmla="*/ 165 h 551"/>
                  <a:gd name="T38" fmla="*/ 40 w 165"/>
                  <a:gd name="T39" fmla="*/ 177 h 551"/>
                  <a:gd name="T40" fmla="*/ 43 w 165"/>
                  <a:gd name="T41" fmla="*/ 188 h 551"/>
                  <a:gd name="T42" fmla="*/ 46 w 165"/>
                  <a:gd name="T43" fmla="*/ 199 h 551"/>
                  <a:gd name="T44" fmla="*/ 49 w 165"/>
                  <a:gd name="T45" fmla="*/ 210 h 551"/>
                  <a:gd name="T46" fmla="*/ 51 w 165"/>
                  <a:gd name="T47" fmla="*/ 220 h 551"/>
                  <a:gd name="T48" fmla="*/ 54 w 165"/>
                  <a:gd name="T49" fmla="*/ 231 h 551"/>
                  <a:gd name="T50" fmla="*/ 56 w 165"/>
                  <a:gd name="T51" fmla="*/ 240 h 551"/>
                  <a:gd name="T52" fmla="*/ 59 w 165"/>
                  <a:gd name="T53" fmla="*/ 249 h 551"/>
                  <a:gd name="T54" fmla="*/ 62 w 165"/>
                  <a:gd name="T55" fmla="*/ 257 h 551"/>
                  <a:gd name="T56" fmla="*/ 64 w 165"/>
                  <a:gd name="T57" fmla="*/ 265 h 551"/>
                  <a:gd name="T58" fmla="*/ 67 w 165"/>
                  <a:gd name="T59" fmla="*/ 272 h 551"/>
                  <a:gd name="T60" fmla="*/ 68 w 165"/>
                  <a:gd name="T61" fmla="*/ 275 h 551"/>
                  <a:gd name="T62" fmla="*/ 72 w 165"/>
                  <a:gd name="T63" fmla="*/ 275 h 551"/>
                  <a:gd name="T64" fmla="*/ 77 w 165"/>
                  <a:gd name="T65" fmla="*/ 272 h 551"/>
                  <a:gd name="T66" fmla="*/ 82 w 165"/>
                  <a:gd name="T67" fmla="*/ 267 h 551"/>
                  <a:gd name="T68" fmla="*/ 82 w 165"/>
                  <a:gd name="T69" fmla="*/ 260 h 551"/>
                  <a:gd name="T70" fmla="*/ 81 w 165"/>
                  <a:gd name="T71" fmla="*/ 256 h 551"/>
                  <a:gd name="T72" fmla="*/ 79 w 165"/>
                  <a:gd name="T73" fmla="*/ 251 h 551"/>
                  <a:gd name="T74" fmla="*/ 77 w 165"/>
                  <a:gd name="T75" fmla="*/ 244 h 551"/>
                  <a:gd name="T76" fmla="*/ 74 w 165"/>
                  <a:gd name="T77" fmla="*/ 236 h 551"/>
                  <a:gd name="T78" fmla="*/ 71 w 165"/>
                  <a:gd name="T79" fmla="*/ 229 h 551"/>
                  <a:gd name="T80" fmla="*/ 70 w 165"/>
                  <a:gd name="T81" fmla="*/ 224 h 551"/>
                  <a:gd name="T82" fmla="*/ 68 w 165"/>
                  <a:gd name="T83" fmla="*/ 218 h 551"/>
                  <a:gd name="T84" fmla="*/ 67 w 165"/>
                  <a:gd name="T85" fmla="*/ 212 h 551"/>
                  <a:gd name="T86" fmla="*/ 65 w 165"/>
                  <a:gd name="T87" fmla="*/ 204 h 551"/>
                  <a:gd name="T88" fmla="*/ 63 w 165"/>
                  <a:gd name="T89" fmla="*/ 197 h 551"/>
                  <a:gd name="T90" fmla="*/ 61 w 165"/>
                  <a:gd name="T91" fmla="*/ 188 h 551"/>
                  <a:gd name="T92" fmla="*/ 58 w 165"/>
                  <a:gd name="T93" fmla="*/ 180 h 551"/>
                  <a:gd name="T94" fmla="*/ 56 w 165"/>
                  <a:gd name="T95" fmla="*/ 170 h 551"/>
                  <a:gd name="T96" fmla="*/ 53 w 165"/>
                  <a:gd name="T97" fmla="*/ 160 h 551"/>
                  <a:gd name="T98" fmla="*/ 50 w 165"/>
                  <a:gd name="T99" fmla="*/ 148 h 551"/>
                  <a:gd name="T100" fmla="*/ 48 w 165"/>
                  <a:gd name="T101" fmla="*/ 136 h 551"/>
                  <a:gd name="T102" fmla="*/ 45 w 165"/>
                  <a:gd name="T103" fmla="*/ 123 h 551"/>
                  <a:gd name="T104" fmla="*/ 41 w 165"/>
                  <a:gd name="T105" fmla="*/ 110 h 551"/>
                  <a:gd name="T106" fmla="*/ 38 w 165"/>
                  <a:gd name="T107" fmla="*/ 96 h 551"/>
                  <a:gd name="T108" fmla="*/ 35 w 165"/>
                  <a:gd name="T109" fmla="*/ 80 h 551"/>
                  <a:gd name="T110" fmla="*/ 31 w 165"/>
                  <a:gd name="T111" fmla="*/ 64 h 551"/>
                  <a:gd name="T112" fmla="*/ 29 w 165"/>
                  <a:gd name="T113" fmla="*/ 46 h 551"/>
                  <a:gd name="T114" fmla="*/ 25 w 165"/>
                  <a:gd name="T115" fmla="*/ 28 h 551"/>
                  <a:gd name="T116" fmla="*/ 21 w 165"/>
                  <a:gd name="T117" fmla="*/ 9 h 551"/>
                  <a:gd name="T118" fmla="*/ 0 w 165"/>
                  <a:gd name="T119" fmla="*/ 0 h 5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5"/>
                  <a:gd name="T181" fmla="*/ 0 h 551"/>
                  <a:gd name="T182" fmla="*/ 165 w 165"/>
                  <a:gd name="T183" fmla="*/ 551 h 55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5" h="551">
                    <a:moveTo>
                      <a:pt x="0" y="0"/>
                    </a:moveTo>
                    <a:lnTo>
                      <a:pt x="0" y="2"/>
                    </a:lnTo>
                    <a:lnTo>
                      <a:pt x="0" y="6"/>
                    </a:lnTo>
                    <a:lnTo>
                      <a:pt x="0" y="10"/>
                    </a:lnTo>
                    <a:lnTo>
                      <a:pt x="3" y="19"/>
                    </a:lnTo>
                    <a:lnTo>
                      <a:pt x="3" y="23"/>
                    </a:lnTo>
                    <a:lnTo>
                      <a:pt x="5" y="29"/>
                    </a:lnTo>
                    <a:lnTo>
                      <a:pt x="5" y="33"/>
                    </a:lnTo>
                    <a:lnTo>
                      <a:pt x="7" y="40"/>
                    </a:lnTo>
                    <a:lnTo>
                      <a:pt x="7" y="46"/>
                    </a:lnTo>
                    <a:lnTo>
                      <a:pt x="9" y="54"/>
                    </a:lnTo>
                    <a:lnTo>
                      <a:pt x="11" y="61"/>
                    </a:lnTo>
                    <a:lnTo>
                      <a:pt x="15" y="69"/>
                    </a:lnTo>
                    <a:lnTo>
                      <a:pt x="15" y="76"/>
                    </a:lnTo>
                    <a:lnTo>
                      <a:pt x="17" y="84"/>
                    </a:lnTo>
                    <a:lnTo>
                      <a:pt x="19" y="93"/>
                    </a:lnTo>
                    <a:lnTo>
                      <a:pt x="21" y="103"/>
                    </a:lnTo>
                    <a:lnTo>
                      <a:pt x="22" y="111"/>
                    </a:lnTo>
                    <a:lnTo>
                      <a:pt x="24" y="120"/>
                    </a:lnTo>
                    <a:lnTo>
                      <a:pt x="28" y="130"/>
                    </a:lnTo>
                    <a:lnTo>
                      <a:pt x="30" y="141"/>
                    </a:lnTo>
                    <a:lnTo>
                      <a:pt x="32" y="150"/>
                    </a:lnTo>
                    <a:lnTo>
                      <a:pt x="34" y="162"/>
                    </a:lnTo>
                    <a:lnTo>
                      <a:pt x="38" y="171"/>
                    </a:lnTo>
                    <a:lnTo>
                      <a:pt x="40" y="183"/>
                    </a:lnTo>
                    <a:lnTo>
                      <a:pt x="41" y="194"/>
                    </a:lnTo>
                    <a:lnTo>
                      <a:pt x="45" y="206"/>
                    </a:lnTo>
                    <a:lnTo>
                      <a:pt x="47" y="217"/>
                    </a:lnTo>
                    <a:lnTo>
                      <a:pt x="49" y="228"/>
                    </a:lnTo>
                    <a:lnTo>
                      <a:pt x="53" y="240"/>
                    </a:lnTo>
                    <a:lnTo>
                      <a:pt x="55" y="251"/>
                    </a:lnTo>
                    <a:lnTo>
                      <a:pt x="59" y="263"/>
                    </a:lnTo>
                    <a:lnTo>
                      <a:pt x="60" y="274"/>
                    </a:lnTo>
                    <a:lnTo>
                      <a:pt x="62" y="285"/>
                    </a:lnTo>
                    <a:lnTo>
                      <a:pt x="66" y="297"/>
                    </a:lnTo>
                    <a:lnTo>
                      <a:pt x="68" y="308"/>
                    </a:lnTo>
                    <a:lnTo>
                      <a:pt x="72" y="322"/>
                    </a:lnTo>
                    <a:lnTo>
                      <a:pt x="74" y="331"/>
                    </a:lnTo>
                    <a:lnTo>
                      <a:pt x="78" y="342"/>
                    </a:lnTo>
                    <a:lnTo>
                      <a:pt x="79" y="354"/>
                    </a:lnTo>
                    <a:lnTo>
                      <a:pt x="81" y="367"/>
                    </a:lnTo>
                    <a:lnTo>
                      <a:pt x="85" y="377"/>
                    </a:lnTo>
                    <a:lnTo>
                      <a:pt x="89" y="388"/>
                    </a:lnTo>
                    <a:lnTo>
                      <a:pt x="91" y="399"/>
                    </a:lnTo>
                    <a:lnTo>
                      <a:pt x="95" y="411"/>
                    </a:lnTo>
                    <a:lnTo>
                      <a:pt x="97" y="420"/>
                    </a:lnTo>
                    <a:lnTo>
                      <a:pt x="100" y="432"/>
                    </a:lnTo>
                    <a:lnTo>
                      <a:pt x="102" y="441"/>
                    </a:lnTo>
                    <a:lnTo>
                      <a:pt x="104" y="453"/>
                    </a:lnTo>
                    <a:lnTo>
                      <a:pt x="108" y="462"/>
                    </a:lnTo>
                    <a:lnTo>
                      <a:pt x="110" y="472"/>
                    </a:lnTo>
                    <a:lnTo>
                      <a:pt x="112" y="481"/>
                    </a:lnTo>
                    <a:lnTo>
                      <a:pt x="116" y="491"/>
                    </a:lnTo>
                    <a:lnTo>
                      <a:pt x="117" y="498"/>
                    </a:lnTo>
                    <a:lnTo>
                      <a:pt x="121" y="508"/>
                    </a:lnTo>
                    <a:lnTo>
                      <a:pt x="123" y="515"/>
                    </a:lnTo>
                    <a:lnTo>
                      <a:pt x="125" y="523"/>
                    </a:lnTo>
                    <a:lnTo>
                      <a:pt x="127" y="531"/>
                    </a:lnTo>
                    <a:lnTo>
                      <a:pt x="131" y="538"/>
                    </a:lnTo>
                    <a:lnTo>
                      <a:pt x="133" y="544"/>
                    </a:lnTo>
                    <a:lnTo>
                      <a:pt x="135" y="551"/>
                    </a:lnTo>
                    <a:lnTo>
                      <a:pt x="136" y="550"/>
                    </a:lnTo>
                    <a:lnTo>
                      <a:pt x="140" y="550"/>
                    </a:lnTo>
                    <a:lnTo>
                      <a:pt x="144" y="550"/>
                    </a:lnTo>
                    <a:lnTo>
                      <a:pt x="150" y="548"/>
                    </a:lnTo>
                    <a:lnTo>
                      <a:pt x="154" y="544"/>
                    </a:lnTo>
                    <a:lnTo>
                      <a:pt x="159" y="540"/>
                    </a:lnTo>
                    <a:lnTo>
                      <a:pt x="163" y="534"/>
                    </a:lnTo>
                    <a:lnTo>
                      <a:pt x="165" y="527"/>
                    </a:lnTo>
                    <a:lnTo>
                      <a:pt x="163" y="521"/>
                    </a:lnTo>
                    <a:lnTo>
                      <a:pt x="163" y="515"/>
                    </a:lnTo>
                    <a:lnTo>
                      <a:pt x="161" y="512"/>
                    </a:lnTo>
                    <a:lnTo>
                      <a:pt x="159" y="506"/>
                    </a:lnTo>
                    <a:lnTo>
                      <a:pt x="157" y="502"/>
                    </a:lnTo>
                    <a:lnTo>
                      <a:pt x="155" y="496"/>
                    </a:lnTo>
                    <a:lnTo>
                      <a:pt x="154" y="489"/>
                    </a:lnTo>
                    <a:lnTo>
                      <a:pt x="152" y="481"/>
                    </a:lnTo>
                    <a:lnTo>
                      <a:pt x="148" y="472"/>
                    </a:lnTo>
                    <a:lnTo>
                      <a:pt x="146" y="464"/>
                    </a:lnTo>
                    <a:lnTo>
                      <a:pt x="142" y="458"/>
                    </a:lnTo>
                    <a:lnTo>
                      <a:pt x="142" y="453"/>
                    </a:lnTo>
                    <a:lnTo>
                      <a:pt x="140" y="449"/>
                    </a:lnTo>
                    <a:lnTo>
                      <a:pt x="138" y="443"/>
                    </a:lnTo>
                    <a:lnTo>
                      <a:pt x="136" y="436"/>
                    </a:lnTo>
                    <a:lnTo>
                      <a:pt x="135" y="430"/>
                    </a:lnTo>
                    <a:lnTo>
                      <a:pt x="133" y="424"/>
                    </a:lnTo>
                    <a:lnTo>
                      <a:pt x="133" y="418"/>
                    </a:lnTo>
                    <a:lnTo>
                      <a:pt x="129" y="409"/>
                    </a:lnTo>
                    <a:lnTo>
                      <a:pt x="127" y="401"/>
                    </a:lnTo>
                    <a:lnTo>
                      <a:pt x="125" y="394"/>
                    </a:lnTo>
                    <a:lnTo>
                      <a:pt x="123" y="386"/>
                    </a:lnTo>
                    <a:lnTo>
                      <a:pt x="121" y="377"/>
                    </a:lnTo>
                    <a:lnTo>
                      <a:pt x="117" y="369"/>
                    </a:lnTo>
                    <a:lnTo>
                      <a:pt x="116" y="360"/>
                    </a:lnTo>
                    <a:lnTo>
                      <a:pt x="114" y="350"/>
                    </a:lnTo>
                    <a:lnTo>
                      <a:pt x="112" y="341"/>
                    </a:lnTo>
                    <a:lnTo>
                      <a:pt x="108" y="329"/>
                    </a:lnTo>
                    <a:lnTo>
                      <a:pt x="106" y="320"/>
                    </a:lnTo>
                    <a:lnTo>
                      <a:pt x="102" y="308"/>
                    </a:lnTo>
                    <a:lnTo>
                      <a:pt x="100" y="297"/>
                    </a:lnTo>
                    <a:lnTo>
                      <a:pt x="98" y="285"/>
                    </a:lnTo>
                    <a:lnTo>
                      <a:pt x="95" y="272"/>
                    </a:lnTo>
                    <a:lnTo>
                      <a:pt x="93" y="261"/>
                    </a:lnTo>
                    <a:lnTo>
                      <a:pt x="89" y="247"/>
                    </a:lnTo>
                    <a:lnTo>
                      <a:pt x="85" y="234"/>
                    </a:lnTo>
                    <a:lnTo>
                      <a:pt x="81" y="221"/>
                    </a:lnTo>
                    <a:lnTo>
                      <a:pt x="79" y="206"/>
                    </a:lnTo>
                    <a:lnTo>
                      <a:pt x="76" y="192"/>
                    </a:lnTo>
                    <a:lnTo>
                      <a:pt x="74" y="177"/>
                    </a:lnTo>
                    <a:lnTo>
                      <a:pt x="70" y="160"/>
                    </a:lnTo>
                    <a:lnTo>
                      <a:pt x="68" y="145"/>
                    </a:lnTo>
                    <a:lnTo>
                      <a:pt x="62" y="128"/>
                    </a:lnTo>
                    <a:lnTo>
                      <a:pt x="60" y="111"/>
                    </a:lnTo>
                    <a:lnTo>
                      <a:pt x="57" y="93"/>
                    </a:lnTo>
                    <a:lnTo>
                      <a:pt x="53" y="76"/>
                    </a:lnTo>
                    <a:lnTo>
                      <a:pt x="49" y="57"/>
                    </a:lnTo>
                    <a:lnTo>
                      <a:pt x="47" y="40"/>
                    </a:lnTo>
                    <a:lnTo>
                      <a:pt x="41" y="19"/>
                    </a:lnTo>
                    <a:lnTo>
                      <a:pt x="40" y="0"/>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28" name="Freeform 109"/>
              <p:cNvSpPr>
                <a:spLocks/>
              </p:cNvSpPr>
              <p:nvPr/>
            </p:nvSpPr>
            <p:spPr bwMode="auto">
              <a:xfrm>
                <a:off x="1457" y="3419"/>
                <a:ext cx="63" cy="120"/>
              </a:xfrm>
              <a:custGeom>
                <a:avLst/>
                <a:gdLst>
                  <a:gd name="T0" fmla="*/ 0 w 126"/>
                  <a:gd name="T1" fmla="*/ 100 h 239"/>
                  <a:gd name="T2" fmla="*/ 59 w 126"/>
                  <a:gd name="T3" fmla="*/ 0 h 239"/>
                  <a:gd name="T4" fmla="*/ 63 w 126"/>
                  <a:gd name="T5" fmla="*/ 29 h 239"/>
                  <a:gd name="T6" fmla="*/ 7 w 126"/>
                  <a:gd name="T7" fmla="*/ 120 h 239"/>
                  <a:gd name="T8" fmla="*/ 0 w 126"/>
                  <a:gd name="T9" fmla="*/ 100 h 239"/>
                  <a:gd name="T10" fmla="*/ 0 w 126"/>
                  <a:gd name="T11" fmla="*/ 100 h 239"/>
                  <a:gd name="T12" fmla="*/ 0 60000 65536"/>
                  <a:gd name="T13" fmla="*/ 0 60000 65536"/>
                  <a:gd name="T14" fmla="*/ 0 60000 65536"/>
                  <a:gd name="T15" fmla="*/ 0 60000 65536"/>
                  <a:gd name="T16" fmla="*/ 0 60000 65536"/>
                  <a:gd name="T17" fmla="*/ 0 60000 65536"/>
                  <a:gd name="T18" fmla="*/ 0 w 126"/>
                  <a:gd name="T19" fmla="*/ 0 h 239"/>
                  <a:gd name="T20" fmla="*/ 126 w 126"/>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126" h="239">
                    <a:moveTo>
                      <a:pt x="0" y="200"/>
                    </a:moveTo>
                    <a:lnTo>
                      <a:pt x="118" y="0"/>
                    </a:lnTo>
                    <a:lnTo>
                      <a:pt x="126" y="57"/>
                    </a:lnTo>
                    <a:lnTo>
                      <a:pt x="14" y="239"/>
                    </a:lnTo>
                    <a:lnTo>
                      <a:pt x="0" y="20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29" name="Freeform 110"/>
              <p:cNvSpPr>
                <a:spLocks/>
              </p:cNvSpPr>
              <p:nvPr/>
            </p:nvSpPr>
            <p:spPr bwMode="auto">
              <a:xfrm>
                <a:off x="862" y="3210"/>
                <a:ext cx="243" cy="23"/>
              </a:xfrm>
              <a:custGeom>
                <a:avLst/>
                <a:gdLst>
                  <a:gd name="T0" fmla="*/ 6 w 487"/>
                  <a:gd name="T1" fmla="*/ 0 h 45"/>
                  <a:gd name="T2" fmla="*/ 243 w 487"/>
                  <a:gd name="T3" fmla="*/ 5 h 45"/>
                  <a:gd name="T4" fmla="*/ 239 w 487"/>
                  <a:gd name="T5" fmla="*/ 23 h 45"/>
                  <a:gd name="T6" fmla="*/ 0 w 487"/>
                  <a:gd name="T7" fmla="*/ 18 h 45"/>
                  <a:gd name="T8" fmla="*/ 6 w 487"/>
                  <a:gd name="T9" fmla="*/ 0 h 45"/>
                  <a:gd name="T10" fmla="*/ 6 w 487"/>
                  <a:gd name="T11" fmla="*/ 0 h 45"/>
                  <a:gd name="T12" fmla="*/ 0 60000 65536"/>
                  <a:gd name="T13" fmla="*/ 0 60000 65536"/>
                  <a:gd name="T14" fmla="*/ 0 60000 65536"/>
                  <a:gd name="T15" fmla="*/ 0 60000 65536"/>
                  <a:gd name="T16" fmla="*/ 0 60000 65536"/>
                  <a:gd name="T17" fmla="*/ 0 60000 65536"/>
                  <a:gd name="T18" fmla="*/ 0 w 487"/>
                  <a:gd name="T19" fmla="*/ 0 h 45"/>
                  <a:gd name="T20" fmla="*/ 487 w 487"/>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487" h="45">
                    <a:moveTo>
                      <a:pt x="12" y="0"/>
                    </a:moveTo>
                    <a:lnTo>
                      <a:pt x="487" y="9"/>
                    </a:lnTo>
                    <a:lnTo>
                      <a:pt x="479" y="45"/>
                    </a:lnTo>
                    <a:lnTo>
                      <a:pt x="0" y="36"/>
                    </a:lnTo>
                    <a:lnTo>
                      <a:pt x="12"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30" name="Freeform 111"/>
              <p:cNvSpPr>
                <a:spLocks/>
              </p:cNvSpPr>
              <p:nvPr/>
            </p:nvSpPr>
            <p:spPr bwMode="auto">
              <a:xfrm>
                <a:off x="850" y="3279"/>
                <a:ext cx="248" cy="27"/>
              </a:xfrm>
              <a:custGeom>
                <a:avLst/>
                <a:gdLst>
                  <a:gd name="T0" fmla="*/ 0 w 497"/>
                  <a:gd name="T1" fmla="*/ 9 h 53"/>
                  <a:gd name="T2" fmla="*/ 4 w 497"/>
                  <a:gd name="T3" fmla="*/ 8 h 53"/>
                  <a:gd name="T4" fmla="*/ 9 w 497"/>
                  <a:gd name="T5" fmla="*/ 8 h 53"/>
                  <a:gd name="T6" fmla="*/ 15 w 497"/>
                  <a:gd name="T7" fmla="*/ 7 h 53"/>
                  <a:gd name="T8" fmla="*/ 21 w 497"/>
                  <a:gd name="T9" fmla="*/ 7 h 53"/>
                  <a:gd name="T10" fmla="*/ 28 w 497"/>
                  <a:gd name="T11" fmla="*/ 7 h 53"/>
                  <a:gd name="T12" fmla="*/ 35 w 497"/>
                  <a:gd name="T13" fmla="*/ 7 h 53"/>
                  <a:gd name="T14" fmla="*/ 43 w 497"/>
                  <a:gd name="T15" fmla="*/ 6 h 53"/>
                  <a:gd name="T16" fmla="*/ 50 w 497"/>
                  <a:gd name="T17" fmla="*/ 6 h 53"/>
                  <a:gd name="T18" fmla="*/ 60 w 497"/>
                  <a:gd name="T19" fmla="*/ 5 h 53"/>
                  <a:gd name="T20" fmla="*/ 69 w 497"/>
                  <a:gd name="T21" fmla="*/ 5 h 53"/>
                  <a:gd name="T22" fmla="*/ 79 w 497"/>
                  <a:gd name="T23" fmla="*/ 4 h 53"/>
                  <a:gd name="T24" fmla="*/ 89 w 497"/>
                  <a:gd name="T25" fmla="*/ 4 h 53"/>
                  <a:gd name="T26" fmla="*/ 100 w 497"/>
                  <a:gd name="T27" fmla="*/ 3 h 53"/>
                  <a:gd name="T28" fmla="*/ 110 w 497"/>
                  <a:gd name="T29" fmla="*/ 3 h 53"/>
                  <a:gd name="T30" fmla="*/ 121 w 497"/>
                  <a:gd name="T31" fmla="*/ 2 h 53"/>
                  <a:gd name="T32" fmla="*/ 131 w 497"/>
                  <a:gd name="T33" fmla="*/ 1 h 53"/>
                  <a:gd name="T34" fmla="*/ 142 w 497"/>
                  <a:gd name="T35" fmla="*/ 1 h 53"/>
                  <a:gd name="T36" fmla="*/ 152 w 497"/>
                  <a:gd name="T37" fmla="*/ 1 h 53"/>
                  <a:gd name="T38" fmla="*/ 163 w 497"/>
                  <a:gd name="T39" fmla="*/ 1 h 53"/>
                  <a:gd name="T40" fmla="*/ 173 w 497"/>
                  <a:gd name="T41" fmla="*/ 1 h 53"/>
                  <a:gd name="T42" fmla="*/ 183 w 497"/>
                  <a:gd name="T43" fmla="*/ 1 h 53"/>
                  <a:gd name="T44" fmla="*/ 193 w 497"/>
                  <a:gd name="T45" fmla="*/ 0 h 53"/>
                  <a:gd name="T46" fmla="*/ 201 w 497"/>
                  <a:gd name="T47" fmla="*/ 0 h 53"/>
                  <a:gd name="T48" fmla="*/ 210 w 497"/>
                  <a:gd name="T49" fmla="*/ 0 h 53"/>
                  <a:gd name="T50" fmla="*/ 219 w 497"/>
                  <a:gd name="T51" fmla="*/ 0 h 53"/>
                  <a:gd name="T52" fmla="*/ 226 w 497"/>
                  <a:gd name="T53" fmla="*/ 0 h 53"/>
                  <a:gd name="T54" fmla="*/ 234 w 497"/>
                  <a:gd name="T55" fmla="*/ 0 h 53"/>
                  <a:gd name="T56" fmla="*/ 240 w 497"/>
                  <a:gd name="T57" fmla="*/ 0 h 53"/>
                  <a:gd name="T58" fmla="*/ 245 w 497"/>
                  <a:gd name="T59" fmla="*/ 1 h 53"/>
                  <a:gd name="T60" fmla="*/ 246 w 497"/>
                  <a:gd name="T61" fmla="*/ 15 h 53"/>
                  <a:gd name="T62" fmla="*/ 244 w 497"/>
                  <a:gd name="T63" fmla="*/ 15 h 53"/>
                  <a:gd name="T64" fmla="*/ 238 w 497"/>
                  <a:gd name="T65" fmla="*/ 15 h 53"/>
                  <a:gd name="T66" fmla="*/ 232 w 497"/>
                  <a:gd name="T67" fmla="*/ 15 h 53"/>
                  <a:gd name="T68" fmla="*/ 227 w 497"/>
                  <a:gd name="T69" fmla="*/ 16 h 53"/>
                  <a:gd name="T70" fmla="*/ 220 w 497"/>
                  <a:gd name="T71" fmla="*/ 16 h 53"/>
                  <a:gd name="T72" fmla="*/ 214 w 497"/>
                  <a:gd name="T73" fmla="*/ 16 h 53"/>
                  <a:gd name="T74" fmla="*/ 205 w 497"/>
                  <a:gd name="T75" fmla="*/ 16 h 53"/>
                  <a:gd name="T76" fmla="*/ 197 w 497"/>
                  <a:gd name="T77" fmla="*/ 17 h 53"/>
                  <a:gd name="T78" fmla="*/ 188 w 497"/>
                  <a:gd name="T79" fmla="*/ 17 h 53"/>
                  <a:gd name="T80" fmla="*/ 179 w 497"/>
                  <a:gd name="T81" fmla="*/ 17 h 53"/>
                  <a:gd name="T82" fmla="*/ 169 w 497"/>
                  <a:gd name="T83" fmla="*/ 18 h 53"/>
                  <a:gd name="T84" fmla="*/ 160 w 497"/>
                  <a:gd name="T85" fmla="*/ 18 h 53"/>
                  <a:gd name="T86" fmla="*/ 149 w 497"/>
                  <a:gd name="T87" fmla="*/ 19 h 53"/>
                  <a:gd name="T88" fmla="*/ 139 w 497"/>
                  <a:gd name="T89" fmla="*/ 20 h 53"/>
                  <a:gd name="T90" fmla="*/ 128 w 497"/>
                  <a:gd name="T91" fmla="*/ 20 h 53"/>
                  <a:gd name="T92" fmla="*/ 117 w 497"/>
                  <a:gd name="T93" fmla="*/ 20 h 53"/>
                  <a:gd name="T94" fmla="*/ 106 w 497"/>
                  <a:gd name="T95" fmla="*/ 21 h 53"/>
                  <a:gd name="T96" fmla="*/ 96 w 497"/>
                  <a:gd name="T97" fmla="*/ 21 h 53"/>
                  <a:gd name="T98" fmla="*/ 86 w 497"/>
                  <a:gd name="T99" fmla="*/ 22 h 53"/>
                  <a:gd name="T100" fmla="*/ 76 w 497"/>
                  <a:gd name="T101" fmla="*/ 22 h 53"/>
                  <a:gd name="T102" fmla="*/ 66 w 497"/>
                  <a:gd name="T103" fmla="*/ 23 h 53"/>
                  <a:gd name="T104" fmla="*/ 57 w 497"/>
                  <a:gd name="T105" fmla="*/ 23 h 53"/>
                  <a:gd name="T106" fmla="*/ 47 w 497"/>
                  <a:gd name="T107" fmla="*/ 23 h 53"/>
                  <a:gd name="T108" fmla="*/ 39 w 497"/>
                  <a:gd name="T109" fmla="*/ 24 h 53"/>
                  <a:gd name="T110" fmla="*/ 30 w 497"/>
                  <a:gd name="T111" fmla="*/ 24 h 53"/>
                  <a:gd name="T112" fmla="*/ 24 w 497"/>
                  <a:gd name="T113" fmla="*/ 25 h 53"/>
                  <a:gd name="T114" fmla="*/ 16 w 497"/>
                  <a:gd name="T115" fmla="*/ 25 h 53"/>
                  <a:gd name="T116" fmla="*/ 10 w 497"/>
                  <a:gd name="T117" fmla="*/ 26 h 53"/>
                  <a:gd name="T118" fmla="*/ 5 w 497"/>
                  <a:gd name="T119" fmla="*/ 26 h 53"/>
                  <a:gd name="T120" fmla="*/ 2 w 497"/>
                  <a:gd name="T121" fmla="*/ 27 h 53"/>
                  <a:gd name="T122" fmla="*/ 0 w 497"/>
                  <a:gd name="T123" fmla="*/ 9 h 5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97"/>
                  <a:gd name="T187" fmla="*/ 0 h 53"/>
                  <a:gd name="T188" fmla="*/ 497 w 497"/>
                  <a:gd name="T189" fmla="*/ 53 h 5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97" h="53">
                    <a:moveTo>
                      <a:pt x="0" y="17"/>
                    </a:moveTo>
                    <a:lnTo>
                      <a:pt x="0" y="17"/>
                    </a:lnTo>
                    <a:lnTo>
                      <a:pt x="4" y="17"/>
                    </a:lnTo>
                    <a:lnTo>
                      <a:pt x="8" y="15"/>
                    </a:lnTo>
                    <a:lnTo>
                      <a:pt x="18" y="15"/>
                    </a:lnTo>
                    <a:lnTo>
                      <a:pt x="19" y="15"/>
                    </a:lnTo>
                    <a:lnTo>
                      <a:pt x="25" y="15"/>
                    </a:lnTo>
                    <a:lnTo>
                      <a:pt x="31" y="13"/>
                    </a:lnTo>
                    <a:lnTo>
                      <a:pt x="37" y="13"/>
                    </a:lnTo>
                    <a:lnTo>
                      <a:pt x="42" y="13"/>
                    </a:lnTo>
                    <a:lnTo>
                      <a:pt x="50" y="13"/>
                    </a:lnTo>
                    <a:lnTo>
                      <a:pt x="56" y="13"/>
                    </a:lnTo>
                    <a:lnTo>
                      <a:pt x="63" y="13"/>
                    </a:lnTo>
                    <a:lnTo>
                      <a:pt x="71" y="13"/>
                    </a:lnTo>
                    <a:lnTo>
                      <a:pt x="78" y="11"/>
                    </a:lnTo>
                    <a:lnTo>
                      <a:pt x="86" y="11"/>
                    </a:lnTo>
                    <a:lnTo>
                      <a:pt x="94" y="11"/>
                    </a:lnTo>
                    <a:lnTo>
                      <a:pt x="101" y="11"/>
                    </a:lnTo>
                    <a:lnTo>
                      <a:pt x="113" y="9"/>
                    </a:lnTo>
                    <a:lnTo>
                      <a:pt x="120" y="9"/>
                    </a:lnTo>
                    <a:lnTo>
                      <a:pt x="132" y="9"/>
                    </a:lnTo>
                    <a:lnTo>
                      <a:pt x="139" y="9"/>
                    </a:lnTo>
                    <a:lnTo>
                      <a:pt x="149" y="7"/>
                    </a:lnTo>
                    <a:lnTo>
                      <a:pt x="158" y="7"/>
                    </a:lnTo>
                    <a:lnTo>
                      <a:pt x="170" y="7"/>
                    </a:lnTo>
                    <a:lnTo>
                      <a:pt x="179" y="7"/>
                    </a:lnTo>
                    <a:lnTo>
                      <a:pt x="191" y="5"/>
                    </a:lnTo>
                    <a:lnTo>
                      <a:pt x="200" y="5"/>
                    </a:lnTo>
                    <a:lnTo>
                      <a:pt x="211" y="5"/>
                    </a:lnTo>
                    <a:lnTo>
                      <a:pt x="221" y="5"/>
                    </a:lnTo>
                    <a:lnTo>
                      <a:pt x="232" y="3"/>
                    </a:lnTo>
                    <a:lnTo>
                      <a:pt x="242" y="3"/>
                    </a:lnTo>
                    <a:lnTo>
                      <a:pt x="253" y="3"/>
                    </a:lnTo>
                    <a:lnTo>
                      <a:pt x="263" y="1"/>
                    </a:lnTo>
                    <a:lnTo>
                      <a:pt x="274" y="1"/>
                    </a:lnTo>
                    <a:lnTo>
                      <a:pt x="284" y="1"/>
                    </a:lnTo>
                    <a:lnTo>
                      <a:pt x="295" y="1"/>
                    </a:lnTo>
                    <a:lnTo>
                      <a:pt x="305" y="1"/>
                    </a:lnTo>
                    <a:lnTo>
                      <a:pt x="316" y="1"/>
                    </a:lnTo>
                    <a:lnTo>
                      <a:pt x="326" y="1"/>
                    </a:lnTo>
                    <a:lnTo>
                      <a:pt x="337" y="1"/>
                    </a:lnTo>
                    <a:lnTo>
                      <a:pt x="346" y="1"/>
                    </a:lnTo>
                    <a:lnTo>
                      <a:pt x="358" y="1"/>
                    </a:lnTo>
                    <a:lnTo>
                      <a:pt x="367" y="1"/>
                    </a:lnTo>
                    <a:lnTo>
                      <a:pt x="377" y="1"/>
                    </a:lnTo>
                    <a:lnTo>
                      <a:pt x="386" y="0"/>
                    </a:lnTo>
                    <a:lnTo>
                      <a:pt x="394" y="0"/>
                    </a:lnTo>
                    <a:lnTo>
                      <a:pt x="403" y="0"/>
                    </a:lnTo>
                    <a:lnTo>
                      <a:pt x="413" y="0"/>
                    </a:lnTo>
                    <a:lnTo>
                      <a:pt x="421" y="0"/>
                    </a:lnTo>
                    <a:lnTo>
                      <a:pt x="430" y="0"/>
                    </a:lnTo>
                    <a:lnTo>
                      <a:pt x="438" y="0"/>
                    </a:lnTo>
                    <a:lnTo>
                      <a:pt x="447" y="0"/>
                    </a:lnTo>
                    <a:lnTo>
                      <a:pt x="453" y="0"/>
                    </a:lnTo>
                    <a:lnTo>
                      <a:pt x="461" y="0"/>
                    </a:lnTo>
                    <a:lnTo>
                      <a:pt x="468" y="0"/>
                    </a:lnTo>
                    <a:lnTo>
                      <a:pt x="474" y="0"/>
                    </a:lnTo>
                    <a:lnTo>
                      <a:pt x="480" y="0"/>
                    </a:lnTo>
                    <a:lnTo>
                      <a:pt x="485" y="1"/>
                    </a:lnTo>
                    <a:lnTo>
                      <a:pt x="491" y="1"/>
                    </a:lnTo>
                    <a:lnTo>
                      <a:pt x="497" y="1"/>
                    </a:lnTo>
                    <a:lnTo>
                      <a:pt x="493" y="30"/>
                    </a:lnTo>
                    <a:lnTo>
                      <a:pt x="489" y="30"/>
                    </a:lnTo>
                    <a:lnTo>
                      <a:pt x="483" y="30"/>
                    </a:lnTo>
                    <a:lnTo>
                      <a:pt x="476" y="30"/>
                    </a:lnTo>
                    <a:lnTo>
                      <a:pt x="470" y="30"/>
                    </a:lnTo>
                    <a:lnTo>
                      <a:pt x="464" y="30"/>
                    </a:lnTo>
                    <a:lnTo>
                      <a:pt x="461" y="30"/>
                    </a:lnTo>
                    <a:lnTo>
                      <a:pt x="455" y="32"/>
                    </a:lnTo>
                    <a:lnTo>
                      <a:pt x="447" y="32"/>
                    </a:lnTo>
                    <a:lnTo>
                      <a:pt x="441" y="32"/>
                    </a:lnTo>
                    <a:lnTo>
                      <a:pt x="434" y="32"/>
                    </a:lnTo>
                    <a:lnTo>
                      <a:pt x="428" y="32"/>
                    </a:lnTo>
                    <a:lnTo>
                      <a:pt x="419" y="32"/>
                    </a:lnTo>
                    <a:lnTo>
                      <a:pt x="411" y="32"/>
                    </a:lnTo>
                    <a:lnTo>
                      <a:pt x="402" y="32"/>
                    </a:lnTo>
                    <a:lnTo>
                      <a:pt x="394" y="34"/>
                    </a:lnTo>
                    <a:lnTo>
                      <a:pt x="384" y="34"/>
                    </a:lnTo>
                    <a:lnTo>
                      <a:pt x="377" y="34"/>
                    </a:lnTo>
                    <a:lnTo>
                      <a:pt x="367" y="34"/>
                    </a:lnTo>
                    <a:lnTo>
                      <a:pt x="358" y="34"/>
                    </a:lnTo>
                    <a:lnTo>
                      <a:pt x="348" y="34"/>
                    </a:lnTo>
                    <a:lnTo>
                      <a:pt x="339" y="36"/>
                    </a:lnTo>
                    <a:lnTo>
                      <a:pt x="329" y="36"/>
                    </a:lnTo>
                    <a:lnTo>
                      <a:pt x="320" y="36"/>
                    </a:lnTo>
                    <a:lnTo>
                      <a:pt x="308" y="36"/>
                    </a:lnTo>
                    <a:lnTo>
                      <a:pt x="299" y="38"/>
                    </a:lnTo>
                    <a:lnTo>
                      <a:pt x="287" y="38"/>
                    </a:lnTo>
                    <a:lnTo>
                      <a:pt x="278" y="39"/>
                    </a:lnTo>
                    <a:lnTo>
                      <a:pt x="267" y="39"/>
                    </a:lnTo>
                    <a:lnTo>
                      <a:pt x="257" y="39"/>
                    </a:lnTo>
                    <a:lnTo>
                      <a:pt x="246" y="39"/>
                    </a:lnTo>
                    <a:lnTo>
                      <a:pt x="234" y="39"/>
                    </a:lnTo>
                    <a:lnTo>
                      <a:pt x="225" y="39"/>
                    </a:lnTo>
                    <a:lnTo>
                      <a:pt x="213" y="41"/>
                    </a:lnTo>
                    <a:lnTo>
                      <a:pt x="204" y="41"/>
                    </a:lnTo>
                    <a:lnTo>
                      <a:pt x="192" y="41"/>
                    </a:lnTo>
                    <a:lnTo>
                      <a:pt x="183" y="41"/>
                    </a:lnTo>
                    <a:lnTo>
                      <a:pt x="172" y="43"/>
                    </a:lnTo>
                    <a:lnTo>
                      <a:pt x="162" y="43"/>
                    </a:lnTo>
                    <a:lnTo>
                      <a:pt x="153" y="43"/>
                    </a:lnTo>
                    <a:lnTo>
                      <a:pt x="141" y="43"/>
                    </a:lnTo>
                    <a:lnTo>
                      <a:pt x="132" y="45"/>
                    </a:lnTo>
                    <a:lnTo>
                      <a:pt x="122" y="45"/>
                    </a:lnTo>
                    <a:lnTo>
                      <a:pt x="114" y="45"/>
                    </a:lnTo>
                    <a:lnTo>
                      <a:pt x="103" y="45"/>
                    </a:lnTo>
                    <a:lnTo>
                      <a:pt x="94" y="45"/>
                    </a:lnTo>
                    <a:lnTo>
                      <a:pt x="86" y="47"/>
                    </a:lnTo>
                    <a:lnTo>
                      <a:pt x="78" y="47"/>
                    </a:lnTo>
                    <a:lnTo>
                      <a:pt x="69" y="47"/>
                    </a:lnTo>
                    <a:lnTo>
                      <a:pt x="61" y="47"/>
                    </a:lnTo>
                    <a:lnTo>
                      <a:pt x="54" y="49"/>
                    </a:lnTo>
                    <a:lnTo>
                      <a:pt x="48" y="49"/>
                    </a:lnTo>
                    <a:lnTo>
                      <a:pt x="40" y="49"/>
                    </a:lnTo>
                    <a:lnTo>
                      <a:pt x="33" y="49"/>
                    </a:lnTo>
                    <a:lnTo>
                      <a:pt x="27" y="51"/>
                    </a:lnTo>
                    <a:lnTo>
                      <a:pt x="21" y="51"/>
                    </a:lnTo>
                    <a:lnTo>
                      <a:pt x="16" y="51"/>
                    </a:lnTo>
                    <a:lnTo>
                      <a:pt x="10" y="51"/>
                    </a:lnTo>
                    <a:lnTo>
                      <a:pt x="6" y="53"/>
                    </a:lnTo>
                    <a:lnTo>
                      <a:pt x="4" y="53"/>
                    </a:lnTo>
                    <a:lnTo>
                      <a:pt x="0" y="1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31" name="Freeform 112"/>
              <p:cNvSpPr>
                <a:spLocks/>
              </p:cNvSpPr>
              <p:nvPr/>
            </p:nvSpPr>
            <p:spPr bwMode="auto">
              <a:xfrm>
                <a:off x="858" y="3304"/>
                <a:ext cx="247" cy="106"/>
              </a:xfrm>
              <a:custGeom>
                <a:avLst/>
                <a:gdLst>
                  <a:gd name="T0" fmla="*/ 0 w 494"/>
                  <a:gd name="T1" fmla="*/ 88 h 213"/>
                  <a:gd name="T2" fmla="*/ 247 w 494"/>
                  <a:gd name="T3" fmla="*/ 0 h 213"/>
                  <a:gd name="T4" fmla="*/ 247 w 494"/>
                  <a:gd name="T5" fmla="*/ 23 h 213"/>
                  <a:gd name="T6" fmla="*/ 6 w 494"/>
                  <a:gd name="T7" fmla="*/ 106 h 213"/>
                  <a:gd name="T8" fmla="*/ 0 w 494"/>
                  <a:gd name="T9" fmla="*/ 88 h 213"/>
                  <a:gd name="T10" fmla="*/ 0 w 494"/>
                  <a:gd name="T11" fmla="*/ 88 h 213"/>
                  <a:gd name="T12" fmla="*/ 0 60000 65536"/>
                  <a:gd name="T13" fmla="*/ 0 60000 65536"/>
                  <a:gd name="T14" fmla="*/ 0 60000 65536"/>
                  <a:gd name="T15" fmla="*/ 0 60000 65536"/>
                  <a:gd name="T16" fmla="*/ 0 60000 65536"/>
                  <a:gd name="T17" fmla="*/ 0 60000 65536"/>
                  <a:gd name="T18" fmla="*/ 0 w 494"/>
                  <a:gd name="T19" fmla="*/ 0 h 213"/>
                  <a:gd name="T20" fmla="*/ 494 w 494"/>
                  <a:gd name="T21" fmla="*/ 213 h 213"/>
                </a:gdLst>
                <a:ahLst/>
                <a:cxnLst>
                  <a:cxn ang="T12">
                    <a:pos x="T0" y="T1"/>
                  </a:cxn>
                  <a:cxn ang="T13">
                    <a:pos x="T2" y="T3"/>
                  </a:cxn>
                  <a:cxn ang="T14">
                    <a:pos x="T4" y="T5"/>
                  </a:cxn>
                  <a:cxn ang="T15">
                    <a:pos x="T6" y="T7"/>
                  </a:cxn>
                  <a:cxn ang="T16">
                    <a:pos x="T8" y="T9"/>
                  </a:cxn>
                  <a:cxn ang="T17">
                    <a:pos x="T10" y="T11"/>
                  </a:cxn>
                </a:cxnLst>
                <a:rect l="T18" t="T19" r="T20" b="T21"/>
                <a:pathLst>
                  <a:path w="494" h="213">
                    <a:moveTo>
                      <a:pt x="0" y="177"/>
                    </a:moveTo>
                    <a:lnTo>
                      <a:pt x="494" y="0"/>
                    </a:lnTo>
                    <a:lnTo>
                      <a:pt x="494" y="46"/>
                    </a:lnTo>
                    <a:lnTo>
                      <a:pt x="11" y="213"/>
                    </a:lnTo>
                    <a:lnTo>
                      <a:pt x="0" y="17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32" name="Freeform 113"/>
              <p:cNvSpPr>
                <a:spLocks/>
              </p:cNvSpPr>
              <p:nvPr/>
            </p:nvSpPr>
            <p:spPr bwMode="auto">
              <a:xfrm>
                <a:off x="874" y="3358"/>
                <a:ext cx="224" cy="167"/>
              </a:xfrm>
              <a:custGeom>
                <a:avLst/>
                <a:gdLst>
                  <a:gd name="T0" fmla="*/ 1 w 447"/>
                  <a:gd name="T1" fmla="*/ 146 h 335"/>
                  <a:gd name="T2" fmla="*/ 8 w 447"/>
                  <a:gd name="T3" fmla="*/ 141 h 335"/>
                  <a:gd name="T4" fmla="*/ 14 w 447"/>
                  <a:gd name="T5" fmla="*/ 135 h 335"/>
                  <a:gd name="T6" fmla="*/ 20 w 447"/>
                  <a:gd name="T7" fmla="*/ 131 h 335"/>
                  <a:gd name="T8" fmla="*/ 26 w 447"/>
                  <a:gd name="T9" fmla="*/ 125 h 335"/>
                  <a:gd name="T10" fmla="*/ 32 w 447"/>
                  <a:gd name="T11" fmla="*/ 122 h 335"/>
                  <a:gd name="T12" fmla="*/ 39 w 447"/>
                  <a:gd name="T13" fmla="*/ 116 h 335"/>
                  <a:gd name="T14" fmla="*/ 48 w 447"/>
                  <a:gd name="T15" fmla="*/ 111 h 335"/>
                  <a:gd name="T16" fmla="*/ 55 w 447"/>
                  <a:gd name="T17" fmla="*/ 105 h 335"/>
                  <a:gd name="T18" fmla="*/ 63 w 447"/>
                  <a:gd name="T19" fmla="*/ 100 h 335"/>
                  <a:gd name="T20" fmla="*/ 71 w 447"/>
                  <a:gd name="T21" fmla="*/ 94 h 335"/>
                  <a:gd name="T22" fmla="*/ 80 w 447"/>
                  <a:gd name="T23" fmla="*/ 87 h 335"/>
                  <a:gd name="T24" fmla="*/ 90 w 447"/>
                  <a:gd name="T25" fmla="*/ 82 h 335"/>
                  <a:gd name="T26" fmla="*/ 99 w 447"/>
                  <a:gd name="T27" fmla="*/ 76 h 335"/>
                  <a:gd name="T28" fmla="*/ 108 w 447"/>
                  <a:gd name="T29" fmla="*/ 69 h 335"/>
                  <a:gd name="T30" fmla="*/ 117 w 447"/>
                  <a:gd name="T31" fmla="*/ 64 h 335"/>
                  <a:gd name="T32" fmla="*/ 127 w 447"/>
                  <a:gd name="T33" fmla="*/ 57 h 335"/>
                  <a:gd name="T34" fmla="*/ 135 w 447"/>
                  <a:gd name="T35" fmla="*/ 51 h 335"/>
                  <a:gd name="T36" fmla="*/ 144 w 447"/>
                  <a:gd name="T37" fmla="*/ 46 h 335"/>
                  <a:gd name="T38" fmla="*/ 153 w 447"/>
                  <a:gd name="T39" fmla="*/ 40 h 335"/>
                  <a:gd name="T40" fmla="*/ 162 w 447"/>
                  <a:gd name="T41" fmla="*/ 35 h 335"/>
                  <a:gd name="T42" fmla="*/ 170 w 447"/>
                  <a:gd name="T43" fmla="*/ 29 h 335"/>
                  <a:gd name="T44" fmla="*/ 178 w 447"/>
                  <a:gd name="T45" fmla="*/ 25 h 335"/>
                  <a:gd name="T46" fmla="*/ 186 w 447"/>
                  <a:gd name="T47" fmla="*/ 19 h 335"/>
                  <a:gd name="T48" fmla="*/ 193 w 447"/>
                  <a:gd name="T49" fmla="*/ 15 h 335"/>
                  <a:gd name="T50" fmla="*/ 200 w 447"/>
                  <a:gd name="T51" fmla="*/ 11 h 335"/>
                  <a:gd name="T52" fmla="*/ 206 w 447"/>
                  <a:gd name="T53" fmla="*/ 8 h 335"/>
                  <a:gd name="T54" fmla="*/ 212 w 447"/>
                  <a:gd name="T55" fmla="*/ 5 h 335"/>
                  <a:gd name="T56" fmla="*/ 217 w 447"/>
                  <a:gd name="T57" fmla="*/ 2 h 335"/>
                  <a:gd name="T58" fmla="*/ 222 w 447"/>
                  <a:gd name="T59" fmla="*/ 0 h 335"/>
                  <a:gd name="T60" fmla="*/ 222 w 447"/>
                  <a:gd name="T61" fmla="*/ 18 h 335"/>
                  <a:gd name="T62" fmla="*/ 220 w 447"/>
                  <a:gd name="T63" fmla="*/ 19 h 335"/>
                  <a:gd name="T64" fmla="*/ 215 w 447"/>
                  <a:gd name="T65" fmla="*/ 23 h 335"/>
                  <a:gd name="T66" fmla="*/ 210 w 447"/>
                  <a:gd name="T67" fmla="*/ 25 h 335"/>
                  <a:gd name="T68" fmla="*/ 206 w 447"/>
                  <a:gd name="T69" fmla="*/ 27 h 335"/>
                  <a:gd name="T70" fmla="*/ 201 w 447"/>
                  <a:gd name="T71" fmla="*/ 31 h 335"/>
                  <a:gd name="T72" fmla="*/ 195 w 447"/>
                  <a:gd name="T73" fmla="*/ 35 h 335"/>
                  <a:gd name="T74" fmla="*/ 188 w 447"/>
                  <a:gd name="T75" fmla="*/ 40 h 335"/>
                  <a:gd name="T76" fmla="*/ 181 w 447"/>
                  <a:gd name="T77" fmla="*/ 45 h 335"/>
                  <a:gd name="T78" fmla="*/ 174 w 447"/>
                  <a:gd name="T79" fmla="*/ 49 h 335"/>
                  <a:gd name="T80" fmla="*/ 167 w 447"/>
                  <a:gd name="T81" fmla="*/ 54 h 335"/>
                  <a:gd name="T82" fmla="*/ 158 w 447"/>
                  <a:gd name="T83" fmla="*/ 60 h 335"/>
                  <a:gd name="T84" fmla="*/ 149 w 447"/>
                  <a:gd name="T85" fmla="*/ 65 h 335"/>
                  <a:gd name="T86" fmla="*/ 141 w 447"/>
                  <a:gd name="T87" fmla="*/ 71 h 335"/>
                  <a:gd name="T88" fmla="*/ 132 w 447"/>
                  <a:gd name="T89" fmla="*/ 78 h 335"/>
                  <a:gd name="T90" fmla="*/ 123 w 447"/>
                  <a:gd name="T91" fmla="*/ 84 h 335"/>
                  <a:gd name="T92" fmla="*/ 113 w 447"/>
                  <a:gd name="T93" fmla="*/ 89 h 335"/>
                  <a:gd name="T94" fmla="*/ 105 w 447"/>
                  <a:gd name="T95" fmla="*/ 95 h 335"/>
                  <a:gd name="T96" fmla="*/ 95 w 447"/>
                  <a:gd name="T97" fmla="*/ 102 h 335"/>
                  <a:gd name="T98" fmla="*/ 86 w 447"/>
                  <a:gd name="T99" fmla="*/ 108 h 335"/>
                  <a:gd name="T100" fmla="*/ 77 w 447"/>
                  <a:gd name="T101" fmla="*/ 114 h 335"/>
                  <a:gd name="T102" fmla="*/ 69 w 447"/>
                  <a:gd name="T103" fmla="*/ 121 h 335"/>
                  <a:gd name="T104" fmla="*/ 60 w 447"/>
                  <a:gd name="T105" fmla="*/ 126 h 335"/>
                  <a:gd name="T106" fmla="*/ 52 w 447"/>
                  <a:gd name="T107" fmla="*/ 132 h 335"/>
                  <a:gd name="T108" fmla="*/ 43 w 447"/>
                  <a:gd name="T109" fmla="*/ 138 h 335"/>
                  <a:gd name="T110" fmla="*/ 35 w 447"/>
                  <a:gd name="T111" fmla="*/ 142 h 335"/>
                  <a:gd name="T112" fmla="*/ 28 w 447"/>
                  <a:gd name="T113" fmla="*/ 148 h 335"/>
                  <a:gd name="T114" fmla="*/ 21 w 447"/>
                  <a:gd name="T115" fmla="*/ 153 h 335"/>
                  <a:gd name="T116" fmla="*/ 15 w 447"/>
                  <a:gd name="T117" fmla="*/ 159 h 335"/>
                  <a:gd name="T118" fmla="*/ 10 w 447"/>
                  <a:gd name="T119" fmla="*/ 162 h 335"/>
                  <a:gd name="T120" fmla="*/ 5 w 447"/>
                  <a:gd name="T121" fmla="*/ 167 h 335"/>
                  <a:gd name="T122" fmla="*/ 0 w 447"/>
                  <a:gd name="T123" fmla="*/ 148 h 33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47"/>
                  <a:gd name="T187" fmla="*/ 0 h 335"/>
                  <a:gd name="T188" fmla="*/ 447 w 447"/>
                  <a:gd name="T189" fmla="*/ 335 h 33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47" h="335">
                    <a:moveTo>
                      <a:pt x="0" y="297"/>
                    </a:moveTo>
                    <a:lnTo>
                      <a:pt x="2" y="293"/>
                    </a:lnTo>
                    <a:lnTo>
                      <a:pt x="9" y="287"/>
                    </a:lnTo>
                    <a:lnTo>
                      <a:pt x="15" y="282"/>
                    </a:lnTo>
                    <a:lnTo>
                      <a:pt x="25" y="274"/>
                    </a:lnTo>
                    <a:lnTo>
                      <a:pt x="28" y="270"/>
                    </a:lnTo>
                    <a:lnTo>
                      <a:pt x="34" y="266"/>
                    </a:lnTo>
                    <a:lnTo>
                      <a:pt x="40" y="263"/>
                    </a:lnTo>
                    <a:lnTo>
                      <a:pt x="45" y="257"/>
                    </a:lnTo>
                    <a:lnTo>
                      <a:pt x="51" y="251"/>
                    </a:lnTo>
                    <a:lnTo>
                      <a:pt x="59" y="247"/>
                    </a:lnTo>
                    <a:lnTo>
                      <a:pt x="64" y="244"/>
                    </a:lnTo>
                    <a:lnTo>
                      <a:pt x="72" y="240"/>
                    </a:lnTo>
                    <a:lnTo>
                      <a:pt x="78" y="232"/>
                    </a:lnTo>
                    <a:lnTo>
                      <a:pt x="85" y="228"/>
                    </a:lnTo>
                    <a:lnTo>
                      <a:pt x="95" y="223"/>
                    </a:lnTo>
                    <a:lnTo>
                      <a:pt x="103" y="217"/>
                    </a:lnTo>
                    <a:lnTo>
                      <a:pt x="110" y="211"/>
                    </a:lnTo>
                    <a:lnTo>
                      <a:pt x="118" y="206"/>
                    </a:lnTo>
                    <a:lnTo>
                      <a:pt x="125" y="200"/>
                    </a:lnTo>
                    <a:lnTo>
                      <a:pt x="135" y="194"/>
                    </a:lnTo>
                    <a:lnTo>
                      <a:pt x="142" y="188"/>
                    </a:lnTo>
                    <a:lnTo>
                      <a:pt x="152" y="183"/>
                    </a:lnTo>
                    <a:lnTo>
                      <a:pt x="160" y="175"/>
                    </a:lnTo>
                    <a:lnTo>
                      <a:pt x="169" y="169"/>
                    </a:lnTo>
                    <a:lnTo>
                      <a:pt x="179" y="164"/>
                    </a:lnTo>
                    <a:lnTo>
                      <a:pt x="188" y="158"/>
                    </a:lnTo>
                    <a:lnTo>
                      <a:pt x="198" y="152"/>
                    </a:lnTo>
                    <a:lnTo>
                      <a:pt x="207" y="147"/>
                    </a:lnTo>
                    <a:lnTo>
                      <a:pt x="215" y="139"/>
                    </a:lnTo>
                    <a:lnTo>
                      <a:pt x="224" y="133"/>
                    </a:lnTo>
                    <a:lnTo>
                      <a:pt x="234" y="128"/>
                    </a:lnTo>
                    <a:lnTo>
                      <a:pt x="243" y="122"/>
                    </a:lnTo>
                    <a:lnTo>
                      <a:pt x="253" y="114"/>
                    </a:lnTo>
                    <a:lnTo>
                      <a:pt x="262" y="109"/>
                    </a:lnTo>
                    <a:lnTo>
                      <a:pt x="270" y="103"/>
                    </a:lnTo>
                    <a:lnTo>
                      <a:pt x="279" y="97"/>
                    </a:lnTo>
                    <a:lnTo>
                      <a:pt x="287" y="92"/>
                    </a:lnTo>
                    <a:lnTo>
                      <a:pt x="296" y="86"/>
                    </a:lnTo>
                    <a:lnTo>
                      <a:pt x="306" y="80"/>
                    </a:lnTo>
                    <a:lnTo>
                      <a:pt x="315" y="74"/>
                    </a:lnTo>
                    <a:lnTo>
                      <a:pt x="323" y="71"/>
                    </a:lnTo>
                    <a:lnTo>
                      <a:pt x="331" y="65"/>
                    </a:lnTo>
                    <a:lnTo>
                      <a:pt x="340" y="59"/>
                    </a:lnTo>
                    <a:lnTo>
                      <a:pt x="350" y="55"/>
                    </a:lnTo>
                    <a:lnTo>
                      <a:pt x="355" y="50"/>
                    </a:lnTo>
                    <a:lnTo>
                      <a:pt x="363" y="44"/>
                    </a:lnTo>
                    <a:lnTo>
                      <a:pt x="371" y="38"/>
                    </a:lnTo>
                    <a:lnTo>
                      <a:pt x="378" y="36"/>
                    </a:lnTo>
                    <a:lnTo>
                      <a:pt x="386" y="31"/>
                    </a:lnTo>
                    <a:lnTo>
                      <a:pt x="391" y="27"/>
                    </a:lnTo>
                    <a:lnTo>
                      <a:pt x="399" y="23"/>
                    </a:lnTo>
                    <a:lnTo>
                      <a:pt x="407" y="19"/>
                    </a:lnTo>
                    <a:lnTo>
                      <a:pt x="412" y="16"/>
                    </a:lnTo>
                    <a:lnTo>
                      <a:pt x="418" y="12"/>
                    </a:lnTo>
                    <a:lnTo>
                      <a:pt x="424" y="10"/>
                    </a:lnTo>
                    <a:lnTo>
                      <a:pt x="430" y="6"/>
                    </a:lnTo>
                    <a:lnTo>
                      <a:pt x="433" y="4"/>
                    </a:lnTo>
                    <a:lnTo>
                      <a:pt x="439" y="2"/>
                    </a:lnTo>
                    <a:lnTo>
                      <a:pt x="443" y="0"/>
                    </a:lnTo>
                    <a:lnTo>
                      <a:pt x="447" y="0"/>
                    </a:lnTo>
                    <a:lnTo>
                      <a:pt x="443" y="36"/>
                    </a:lnTo>
                    <a:lnTo>
                      <a:pt x="439" y="38"/>
                    </a:lnTo>
                    <a:lnTo>
                      <a:pt x="433" y="40"/>
                    </a:lnTo>
                    <a:lnTo>
                      <a:pt x="430" y="46"/>
                    </a:lnTo>
                    <a:lnTo>
                      <a:pt x="424" y="48"/>
                    </a:lnTo>
                    <a:lnTo>
                      <a:pt x="420" y="50"/>
                    </a:lnTo>
                    <a:lnTo>
                      <a:pt x="416" y="52"/>
                    </a:lnTo>
                    <a:lnTo>
                      <a:pt x="412" y="55"/>
                    </a:lnTo>
                    <a:lnTo>
                      <a:pt x="407" y="59"/>
                    </a:lnTo>
                    <a:lnTo>
                      <a:pt x="401" y="63"/>
                    </a:lnTo>
                    <a:lnTo>
                      <a:pt x="395" y="67"/>
                    </a:lnTo>
                    <a:lnTo>
                      <a:pt x="390" y="71"/>
                    </a:lnTo>
                    <a:lnTo>
                      <a:pt x="382" y="74"/>
                    </a:lnTo>
                    <a:lnTo>
                      <a:pt x="376" y="80"/>
                    </a:lnTo>
                    <a:lnTo>
                      <a:pt x="369" y="84"/>
                    </a:lnTo>
                    <a:lnTo>
                      <a:pt x="361" y="90"/>
                    </a:lnTo>
                    <a:lnTo>
                      <a:pt x="353" y="93"/>
                    </a:lnTo>
                    <a:lnTo>
                      <a:pt x="348" y="99"/>
                    </a:lnTo>
                    <a:lnTo>
                      <a:pt x="338" y="103"/>
                    </a:lnTo>
                    <a:lnTo>
                      <a:pt x="333" y="109"/>
                    </a:lnTo>
                    <a:lnTo>
                      <a:pt x="323" y="114"/>
                    </a:lnTo>
                    <a:lnTo>
                      <a:pt x="315" y="120"/>
                    </a:lnTo>
                    <a:lnTo>
                      <a:pt x="308" y="124"/>
                    </a:lnTo>
                    <a:lnTo>
                      <a:pt x="298" y="131"/>
                    </a:lnTo>
                    <a:lnTo>
                      <a:pt x="289" y="135"/>
                    </a:lnTo>
                    <a:lnTo>
                      <a:pt x="281" y="143"/>
                    </a:lnTo>
                    <a:lnTo>
                      <a:pt x="272" y="149"/>
                    </a:lnTo>
                    <a:lnTo>
                      <a:pt x="264" y="156"/>
                    </a:lnTo>
                    <a:lnTo>
                      <a:pt x="255" y="160"/>
                    </a:lnTo>
                    <a:lnTo>
                      <a:pt x="245" y="168"/>
                    </a:lnTo>
                    <a:lnTo>
                      <a:pt x="236" y="173"/>
                    </a:lnTo>
                    <a:lnTo>
                      <a:pt x="226" y="179"/>
                    </a:lnTo>
                    <a:lnTo>
                      <a:pt x="217" y="185"/>
                    </a:lnTo>
                    <a:lnTo>
                      <a:pt x="209" y="190"/>
                    </a:lnTo>
                    <a:lnTo>
                      <a:pt x="199" y="198"/>
                    </a:lnTo>
                    <a:lnTo>
                      <a:pt x="190" y="204"/>
                    </a:lnTo>
                    <a:lnTo>
                      <a:pt x="180" y="209"/>
                    </a:lnTo>
                    <a:lnTo>
                      <a:pt x="171" y="217"/>
                    </a:lnTo>
                    <a:lnTo>
                      <a:pt x="161" y="221"/>
                    </a:lnTo>
                    <a:lnTo>
                      <a:pt x="154" y="228"/>
                    </a:lnTo>
                    <a:lnTo>
                      <a:pt x="144" y="234"/>
                    </a:lnTo>
                    <a:lnTo>
                      <a:pt x="137" y="242"/>
                    </a:lnTo>
                    <a:lnTo>
                      <a:pt x="127" y="246"/>
                    </a:lnTo>
                    <a:lnTo>
                      <a:pt x="120" y="253"/>
                    </a:lnTo>
                    <a:lnTo>
                      <a:pt x="110" y="259"/>
                    </a:lnTo>
                    <a:lnTo>
                      <a:pt x="103" y="265"/>
                    </a:lnTo>
                    <a:lnTo>
                      <a:pt x="95" y="270"/>
                    </a:lnTo>
                    <a:lnTo>
                      <a:pt x="85" y="276"/>
                    </a:lnTo>
                    <a:lnTo>
                      <a:pt x="78" y="282"/>
                    </a:lnTo>
                    <a:lnTo>
                      <a:pt x="70" y="285"/>
                    </a:lnTo>
                    <a:lnTo>
                      <a:pt x="63" y="291"/>
                    </a:lnTo>
                    <a:lnTo>
                      <a:pt x="55" y="297"/>
                    </a:lnTo>
                    <a:lnTo>
                      <a:pt x="47" y="303"/>
                    </a:lnTo>
                    <a:lnTo>
                      <a:pt x="42" y="306"/>
                    </a:lnTo>
                    <a:lnTo>
                      <a:pt x="34" y="312"/>
                    </a:lnTo>
                    <a:lnTo>
                      <a:pt x="30" y="318"/>
                    </a:lnTo>
                    <a:lnTo>
                      <a:pt x="23" y="322"/>
                    </a:lnTo>
                    <a:lnTo>
                      <a:pt x="19" y="325"/>
                    </a:lnTo>
                    <a:lnTo>
                      <a:pt x="13" y="329"/>
                    </a:lnTo>
                    <a:lnTo>
                      <a:pt x="9" y="335"/>
                    </a:lnTo>
                    <a:lnTo>
                      <a:pt x="0" y="29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33" name="Freeform 114"/>
              <p:cNvSpPr>
                <a:spLocks/>
              </p:cNvSpPr>
              <p:nvPr/>
            </p:nvSpPr>
            <p:spPr bwMode="auto">
              <a:xfrm>
                <a:off x="1072" y="3353"/>
                <a:ext cx="55" cy="255"/>
              </a:xfrm>
              <a:custGeom>
                <a:avLst/>
                <a:gdLst>
                  <a:gd name="T0" fmla="*/ 55 w 111"/>
                  <a:gd name="T1" fmla="*/ 3 h 509"/>
                  <a:gd name="T2" fmla="*/ 24 w 111"/>
                  <a:gd name="T3" fmla="*/ 213 h 509"/>
                  <a:gd name="T4" fmla="*/ 0 w 111"/>
                  <a:gd name="T5" fmla="*/ 255 h 509"/>
                  <a:gd name="T6" fmla="*/ 39 w 111"/>
                  <a:gd name="T7" fmla="*/ 0 h 509"/>
                  <a:gd name="T8" fmla="*/ 55 w 111"/>
                  <a:gd name="T9" fmla="*/ 3 h 509"/>
                  <a:gd name="T10" fmla="*/ 55 w 111"/>
                  <a:gd name="T11" fmla="*/ 3 h 509"/>
                  <a:gd name="T12" fmla="*/ 0 60000 65536"/>
                  <a:gd name="T13" fmla="*/ 0 60000 65536"/>
                  <a:gd name="T14" fmla="*/ 0 60000 65536"/>
                  <a:gd name="T15" fmla="*/ 0 60000 65536"/>
                  <a:gd name="T16" fmla="*/ 0 60000 65536"/>
                  <a:gd name="T17" fmla="*/ 0 60000 65536"/>
                  <a:gd name="T18" fmla="*/ 0 w 111"/>
                  <a:gd name="T19" fmla="*/ 0 h 509"/>
                  <a:gd name="T20" fmla="*/ 111 w 111"/>
                  <a:gd name="T21" fmla="*/ 509 h 509"/>
                </a:gdLst>
                <a:ahLst/>
                <a:cxnLst>
                  <a:cxn ang="T12">
                    <a:pos x="T0" y="T1"/>
                  </a:cxn>
                  <a:cxn ang="T13">
                    <a:pos x="T2" y="T3"/>
                  </a:cxn>
                  <a:cxn ang="T14">
                    <a:pos x="T4" y="T5"/>
                  </a:cxn>
                  <a:cxn ang="T15">
                    <a:pos x="T6" y="T7"/>
                  </a:cxn>
                  <a:cxn ang="T16">
                    <a:pos x="T8" y="T9"/>
                  </a:cxn>
                  <a:cxn ang="T17">
                    <a:pos x="T10" y="T11"/>
                  </a:cxn>
                </a:cxnLst>
                <a:rect l="T18" t="T19" r="T20" b="T21"/>
                <a:pathLst>
                  <a:path w="111" h="509">
                    <a:moveTo>
                      <a:pt x="111" y="6"/>
                    </a:moveTo>
                    <a:lnTo>
                      <a:pt x="48" y="426"/>
                    </a:lnTo>
                    <a:lnTo>
                      <a:pt x="0" y="509"/>
                    </a:lnTo>
                    <a:lnTo>
                      <a:pt x="78" y="0"/>
                    </a:lnTo>
                    <a:lnTo>
                      <a:pt x="111" y="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34" name="Freeform 115"/>
              <p:cNvSpPr>
                <a:spLocks/>
              </p:cNvSpPr>
              <p:nvPr/>
            </p:nvSpPr>
            <p:spPr bwMode="auto">
              <a:xfrm>
                <a:off x="978" y="3363"/>
                <a:ext cx="122" cy="282"/>
              </a:xfrm>
              <a:custGeom>
                <a:avLst/>
                <a:gdLst>
                  <a:gd name="T0" fmla="*/ 18 w 243"/>
                  <a:gd name="T1" fmla="*/ 282 h 564"/>
                  <a:gd name="T2" fmla="*/ 20 w 243"/>
                  <a:gd name="T3" fmla="*/ 277 h 564"/>
                  <a:gd name="T4" fmla="*/ 22 w 243"/>
                  <a:gd name="T5" fmla="*/ 269 h 564"/>
                  <a:gd name="T6" fmla="*/ 24 w 243"/>
                  <a:gd name="T7" fmla="*/ 263 h 564"/>
                  <a:gd name="T8" fmla="*/ 27 w 243"/>
                  <a:gd name="T9" fmla="*/ 257 h 564"/>
                  <a:gd name="T10" fmla="*/ 29 w 243"/>
                  <a:gd name="T11" fmla="*/ 249 h 564"/>
                  <a:gd name="T12" fmla="*/ 33 w 243"/>
                  <a:gd name="T13" fmla="*/ 240 h 564"/>
                  <a:gd name="T14" fmla="*/ 35 w 243"/>
                  <a:gd name="T15" fmla="*/ 231 h 564"/>
                  <a:gd name="T16" fmla="*/ 38 w 243"/>
                  <a:gd name="T17" fmla="*/ 220 h 564"/>
                  <a:gd name="T18" fmla="*/ 42 w 243"/>
                  <a:gd name="T19" fmla="*/ 210 h 564"/>
                  <a:gd name="T20" fmla="*/ 46 w 243"/>
                  <a:gd name="T21" fmla="*/ 199 h 564"/>
                  <a:gd name="T22" fmla="*/ 50 w 243"/>
                  <a:gd name="T23" fmla="*/ 188 h 564"/>
                  <a:gd name="T24" fmla="*/ 54 w 243"/>
                  <a:gd name="T25" fmla="*/ 176 h 564"/>
                  <a:gd name="T26" fmla="*/ 58 w 243"/>
                  <a:gd name="T27" fmla="*/ 164 h 564"/>
                  <a:gd name="T28" fmla="*/ 62 w 243"/>
                  <a:gd name="T29" fmla="*/ 153 h 564"/>
                  <a:gd name="T30" fmla="*/ 66 w 243"/>
                  <a:gd name="T31" fmla="*/ 141 h 564"/>
                  <a:gd name="T32" fmla="*/ 71 w 243"/>
                  <a:gd name="T33" fmla="*/ 128 h 564"/>
                  <a:gd name="T34" fmla="*/ 75 w 243"/>
                  <a:gd name="T35" fmla="*/ 116 h 564"/>
                  <a:gd name="T36" fmla="*/ 79 w 243"/>
                  <a:gd name="T37" fmla="*/ 103 h 564"/>
                  <a:gd name="T38" fmla="*/ 84 w 243"/>
                  <a:gd name="T39" fmla="*/ 92 h 564"/>
                  <a:gd name="T40" fmla="*/ 88 w 243"/>
                  <a:gd name="T41" fmla="*/ 79 h 564"/>
                  <a:gd name="T42" fmla="*/ 92 w 243"/>
                  <a:gd name="T43" fmla="*/ 70 h 564"/>
                  <a:gd name="T44" fmla="*/ 96 w 243"/>
                  <a:gd name="T45" fmla="*/ 58 h 564"/>
                  <a:gd name="T46" fmla="*/ 100 w 243"/>
                  <a:gd name="T47" fmla="*/ 47 h 564"/>
                  <a:gd name="T48" fmla="*/ 104 w 243"/>
                  <a:gd name="T49" fmla="*/ 38 h 564"/>
                  <a:gd name="T50" fmla="*/ 108 w 243"/>
                  <a:gd name="T51" fmla="*/ 29 h 564"/>
                  <a:gd name="T52" fmla="*/ 112 w 243"/>
                  <a:gd name="T53" fmla="*/ 21 h 564"/>
                  <a:gd name="T54" fmla="*/ 114 w 243"/>
                  <a:gd name="T55" fmla="*/ 13 h 564"/>
                  <a:gd name="T56" fmla="*/ 118 w 243"/>
                  <a:gd name="T57" fmla="*/ 6 h 564"/>
                  <a:gd name="T58" fmla="*/ 120 w 243"/>
                  <a:gd name="T59" fmla="*/ 2 h 564"/>
                  <a:gd name="T60" fmla="*/ 100 w 243"/>
                  <a:gd name="T61" fmla="*/ 5 h 564"/>
                  <a:gd name="T62" fmla="*/ 98 w 243"/>
                  <a:gd name="T63" fmla="*/ 9 h 564"/>
                  <a:gd name="T64" fmla="*/ 96 w 243"/>
                  <a:gd name="T65" fmla="*/ 15 h 564"/>
                  <a:gd name="T66" fmla="*/ 93 w 243"/>
                  <a:gd name="T67" fmla="*/ 19 h 564"/>
                  <a:gd name="T68" fmla="*/ 92 w 243"/>
                  <a:gd name="T69" fmla="*/ 25 h 564"/>
                  <a:gd name="T70" fmla="*/ 89 w 243"/>
                  <a:gd name="T71" fmla="*/ 32 h 564"/>
                  <a:gd name="T72" fmla="*/ 87 w 243"/>
                  <a:gd name="T73" fmla="*/ 40 h 564"/>
                  <a:gd name="T74" fmla="*/ 83 w 243"/>
                  <a:gd name="T75" fmla="*/ 47 h 564"/>
                  <a:gd name="T76" fmla="*/ 80 w 243"/>
                  <a:gd name="T77" fmla="*/ 57 h 564"/>
                  <a:gd name="T78" fmla="*/ 76 w 243"/>
                  <a:gd name="T79" fmla="*/ 66 h 564"/>
                  <a:gd name="T80" fmla="*/ 73 w 243"/>
                  <a:gd name="T81" fmla="*/ 76 h 564"/>
                  <a:gd name="T82" fmla="*/ 68 w 243"/>
                  <a:gd name="T83" fmla="*/ 86 h 564"/>
                  <a:gd name="T84" fmla="*/ 64 w 243"/>
                  <a:gd name="T85" fmla="*/ 97 h 564"/>
                  <a:gd name="T86" fmla="*/ 60 w 243"/>
                  <a:gd name="T87" fmla="*/ 107 h 564"/>
                  <a:gd name="T88" fmla="*/ 56 w 243"/>
                  <a:gd name="T89" fmla="*/ 119 h 564"/>
                  <a:gd name="T90" fmla="*/ 52 w 243"/>
                  <a:gd name="T91" fmla="*/ 130 h 564"/>
                  <a:gd name="T92" fmla="*/ 47 w 243"/>
                  <a:gd name="T93" fmla="*/ 142 h 564"/>
                  <a:gd name="T94" fmla="*/ 43 w 243"/>
                  <a:gd name="T95" fmla="*/ 154 h 564"/>
                  <a:gd name="T96" fmla="*/ 38 w 243"/>
                  <a:gd name="T97" fmla="*/ 164 h 564"/>
                  <a:gd name="T98" fmla="*/ 34 w 243"/>
                  <a:gd name="T99" fmla="*/ 175 h 564"/>
                  <a:gd name="T100" fmla="*/ 30 w 243"/>
                  <a:gd name="T101" fmla="*/ 187 h 564"/>
                  <a:gd name="T102" fmla="*/ 26 w 243"/>
                  <a:gd name="T103" fmla="*/ 197 h 564"/>
                  <a:gd name="T104" fmla="*/ 22 w 243"/>
                  <a:gd name="T105" fmla="*/ 209 h 564"/>
                  <a:gd name="T106" fmla="*/ 18 w 243"/>
                  <a:gd name="T107" fmla="*/ 218 h 564"/>
                  <a:gd name="T108" fmla="*/ 15 w 243"/>
                  <a:gd name="T109" fmla="*/ 229 h 564"/>
                  <a:gd name="T110" fmla="*/ 12 w 243"/>
                  <a:gd name="T111" fmla="*/ 237 h 564"/>
                  <a:gd name="T112" fmla="*/ 9 w 243"/>
                  <a:gd name="T113" fmla="*/ 247 h 564"/>
                  <a:gd name="T114" fmla="*/ 6 w 243"/>
                  <a:gd name="T115" fmla="*/ 254 h 564"/>
                  <a:gd name="T116" fmla="*/ 3 w 243"/>
                  <a:gd name="T117" fmla="*/ 262 h 564"/>
                  <a:gd name="T118" fmla="*/ 1 w 243"/>
                  <a:gd name="T119" fmla="*/ 269 h 564"/>
                  <a:gd name="T120" fmla="*/ 0 w 243"/>
                  <a:gd name="T121" fmla="*/ 275 h 564"/>
                  <a:gd name="T122" fmla="*/ 18 w 243"/>
                  <a:gd name="T123" fmla="*/ 282 h 5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3"/>
                  <a:gd name="T187" fmla="*/ 0 h 564"/>
                  <a:gd name="T188" fmla="*/ 243 w 243"/>
                  <a:gd name="T189" fmla="*/ 564 h 5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3" h="564">
                    <a:moveTo>
                      <a:pt x="36" y="564"/>
                    </a:moveTo>
                    <a:lnTo>
                      <a:pt x="36" y="564"/>
                    </a:lnTo>
                    <a:lnTo>
                      <a:pt x="38" y="559"/>
                    </a:lnTo>
                    <a:lnTo>
                      <a:pt x="40" y="553"/>
                    </a:lnTo>
                    <a:lnTo>
                      <a:pt x="44" y="543"/>
                    </a:lnTo>
                    <a:lnTo>
                      <a:pt x="44" y="538"/>
                    </a:lnTo>
                    <a:lnTo>
                      <a:pt x="46" y="534"/>
                    </a:lnTo>
                    <a:lnTo>
                      <a:pt x="48" y="526"/>
                    </a:lnTo>
                    <a:lnTo>
                      <a:pt x="51" y="521"/>
                    </a:lnTo>
                    <a:lnTo>
                      <a:pt x="53" y="513"/>
                    </a:lnTo>
                    <a:lnTo>
                      <a:pt x="55" y="505"/>
                    </a:lnTo>
                    <a:lnTo>
                      <a:pt x="57" y="498"/>
                    </a:lnTo>
                    <a:lnTo>
                      <a:pt x="61" y="490"/>
                    </a:lnTo>
                    <a:lnTo>
                      <a:pt x="65" y="481"/>
                    </a:lnTo>
                    <a:lnTo>
                      <a:pt x="67" y="471"/>
                    </a:lnTo>
                    <a:lnTo>
                      <a:pt x="70" y="462"/>
                    </a:lnTo>
                    <a:lnTo>
                      <a:pt x="74" y="452"/>
                    </a:lnTo>
                    <a:lnTo>
                      <a:pt x="76" y="441"/>
                    </a:lnTo>
                    <a:lnTo>
                      <a:pt x="80" y="431"/>
                    </a:lnTo>
                    <a:lnTo>
                      <a:pt x="84" y="420"/>
                    </a:lnTo>
                    <a:lnTo>
                      <a:pt x="88" y="410"/>
                    </a:lnTo>
                    <a:lnTo>
                      <a:pt x="91" y="399"/>
                    </a:lnTo>
                    <a:lnTo>
                      <a:pt x="95" y="388"/>
                    </a:lnTo>
                    <a:lnTo>
                      <a:pt x="99" y="376"/>
                    </a:lnTo>
                    <a:lnTo>
                      <a:pt x="103" y="365"/>
                    </a:lnTo>
                    <a:lnTo>
                      <a:pt x="107" y="353"/>
                    </a:lnTo>
                    <a:lnTo>
                      <a:pt x="112" y="342"/>
                    </a:lnTo>
                    <a:lnTo>
                      <a:pt x="116" y="329"/>
                    </a:lnTo>
                    <a:lnTo>
                      <a:pt x="122" y="317"/>
                    </a:lnTo>
                    <a:lnTo>
                      <a:pt x="124" y="306"/>
                    </a:lnTo>
                    <a:lnTo>
                      <a:pt x="129" y="293"/>
                    </a:lnTo>
                    <a:lnTo>
                      <a:pt x="131" y="281"/>
                    </a:lnTo>
                    <a:lnTo>
                      <a:pt x="137" y="270"/>
                    </a:lnTo>
                    <a:lnTo>
                      <a:pt x="141" y="256"/>
                    </a:lnTo>
                    <a:lnTo>
                      <a:pt x="145" y="243"/>
                    </a:lnTo>
                    <a:lnTo>
                      <a:pt x="150" y="232"/>
                    </a:lnTo>
                    <a:lnTo>
                      <a:pt x="154" y="220"/>
                    </a:lnTo>
                    <a:lnTo>
                      <a:pt x="158" y="207"/>
                    </a:lnTo>
                    <a:lnTo>
                      <a:pt x="162" y="196"/>
                    </a:lnTo>
                    <a:lnTo>
                      <a:pt x="167" y="184"/>
                    </a:lnTo>
                    <a:lnTo>
                      <a:pt x="171" y="173"/>
                    </a:lnTo>
                    <a:lnTo>
                      <a:pt x="175" y="159"/>
                    </a:lnTo>
                    <a:lnTo>
                      <a:pt x="181" y="148"/>
                    </a:lnTo>
                    <a:lnTo>
                      <a:pt x="184" y="139"/>
                    </a:lnTo>
                    <a:lnTo>
                      <a:pt x="188" y="127"/>
                    </a:lnTo>
                    <a:lnTo>
                      <a:pt x="192" y="116"/>
                    </a:lnTo>
                    <a:lnTo>
                      <a:pt x="196" y="106"/>
                    </a:lnTo>
                    <a:lnTo>
                      <a:pt x="200" y="95"/>
                    </a:lnTo>
                    <a:lnTo>
                      <a:pt x="204" y="85"/>
                    </a:lnTo>
                    <a:lnTo>
                      <a:pt x="207" y="76"/>
                    </a:lnTo>
                    <a:lnTo>
                      <a:pt x="211" y="68"/>
                    </a:lnTo>
                    <a:lnTo>
                      <a:pt x="215" y="59"/>
                    </a:lnTo>
                    <a:lnTo>
                      <a:pt x="219" y="49"/>
                    </a:lnTo>
                    <a:lnTo>
                      <a:pt x="223" y="42"/>
                    </a:lnTo>
                    <a:lnTo>
                      <a:pt x="226" y="34"/>
                    </a:lnTo>
                    <a:lnTo>
                      <a:pt x="228" y="26"/>
                    </a:lnTo>
                    <a:lnTo>
                      <a:pt x="232" y="21"/>
                    </a:lnTo>
                    <a:lnTo>
                      <a:pt x="236" y="13"/>
                    </a:lnTo>
                    <a:lnTo>
                      <a:pt x="238" y="7"/>
                    </a:lnTo>
                    <a:lnTo>
                      <a:pt x="240" y="4"/>
                    </a:lnTo>
                    <a:lnTo>
                      <a:pt x="243" y="0"/>
                    </a:lnTo>
                    <a:lnTo>
                      <a:pt x="200" y="11"/>
                    </a:lnTo>
                    <a:lnTo>
                      <a:pt x="198" y="13"/>
                    </a:lnTo>
                    <a:lnTo>
                      <a:pt x="196" y="17"/>
                    </a:lnTo>
                    <a:lnTo>
                      <a:pt x="194" y="21"/>
                    </a:lnTo>
                    <a:lnTo>
                      <a:pt x="192" y="30"/>
                    </a:lnTo>
                    <a:lnTo>
                      <a:pt x="188" y="34"/>
                    </a:lnTo>
                    <a:lnTo>
                      <a:pt x="186" y="38"/>
                    </a:lnTo>
                    <a:lnTo>
                      <a:pt x="184" y="44"/>
                    </a:lnTo>
                    <a:lnTo>
                      <a:pt x="183" y="51"/>
                    </a:lnTo>
                    <a:lnTo>
                      <a:pt x="181" y="57"/>
                    </a:lnTo>
                    <a:lnTo>
                      <a:pt x="177" y="64"/>
                    </a:lnTo>
                    <a:lnTo>
                      <a:pt x="175" y="72"/>
                    </a:lnTo>
                    <a:lnTo>
                      <a:pt x="173" y="80"/>
                    </a:lnTo>
                    <a:lnTo>
                      <a:pt x="169" y="87"/>
                    </a:lnTo>
                    <a:lnTo>
                      <a:pt x="165" y="95"/>
                    </a:lnTo>
                    <a:lnTo>
                      <a:pt x="162" y="104"/>
                    </a:lnTo>
                    <a:lnTo>
                      <a:pt x="160" y="114"/>
                    </a:lnTo>
                    <a:lnTo>
                      <a:pt x="154" y="121"/>
                    </a:lnTo>
                    <a:lnTo>
                      <a:pt x="152" y="131"/>
                    </a:lnTo>
                    <a:lnTo>
                      <a:pt x="148" y="142"/>
                    </a:lnTo>
                    <a:lnTo>
                      <a:pt x="145" y="152"/>
                    </a:lnTo>
                    <a:lnTo>
                      <a:pt x="141" y="161"/>
                    </a:lnTo>
                    <a:lnTo>
                      <a:pt x="135" y="173"/>
                    </a:lnTo>
                    <a:lnTo>
                      <a:pt x="131" y="182"/>
                    </a:lnTo>
                    <a:lnTo>
                      <a:pt x="127" y="194"/>
                    </a:lnTo>
                    <a:lnTo>
                      <a:pt x="124" y="205"/>
                    </a:lnTo>
                    <a:lnTo>
                      <a:pt x="120" y="215"/>
                    </a:lnTo>
                    <a:lnTo>
                      <a:pt x="116" y="226"/>
                    </a:lnTo>
                    <a:lnTo>
                      <a:pt x="112" y="239"/>
                    </a:lnTo>
                    <a:lnTo>
                      <a:pt x="107" y="249"/>
                    </a:lnTo>
                    <a:lnTo>
                      <a:pt x="103" y="260"/>
                    </a:lnTo>
                    <a:lnTo>
                      <a:pt x="99" y="272"/>
                    </a:lnTo>
                    <a:lnTo>
                      <a:pt x="93" y="285"/>
                    </a:lnTo>
                    <a:lnTo>
                      <a:pt x="88" y="294"/>
                    </a:lnTo>
                    <a:lnTo>
                      <a:pt x="86" y="308"/>
                    </a:lnTo>
                    <a:lnTo>
                      <a:pt x="80" y="317"/>
                    </a:lnTo>
                    <a:lnTo>
                      <a:pt x="76" y="329"/>
                    </a:lnTo>
                    <a:lnTo>
                      <a:pt x="70" y="340"/>
                    </a:lnTo>
                    <a:lnTo>
                      <a:pt x="67" y="351"/>
                    </a:lnTo>
                    <a:lnTo>
                      <a:pt x="63" y="363"/>
                    </a:lnTo>
                    <a:lnTo>
                      <a:pt x="59" y="374"/>
                    </a:lnTo>
                    <a:lnTo>
                      <a:pt x="55" y="384"/>
                    </a:lnTo>
                    <a:lnTo>
                      <a:pt x="51" y="395"/>
                    </a:lnTo>
                    <a:lnTo>
                      <a:pt x="48" y="407"/>
                    </a:lnTo>
                    <a:lnTo>
                      <a:pt x="44" y="418"/>
                    </a:lnTo>
                    <a:lnTo>
                      <a:pt x="40" y="427"/>
                    </a:lnTo>
                    <a:lnTo>
                      <a:pt x="36" y="437"/>
                    </a:lnTo>
                    <a:lnTo>
                      <a:pt x="32" y="446"/>
                    </a:lnTo>
                    <a:lnTo>
                      <a:pt x="29" y="458"/>
                    </a:lnTo>
                    <a:lnTo>
                      <a:pt x="27" y="465"/>
                    </a:lnTo>
                    <a:lnTo>
                      <a:pt x="23" y="475"/>
                    </a:lnTo>
                    <a:lnTo>
                      <a:pt x="19" y="484"/>
                    </a:lnTo>
                    <a:lnTo>
                      <a:pt x="17" y="494"/>
                    </a:lnTo>
                    <a:lnTo>
                      <a:pt x="13" y="502"/>
                    </a:lnTo>
                    <a:lnTo>
                      <a:pt x="11" y="509"/>
                    </a:lnTo>
                    <a:lnTo>
                      <a:pt x="8" y="517"/>
                    </a:lnTo>
                    <a:lnTo>
                      <a:pt x="6" y="524"/>
                    </a:lnTo>
                    <a:lnTo>
                      <a:pt x="4" y="530"/>
                    </a:lnTo>
                    <a:lnTo>
                      <a:pt x="2" y="538"/>
                    </a:lnTo>
                    <a:lnTo>
                      <a:pt x="0" y="543"/>
                    </a:lnTo>
                    <a:lnTo>
                      <a:pt x="0" y="549"/>
                    </a:lnTo>
                    <a:lnTo>
                      <a:pt x="36" y="56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35" name="Freeform 116"/>
              <p:cNvSpPr>
                <a:spLocks/>
              </p:cNvSpPr>
              <p:nvPr/>
            </p:nvSpPr>
            <p:spPr bwMode="auto">
              <a:xfrm>
                <a:off x="1074" y="3198"/>
                <a:ext cx="503" cy="571"/>
              </a:xfrm>
              <a:custGeom>
                <a:avLst/>
                <a:gdLst>
                  <a:gd name="T0" fmla="*/ 22 w 1006"/>
                  <a:gd name="T1" fmla="*/ 468 h 1142"/>
                  <a:gd name="T2" fmla="*/ 21 w 1006"/>
                  <a:gd name="T3" fmla="*/ 485 h 1142"/>
                  <a:gd name="T4" fmla="*/ 21 w 1006"/>
                  <a:gd name="T5" fmla="*/ 507 h 1142"/>
                  <a:gd name="T6" fmla="*/ 21 w 1006"/>
                  <a:gd name="T7" fmla="*/ 528 h 1142"/>
                  <a:gd name="T8" fmla="*/ 22 w 1006"/>
                  <a:gd name="T9" fmla="*/ 545 h 1142"/>
                  <a:gd name="T10" fmla="*/ 28 w 1006"/>
                  <a:gd name="T11" fmla="*/ 552 h 1142"/>
                  <a:gd name="T12" fmla="*/ 39 w 1006"/>
                  <a:gd name="T13" fmla="*/ 551 h 1142"/>
                  <a:gd name="T14" fmla="*/ 57 w 1006"/>
                  <a:gd name="T15" fmla="*/ 547 h 1142"/>
                  <a:gd name="T16" fmla="*/ 81 w 1006"/>
                  <a:gd name="T17" fmla="*/ 543 h 1142"/>
                  <a:gd name="T18" fmla="*/ 110 w 1006"/>
                  <a:gd name="T19" fmla="*/ 537 h 1142"/>
                  <a:gd name="T20" fmla="*/ 142 w 1006"/>
                  <a:gd name="T21" fmla="*/ 532 h 1142"/>
                  <a:gd name="T22" fmla="*/ 176 w 1006"/>
                  <a:gd name="T23" fmla="*/ 525 h 1142"/>
                  <a:gd name="T24" fmla="*/ 211 w 1006"/>
                  <a:gd name="T25" fmla="*/ 517 h 1142"/>
                  <a:gd name="T26" fmla="*/ 246 w 1006"/>
                  <a:gd name="T27" fmla="*/ 509 h 1142"/>
                  <a:gd name="T28" fmla="*/ 280 w 1006"/>
                  <a:gd name="T29" fmla="*/ 502 h 1142"/>
                  <a:gd name="T30" fmla="*/ 309 w 1006"/>
                  <a:gd name="T31" fmla="*/ 494 h 1142"/>
                  <a:gd name="T32" fmla="*/ 336 w 1006"/>
                  <a:gd name="T33" fmla="*/ 486 h 1142"/>
                  <a:gd name="T34" fmla="*/ 357 w 1006"/>
                  <a:gd name="T35" fmla="*/ 481 h 1142"/>
                  <a:gd name="T36" fmla="*/ 461 w 1006"/>
                  <a:gd name="T37" fmla="*/ 462 h 1142"/>
                  <a:gd name="T38" fmla="*/ 462 w 1006"/>
                  <a:gd name="T39" fmla="*/ 446 h 1142"/>
                  <a:gd name="T40" fmla="*/ 465 w 1006"/>
                  <a:gd name="T41" fmla="*/ 425 h 1142"/>
                  <a:gd name="T42" fmla="*/ 468 w 1006"/>
                  <a:gd name="T43" fmla="*/ 398 h 1142"/>
                  <a:gd name="T44" fmla="*/ 471 w 1006"/>
                  <a:gd name="T45" fmla="*/ 365 h 1142"/>
                  <a:gd name="T46" fmla="*/ 474 w 1006"/>
                  <a:gd name="T47" fmla="*/ 328 h 1142"/>
                  <a:gd name="T48" fmla="*/ 477 w 1006"/>
                  <a:gd name="T49" fmla="*/ 285 h 1142"/>
                  <a:gd name="T50" fmla="*/ 479 w 1006"/>
                  <a:gd name="T51" fmla="*/ 239 h 1142"/>
                  <a:gd name="T52" fmla="*/ 482 w 1006"/>
                  <a:gd name="T53" fmla="*/ 190 h 1142"/>
                  <a:gd name="T54" fmla="*/ 484 w 1006"/>
                  <a:gd name="T55" fmla="*/ 137 h 1142"/>
                  <a:gd name="T56" fmla="*/ 485 w 1006"/>
                  <a:gd name="T57" fmla="*/ 82 h 1142"/>
                  <a:gd name="T58" fmla="*/ 486 w 1006"/>
                  <a:gd name="T59" fmla="*/ 25 h 1142"/>
                  <a:gd name="T60" fmla="*/ 502 w 1006"/>
                  <a:gd name="T61" fmla="*/ 3 h 1142"/>
                  <a:gd name="T62" fmla="*/ 502 w 1006"/>
                  <a:gd name="T63" fmla="*/ 17 h 1142"/>
                  <a:gd name="T64" fmla="*/ 502 w 1006"/>
                  <a:gd name="T65" fmla="*/ 40 h 1142"/>
                  <a:gd name="T66" fmla="*/ 501 w 1006"/>
                  <a:gd name="T67" fmla="*/ 71 h 1142"/>
                  <a:gd name="T68" fmla="*/ 500 w 1006"/>
                  <a:gd name="T69" fmla="*/ 109 h 1142"/>
                  <a:gd name="T70" fmla="*/ 499 w 1006"/>
                  <a:gd name="T71" fmla="*/ 152 h 1142"/>
                  <a:gd name="T72" fmla="*/ 498 w 1006"/>
                  <a:gd name="T73" fmla="*/ 199 h 1142"/>
                  <a:gd name="T74" fmla="*/ 496 w 1006"/>
                  <a:gd name="T75" fmla="*/ 248 h 1142"/>
                  <a:gd name="T76" fmla="*/ 494 w 1006"/>
                  <a:gd name="T77" fmla="*/ 298 h 1142"/>
                  <a:gd name="T78" fmla="*/ 490 w 1006"/>
                  <a:gd name="T79" fmla="*/ 349 h 1142"/>
                  <a:gd name="T80" fmla="*/ 486 w 1006"/>
                  <a:gd name="T81" fmla="*/ 397 h 1142"/>
                  <a:gd name="T82" fmla="*/ 482 w 1006"/>
                  <a:gd name="T83" fmla="*/ 443 h 1142"/>
                  <a:gd name="T84" fmla="*/ 477 w 1006"/>
                  <a:gd name="T85" fmla="*/ 484 h 1142"/>
                  <a:gd name="T86" fmla="*/ 363 w 1006"/>
                  <a:gd name="T87" fmla="*/ 498 h 1142"/>
                  <a:gd name="T88" fmla="*/ 350 w 1006"/>
                  <a:gd name="T89" fmla="*/ 501 h 1142"/>
                  <a:gd name="T90" fmla="*/ 330 w 1006"/>
                  <a:gd name="T91" fmla="*/ 506 h 1142"/>
                  <a:gd name="T92" fmla="*/ 304 w 1006"/>
                  <a:gd name="T93" fmla="*/ 513 h 1142"/>
                  <a:gd name="T94" fmla="*/ 275 w 1006"/>
                  <a:gd name="T95" fmla="*/ 519 h 1142"/>
                  <a:gd name="T96" fmla="*/ 241 w 1006"/>
                  <a:gd name="T97" fmla="*/ 527 h 1142"/>
                  <a:gd name="T98" fmla="*/ 206 w 1006"/>
                  <a:gd name="T99" fmla="*/ 534 h 1142"/>
                  <a:gd name="T100" fmla="*/ 168 w 1006"/>
                  <a:gd name="T101" fmla="*/ 542 h 1142"/>
                  <a:gd name="T102" fmla="*/ 130 w 1006"/>
                  <a:gd name="T103" fmla="*/ 550 h 1142"/>
                  <a:gd name="T104" fmla="*/ 93 w 1006"/>
                  <a:gd name="T105" fmla="*/ 557 h 1142"/>
                  <a:gd name="T106" fmla="*/ 56 w 1006"/>
                  <a:gd name="T107" fmla="*/ 564 h 1142"/>
                  <a:gd name="T108" fmla="*/ 23 w 1006"/>
                  <a:gd name="T109" fmla="*/ 569 h 1142"/>
                  <a:gd name="T110" fmla="*/ 22 w 1006"/>
                  <a:gd name="T111" fmla="*/ 460 h 11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06"/>
                  <a:gd name="T169" fmla="*/ 0 h 1142"/>
                  <a:gd name="T170" fmla="*/ 1006 w 1006"/>
                  <a:gd name="T171" fmla="*/ 1142 h 11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06" h="1142">
                    <a:moveTo>
                      <a:pt x="44" y="920"/>
                    </a:moveTo>
                    <a:lnTo>
                      <a:pt x="44" y="922"/>
                    </a:lnTo>
                    <a:lnTo>
                      <a:pt x="44" y="928"/>
                    </a:lnTo>
                    <a:lnTo>
                      <a:pt x="44" y="931"/>
                    </a:lnTo>
                    <a:lnTo>
                      <a:pt x="44" y="937"/>
                    </a:lnTo>
                    <a:lnTo>
                      <a:pt x="44" y="943"/>
                    </a:lnTo>
                    <a:lnTo>
                      <a:pt x="44" y="949"/>
                    </a:lnTo>
                    <a:lnTo>
                      <a:pt x="42" y="956"/>
                    </a:lnTo>
                    <a:lnTo>
                      <a:pt x="42" y="962"/>
                    </a:lnTo>
                    <a:lnTo>
                      <a:pt x="42" y="971"/>
                    </a:lnTo>
                    <a:lnTo>
                      <a:pt x="42" y="979"/>
                    </a:lnTo>
                    <a:lnTo>
                      <a:pt x="42" y="987"/>
                    </a:lnTo>
                    <a:lnTo>
                      <a:pt x="42" y="996"/>
                    </a:lnTo>
                    <a:lnTo>
                      <a:pt x="42" y="1004"/>
                    </a:lnTo>
                    <a:lnTo>
                      <a:pt x="42" y="1015"/>
                    </a:lnTo>
                    <a:lnTo>
                      <a:pt x="42" y="1023"/>
                    </a:lnTo>
                    <a:lnTo>
                      <a:pt x="42" y="1030"/>
                    </a:lnTo>
                    <a:lnTo>
                      <a:pt x="42" y="1040"/>
                    </a:lnTo>
                    <a:lnTo>
                      <a:pt x="42" y="1047"/>
                    </a:lnTo>
                    <a:lnTo>
                      <a:pt x="42" y="1055"/>
                    </a:lnTo>
                    <a:lnTo>
                      <a:pt x="42" y="1063"/>
                    </a:lnTo>
                    <a:lnTo>
                      <a:pt x="44" y="1070"/>
                    </a:lnTo>
                    <a:lnTo>
                      <a:pt x="44" y="1078"/>
                    </a:lnTo>
                    <a:lnTo>
                      <a:pt x="44" y="1083"/>
                    </a:lnTo>
                    <a:lnTo>
                      <a:pt x="44" y="1089"/>
                    </a:lnTo>
                    <a:lnTo>
                      <a:pt x="44" y="1093"/>
                    </a:lnTo>
                    <a:lnTo>
                      <a:pt x="46" y="1099"/>
                    </a:lnTo>
                    <a:lnTo>
                      <a:pt x="48" y="1103"/>
                    </a:lnTo>
                    <a:lnTo>
                      <a:pt x="51" y="1106"/>
                    </a:lnTo>
                    <a:lnTo>
                      <a:pt x="55" y="1104"/>
                    </a:lnTo>
                    <a:lnTo>
                      <a:pt x="59" y="1103"/>
                    </a:lnTo>
                    <a:lnTo>
                      <a:pt x="63" y="1103"/>
                    </a:lnTo>
                    <a:lnTo>
                      <a:pt x="67" y="1101"/>
                    </a:lnTo>
                    <a:lnTo>
                      <a:pt x="72" y="1101"/>
                    </a:lnTo>
                    <a:lnTo>
                      <a:pt x="78" y="1101"/>
                    </a:lnTo>
                    <a:lnTo>
                      <a:pt x="84" y="1099"/>
                    </a:lnTo>
                    <a:lnTo>
                      <a:pt x="89" y="1099"/>
                    </a:lnTo>
                    <a:lnTo>
                      <a:pt x="97" y="1097"/>
                    </a:lnTo>
                    <a:lnTo>
                      <a:pt x="107" y="1095"/>
                    </a:lnTo>
                    <a:lnTo>
                      <a:pt x="114" y="1093"/>
                    </a:lnTo>
                    <a:lnTo>
                      <a:pt x="122" y="1091"/>
                    </a:lnTo>
                    <a:lnTo>
                      <a:pt x="131" y="1089"/>
                    </a:lnTo>
                    <a:lnTo>
                      <a:pt x="141" y="1089"/>
                    </a:lnTo>
                    <a:lnTo>
                      <a:pt x="152" y="1087"/>
                    </a:lnTo>
                    <a:lnTo>
                      <a:pt x="162" y="1085"/>
                    </a:lnTo>
                    <a:lnTo>
                      <a:pt x="173" y="1082"/>
                    </a:lnTo>
                    <a:lnTo>
                      <a:pt x="183" y="1080"/>
                    </a:lnTo>
                    <a:lnTo>
                      <a:pt x="194" y="1078"/>
                    </a:lnTo>
                    <a:lnTo>
                      <a:pt x="205" y="1076"/>
                    </a:lnTo>
                    <a:lnTo>
                      <a:pt x="219" y="1074"/>
                    </a:lnTo>
                    <a:lnTo>
                      <a:pt x="232" y="1072"/>
                    </a:lnTo>
                    <a:lnTo>
                      <a:pt x="243" y="1068"/>
                    </a:lnTo>
                    <a:lnTo>
                      <a:pt x="257" y="1066"/>
                    </a:lnTo>
                    <a:lnTo>
                      <a:pt x="268" y="1064"/>
                    </a:lnTo>
                    <a:lnTo>
                      <a:pt x="283" y="1063"/>
                    </a:lnTo>
                    <a:lnTo>
                      <a:pt x="297" y="1059"/>
                    </a:lnTo>
                    <a:lnTo>
                      <a:pt x="310" y="1057"/>
                    </a:lnTo>
                    <a:lnTo>
                      <a:pt x="323" y="1055"/>
                    </a:lnTo>
                    <a:lnTo>
                      <a:pt x="339" y="1053"/>
                    </a:lnTo>
                    <a:lnTo>
                      <a:pt x="352" y="1049"/>
                    </a:lnTo>
                    <a:lnTo>
                      <a:pt x="365" y="1045"/>
                    </a:lnTo>
                    <a:lnTo>
                      <a:pt x="378" y="1044"/>
                    </a:lnTo>
                    <a:lnTo>
                      <a:pt x="394" y="1040"/>
                    </a:lnTo>
                    <a:lnTo>
                      <a:pt x="407" y="1036"/>
                    </a:lnTo>
                    <a:lnTo>
                      <a:pt x="422" y="1034"/>
                    </a:lnTo>
                    <a:lnTo>
                      <a:pt x="435" y="1032"/>
                    </a:lnTo>
                    <a:lnTo>
                      <a:pt x="449" y="1028"/>
                    </a:lnTo>
                    <a:lnTo>
                      <a:pt x="462" y="1025"/>
                    </a:lnTo>
                    <a:lnTo>
                      <a:pt x="477" y="1023"/>
                    </a:lnTo>
                    <a:lnTo>
                      <a:pt x="491" y="1019"/>
                    </a:lnTo>
                    <a:lnTo>
                      <a:pt x="504" y="1017"/>
                    </a:lnTo>
                    <a:lnTo>
                      <a:pt x="517" y="1013"/>
                    </a:lnTo>
                    <a:lnTo>
                      <a:pt x="531" y="1009"/>
                    </a:lnTo>
                    <a:lnTo>
                      <a:pt x="544" y="1007"/>
                    </a:lnTo>
                    <a:lnTo>
                      <a:pt x="559" y="1004"/>
                    </a:lnTo>
                    <a:lnTo>
                      <a:pt x="570" y="1002"/>
                    </a:lnTo>
                    <a:lnTo>
                      <a:pt x="584" y="998"/>
                    </a:lnTo>
                    <a:lnTo>
                      <a:pt x="595" y="994"/>
                    </a:lnTo>
                    <a:lnTo>
                      <a:pt x="607" y="992"/>
                    </a:lnTo>
                    <a:lnTo>
                      <a:pt x="618" y="988"/>
                    </a:lnTo>
                    <a:lnTo>
                      <a:pt x="629" y="985"/>
                    </a:lnTo>
                    <a:lnTo>
                      <a:pt x="641" y="983"/>
                    </a:lnTo>
                    <a:lnTo>
                      <a:pt x="652" y="981"/>
                    </a:lnTo>
                    <a:lnTo>
                      <a:pt x="662" y="977"/>
                    </a:lnTo>
                    <a:lnTo>
                      <a:pt x="671" y="973"/>
                    </a:lnTo>
                    <a:lnTo>
                      <a:pt x="681" y="971"/>
                    </a:lnTo>
                    <a:lnTo>
                      <a:pt x="690" y="969"/>
                    </a:lnTo>
                    <a:lnTo>
                      <a:pt x="698" y="966"/>
                    </a:lnTo>
                    <a:lnTo>
                      <a:pt x="705" y="964"/>
                    </a:lnTo>
                    <a:lnTo>
                      <a:pt x="713" y="962"/>
                    </a:lnTo>
                    <a:lnTo>
                      <a:pt x="723" y="958"/>
                    </a:lnTo>
                    <a:lnTo>
                      <a:pt x="922" y="937"/>
                    </a:lnTo>
                    <a:lnTo>
                      <a:pt x="922" y="935"/>
                    </a:lnTo>
                    <a:lnTo>
                      <a:pt x="922" y="931"/>
                    </a:lnTo>
                    <a:lnTo>
                      <a:pt x="922" y="924"/>
                    </a:lnTo>
                    <a:lnTo>
                      <a:pt x="922" y="916"/>
                    </a:lnTo>
                    <a:lnTo>
                      <a:pt x="922" y="911"/>
                    </a:lnTo>
                    <a:lnTo>
                      <a:pt x="922" y="905"/>
                    </a:lnTo>
                    <a:lnTo>
                      <a:pt x="924" y="897"/>
                    </a:lnTo>
                    <a:lnTo>
                      <a:pt x="924" y="892"/>
                    </a:lnTo>
                    <a:lnTo>
                      <a:pt x="926" y="884"/>
                    </a:lnTo>
                    <a:lnTo>
                      <a:pt x="926" y="876"/>
                    </a:lnTo>
                    <a:lnTo>
                      <a:pt x="928" y="869"/>
                    </a:lnTo>
                    <a:lnTo>
                      <a:pt x="930" y="861"/>
                    </a:lnTo>
                    <a:lnTo>
                      <a:pt x="930" y="850"/>
                    </a:lnTo>
                    <a:lnTo>
                      <a:pt x="932" y="840"/>
                    </a:lnTo>
                    <a:lnTo>
                      <a:pt x="932" y="831"/>
                    </a:lnTo>
                    <a:lnTo>
                      <a:pt x="934" y="819"/>
                    </a:lnTo>
                    <a:lnTo>
                      <a:pt x="934" y="808"/>
                    </a:lnTo>
                    <a:lnTo>
                      <a:pt x="935" y="796"/>
                    </a:lnTo>
                    <a:lnTo>
                      <a:pt x="935" y="783"/>
                    </a:lnTo>
                    <a:lnTo>
                      <a:pt x="937" y="772"/>
                    </a:lnTo>
                    <a:lnTo>
                      <a:pt x="937" y="757"/>
                    </a:lnTo>
                    <a:lnTo>
                      <a:pt x="939" y="745"/>
                    </a:lnTo>
                    <a:lnTo>
                      <a:pt x="941" y="730"/>
                    </a:lnTo>
                    <a:lnTo>
                      <a:pt x="943" y="717"/>
                    </a:lnTo>
                    <a:lnTo>
                      <a:pt x="943" y="701"/>
                    </a:lnTo>
                    <a:lnTo>
                      <a:pt x="945" y="686"/>
                    </a:lnTo>
                    <a:lnTo>
                      <a:pt x="945" y="671"/>
                    </a:lnTo>
                    <a:lnTo>
                      <a:pt x="947" y="656"/>
                    </a:lnTo>
                    <a:lnTo>
                      <a:pt x="947" y="639"/>
                    </a:lnTo>
                    <a:lnTo>
                      <a:pt x="949" y="622"/>
                    </a:lnTo>
                    <a:lnTo>
                      <a:pt x="951" y="606"/>
                    </a:lnTo>
                    <a:lnTo>
                      <a:pt x="953" y="589"/>
                    </a:lnTo>
                    <a:lnTo>
                      <a:pt x="953" y="570"/>
                    </a:lnTo>
                    <a:lnTo>
                      <a:pt x="954" y="553"/>
                    </a:lnTo>
                    <a:lnTo>
                      <a:pt x="954" y="534"/>
                    </a:lnTo>
                    <a:lnTo>
                      <a:pt x="956" y="517"/>
                    </a:lnTo>
                    <a:lnTo>
                      <a:pt x="956" y="498"/>
                    </a:lnTo>
                    <a:lnTo>
                      <a:pt x="958" y="479"/>
                    </a:lnTo>
                    <a:lnTo>
                      <a:pt x="958" y="460"/>
                    </a:lnTo>
                    <a:lnTo>
                      <a:pt x="960" y="441"/>
                    </a:lnTo>
                    <a:lnTo>
                      <a:pt x="962" y="420"/>
                    </a:lnTo>
                    <a:lnTo>
                      <a:pt x="962" y="401"/>
                    </a:lnTo>
                    <a:lnTo>
                      <a:pt x="964" y="380"/>
                    </a:lnTo>
                    <a:lnTo>
                      <a:pt x="966" y="359"/>
                    </a:lnTo>
                    <a:lnTo>
                      <a:pt x="966" y="338"/>
                    </a:lnTo>
                    <a:lnTo>
                      <a:pt x="966" y="318"/>
                    </a:lnTo>
                    <a:lnTo>
                      <a:pt x="966" y="295"/>
                    </a:lnTo>
                    <a:lnTo>
                      <a:pt x="968" y="274"/>
                    </a:lnTo>
                    <a:lnTo>
                      <a:pt x="968" y="253"/>
                    </a:lnTo>
                    <a:lnTo>
                      <a:pt x="968" y="230"/>
                    </a:lnTo>
                    <a:lnTo>
                      <a:pt x="970" y="209"/>
                    </a:lnTo>
                    <a:lnTo>
                      <a:pt x="970" y="186"/>
                    </a:lnTo>
                    <a:lnTo>
                      <a:pt x="970" y="165"/>
                    </a:lnTo>
                    <a:lnTo>
                      <a:pt x="970" y="143"/>
                    </a:lnTo>
                    <a:lnTo>
                      <a:pt x="970" y="120"/>
                    </a:lnTo>
                    <a:lnTo>
                      <a:pt x="972" y="97"/>
                    </a:lnTo>
                    <a:lnTo>
                      <a:pt x="972" y="74"/>
                    </a:lnTo>
                    <a:lnTo>
                      <a:pt x="972" y="51"/>
                    </a:lnTo>
                    <a:lnTo>
                      <a:pt x="972" y="29"/>
                    </a:lnTo>
                    <a:lnTo>
                      <a:pt x="972" y="6"/>
                    </a:lnTo>
                    <a:lnTo>
                      <a:pt x="1006" y="0"/>
                    </a:lnTo>
                    <a:lnTo>
                      <a:pt x="1004" y="0"/>
                    </a:lnTo>
                    <a:lnTo>
                      <a:pt x="1004" y="6"/>
                    </a:lnTo>
                    <a:lnTo>
                      <a:pt x="1004" y="10"/>
                    </a:lnTo>
                    <a:lnTo>
                      <a:pt x="1004" y="15"/>
                    </a:lnTo>
                    <a:lnTo>
                      <a:pt x="1004" y="19"/>
                    </a:lnTo>
                    <a:lnTo>
                      <a:pt x="1004" y="27"/>
                    </a:lnTo>
                    <a:lnTo>
                      <a:pt x="1004" y="34"/>
                    </a:lnTo>
                    <a:lnTo>
                      <a:pt x="1004" y="42"/>
                    </a:lnTo>
                    <a:lnTo>
                      <a:pt x="1004" y="50"/>
                    </a:lnTo>
                    <a:lnTo>
                      <a:pt x="1004" y="61"/>
                    </a:lnTo>
                    <a:lnTo>
                      <a:pt x="1004" y="69"/>
                    </a:lnTo>
                    <a:lnTo>
                      <a:pt x="1004" y="80"/>
                    </a:lnTo>
                    <a:lnTo>
                      <a:pt x="1004" y="91"/>
                    </a:lnTo>
                    <a:lnTo>
                      <a:pt x="1004" y="105"/>
                    </a:lnTo>
                    <a:lnTo>
                      <a:pt x="1002" y="116"/>
                    </a:lnTo>
                    <a:lnTo>
                      <a:pt x="1002" y="129"/>
                    </a:lnTo>
                    <a:lnTo>
                      <a:pt x="1002" y="143"/>
                    </a:lnTo>
                    <a:lnTo>
                      <a:pt x="1002" y="158"/>
                    </a:lnTo>
                    <a:lnTo>
                      <a:pt x="1000" y="171"/>
                    </a:lnTo>
                    <a:lnTo>
                      <a:pt x="1000" y="186"/>
                    </a:lnTo>
                    <a:lnTo>
                      <a:pt x="1000" y="203"/>
                    </a:lnTo>
                    <a:lnTo>
                      <a:pt x="1000" y="219"/>
                    </a:lnTo>
                    <a:lnTo>
                      <a:pt x="1000" y="236"/>
                    </a:lnTo>
                    <a:lnTo>
                      <a:pt x="1000" y="253"/>
                    </a:lnTo>
                    <a:lnTo>
                      <a:pt x="998" y="268"/>
                    </a:lnTo>
                    <a:lnTo>
                      <a:pt x="998" y="287"/>
                    </a:lnTo>
                    <a:lnTo>
                      <a:pt x="998" y="304"/>
                    </a:lnTo>
                    <a:lnTo>
                      <a:pt x="998" y="323"/>
                    </a:lnTo>
                    <a:lnTo>
                      <a:pt x="996" y="342"/>
                    </a:lnTo>
                    <a:lnTo>
                      <a:pt x="996" y="361"/>
                    </a:lnTo>
                    <a:lnTo>
                      <a:pt x="996" y="380"/>
                    </a:lnTo>
                    <a:lnTo>
                      <a:pt x="996" y="399"/>
                    </a:lnTo>
                    <a:lnTo>
                      <a:pt x="994" y="418"/>
                    </a:lnTo>
                    <a:lnTo>
                      <a:pt x="994" y="437"/>
                    </a:lnTo>
                    <a:lnTo>
                      <a:pt x="993" y="456"/>
                    </a:lnTo>
                    <a:lnTo>
                      <a:pt x="993" y="477"/>
                    </a:lnTo>
                    <a:lnTo>
                      <a:pt x="991" y="496"/>
                    </a:lnTo>
                    <a:lnTo>
                      <a:pt x="991" y="517"/>
                    </a:lnTo>
                    <a:lnTo>
                      <a:pt x="989" y="536"/>
                    </a:lnTo>
                    <a:lnTo>
                      <a:pt x="987" y="557"/>
                    </a:lnTo>
                    <a:lnTo>
                      <a:pt x="987" y="576"/>
                    </a:lnTo>
                    <a:lnTo>
                      <a:pt x="987" y="597"/>
                    </a:lnTo>
                    <a:lnTo>
                      <a:pt x="985" y="618"/>
                    </a:lnTo>
                    <a:lnTo>
                      <a:pt x="983" y="639"/>
                    </a:lnTo>
                    <a:lnTo>
                      <a:pt x="983" y="658"/>
                    </a:lnTo>
                    <a:lnTo>
                      <a:pt x="981" y="679"/>
                    </a:lnTo>
                    <a:lnTo>
                      <a:pt x="979" y="698"/>
                    </a:lnTo>
                    <a:lnTo>
                      <a:pt x="977" y="719"/>
                    </a:lnTo>
                    <a:lnTo>
                      <a:pt x="975" y="738"/>
                    </a:lnTo>
                    <a:lnTo>
                      <a:pt x="975" y="757"/>
                    </a:lnTo>
                    <a:lnTo>
                      <a:pt x="973" y="776"/>
                    </a:lnTo>
                    <a:lnTo>
                      <a:pt x="972" y="795"/>
                    </a:lnTo>
                    <a:lnTo>
                      <a:pt x="970" y="814"/>
                    </a:lnTo>
                    <a:lnTo>
                      <a:pt x="970" y="833"/>
                    </a:lnTo>
                    <a:lnTo>
                      <a:pt x="966" y="852"/>
                    </a:lnTo>
                    <a:lnTo>
                      <a:pt x="966" y="869"/>
                    </a:lnTo>
                    <a:lnTo>
                      <a:pt x="964" y="886"/>
                    </a:lnTo>
                    <a:lnTo>
                      <a:pt x="962" y="905"/>
                    </a:lnTo>
                    <a:lnTo>
                      <a:pt x="958" y="920"/>
                    </a:lnTo>
                    <a:lnTo>
                      <a:pt x="956" y="937"/>
                    </a:lnTo>
                    <a:lnTo>
                      <a:pt x="954" y="952"/>
                    </a:lnTo>
                    <a:lnTo>
                      <a:pt x="954" y="969"/>
                    </a:lnTo>
                    <a:lnTo>
                      <a:pt x="740" y="994"/>
                    </a:lnTo>
                    <a:lnTo>
                      <a:pt x="738" y="994"/>
                    </a:lnTo>
                    <a:lnTo>
                      <a:pt x="734" y="996"/>
                    </a:lnTo>
                    <a:lnTo>
                      <a:pt x="730" y="996"/>
                    </a:lnTo>
                    <a:lnTo>
                      <a:pt x="726" y="996"/>
                    </a:lnTo>
                    <a:lnTo>
                      <a:pt x="723" y="998"/>
                    </a:lnTo>
                    <a:lnTo>
                      <a:pt x="719" y="1000"/>
                    </a:lnTo>
                    <a:lnTo>
                      <a:pt x="713" y="1000"/>
                    </a:lnTo>
                    <a:lnTo>
                      <a:pt x="705" y="1002"/>
                    </a:lnTo>
                    <a:lnTo>
                      <a:pt x="700" y="1002"/>
                    </a:lnTo>
                    <a:lnTo>
                      <a:pt x="692" y="1004"/>
                    </a:lnTo>
                    <a:lnTo>
                      <a:pt x="685" y="1006"/>
                    </a:lnTo>
                    <a:lnTo>
                      <a:pt x="677" y="1007"/>
                    </a:lnTo>
                    <a:lnTo>
                      <a:pt x="669" y="1011"/>
                    </a:lnTo>
                    <a:lnTo>
                      <a:pt x="660" y="1013"/>
                    </a:lnTo>
                    <a:lnTo>
                      <a:pt x="650" y="1015"/>
                    </a:lnTo>
                    <a:lnTo>
                      <a:pt x="641" y="1017"/>
                    </a:lnTo>
                    <a:lnTo>
                      <a:pt x="629" y="1019"/>
                    </a:lnTo>
                    <a:lnTo>
                      <a:pt x="620" y="1023"/>
                    </a:lnTo>
                    <a:lnTo>
                      <a:pt x="608" y="1025"/>
                    </a:lnTo>
                    <a:lnTo>
                      <a:pt x="597" y="1026"/>
                    </a:lnTo>
                    <a:lnTo>
                      <a:pt x="586" y="1030"/>
                    </a:lnTo>
                    <a:lnTo>
                      <a:pt x="574" y="1032"/>
                    </a:lnTo>
                    <a:lnTo>
                      <a:pt x="561" y="1036"/>
                    </a:lnTo>
                    <a:lnTo>
                      <a:pt x="550" y="1038"/>
                    </a:lnTo>
                    <a:lnTo>
                      <a:pt x="536" y="1040"/>
                    </a:lnTo>
                    <a:lnTo>
                      <a:pt x="523" y="1044"/>
                    </a:lnTo>
                    <a:lnTo>
                      <a:pt x="510" y="1045"/>
                    </a:lnTo>
                    <a:lnTo>
                      <a:pt x="496" y="1049"/>
                    </a:lnTo>
                    <a:lnTo>
                      <a:pt x="481" y="1053"/>
                    </a:lnTo>
                    <a:lnTo>
                      <a:pt x="470" y="1057"/>
                    </a:lnTo>
                    <a:lnTo>
                      <a:pt x="454" y="1059"/>
                    </a:lnTo>
                    <a:lnTo>
                      <a:pt x="439" y="1063"/>
                    </a:lnTo>
                    <a:lnTo>
                      <a:pt x="424" y="1066"/>
                    </a:lnTo>
                    <a:lnTo>
                      <a:pt x="411" y="1068"/>
                    </a:lnTo>
                    <a:lnTo>
                      <a:pt x="396" y="1072"/>
                    </a:lnTo>
                    <a:lnTo>
                      <a:pt x="380" y="1074"/>
                    </a:lnTo>
                    <a:lnTo>
                      <a:pt x="365" y="1078"/>
                    </a:lnTo>
                    <a:lnTo>
                      <a:pt x="350" y="1082"/>
                    </a:lnTo>
                    <a:lnTo>
                      <a:pt x="335" y="1083"/>
                    </a:lnTo>
                    <a:lnTo>
                      <a:pt x="319" y="1087"/>
                    </a:lnTo>
                    <a:lnTo>
                      <a:pt x="304" y="1089"/>
                    </a:lnTo>
                    <a:lnTo>
                      <a:pt x="289" y="1093"/>
                    </a:lnTo>
                    <a:lnTo>
                      <a:pt x="274" y="1097"/>
                    </a:lnTo>
                    <a:lnTo>
                      <a:pt x="259" y="1099"/>
                    </a:lnTo>
                    <a:lnTo>
                      <a:pt x="245" y="1103"/>
                    </a:lnTo>
                    <a:lnTo>
                      <a:pt x="230" y="1106"/>
                    </a:lnTo>
                    <a:lnTo>
                      <a:pt x="213" y="1110"/>
                    </a:lnTo>
                    <a:lnTo>
                      <a:pt x="200" y="1112"/>
                    </a:lnTo>
                    <a:lnTo>
                      <a:pt x="185" y="1114"/>
                    </a:lnTo>
                    <a:lnTo>
                      <a:pt x="169" y="1118"/>
                    </a:lnTo>
                    <a:lnTo>
                      <a:pt x="154" y="1120"/>
                    </a:lnTo>
                    <a:lnTo>
                      <a:pt x="141" y="1122"/>
                    </a:lnTo>
                    <a:lnTo>
                      <a:pt x="126" y="1125"/>
                    </a:lnTo>
                    <a:lnTo>
                      <a:pt x="112" y="1127"/>
                    </a:lnTo>
                    <a:lnTo>
                      <a:pt x="99" y="1129"/>
                    </a:lnTo>
                    <a:lnTo>
                      <a:pt x="86" y="1131"/>
                    </a:lnTo>
                    <a:lnTo>
                      <a:pt x="72" y="1133"/>
                    </a:lnTo>
                    <a:lnTo>
                      <a:pt x="59" y="1135"/>
                    </a:lnTo>
                    <a:lnTo>
                      <a:pt x="46" y="1137"/>
                    </a:lnTo>
                    <a:lnTo>
                      <a:pt x="34" y="1139"/>
                    </a:lnTo>
                    <a:lnTo>
                      <a:pt x="21" y="1141"/>
                    </a:lnTo>
                    <a:lnTo>
                      <a:pt x="12" y="1142"/>
                    </a:lnTo>
                    <a:lnTo>
                      <a:pt x="0" y="914"/>
                    </a:lnTo>
                    <a:lnTo>
                      <a:pt x="44" y="92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36" name="Freeform 117"/>
              <p:cNvSpPr>
                <a:spLocks/>
              </p:cNvSpPr>
              <p:nvPr/>
            </p:nvSpPr>
            <p:spPr bwMode="auto">
              <a:xfrm>
                <a:off x="927" y="2974"/>
                <a:ext cx="318" cy="185"/>
              </a:xfrm>
              <a:custGeom>
                <a:avLst/>
                <a:gdLst>
                  <a:gd name="T0" fmla="*/ 18 w 637"/>
                  <a:gd name="T1" fmla="*/ 180 h 369"/>
                  <a:gd name="T2" fmla="*/ 22 w 637"/>
                  <a:gd name="T3" fmla="*/ 172 h 369"/>
                  <a:gd name="T4" fmla="*/ 29 w 637"/>
                  <a:gd name="T5" fmla="*/ 159 h 369"/>
                  <a:gd name="T6" fmla="*/ 38 w 637"/>
                  <a:gd name="T7" fmla="*/ 148 h 369"/>
                  <a:gd name="T8" fmla="*/ 45 w 637"/>
                  <a:gd name="T9" fmla="*/ 140 h 369"/>
                  <a:gd name="T10" fmla="*/ 53 w 637"/>
                  <a:gd name="T11" fmla="*/ 132 h 369"/>
                  <a:gd name="T12" fmla="*/ 62 w 637"/>
                  <a:gd name="T13" fmla="*/ 124 h 369"/>
                  <a:gd name="T14" fmla="*/ 72 w 637"/>
                  <a:gd name="T15" fmla="*/ 115 h 369"/>
                  <a:gd name="T16" fmla="*/ 84 w 637"/>
                  <a:gd name="T17" fmla="*/ 108 h 369"/>
                  <a:gd name="T18" fmla="*/ 96 w 637"/>
                  <a:gd name="T19" fmla="*/ 100 h 369"/>
                  <a:gd name="T20" fmla="*/ 112 w 637"/>
                  <a:gd name="T21" fmla="*/ 93 h 369"/>
                  <a:gd name="T22" fmla="*/ 127 w 637"/>
                  <a:gd name="T23" fmla="*/ 86 h 369"/>
                  <a:gd name="T24" fmla="*/ 146 w 637"/>
                  <a:gd name="T25" fmla="*/ 79 h 369"/>
                  <a:gd name="T26" fmla="*/ 165 w 637"/>
                  <a:gd name="T27" fmla="*/ 73 h 369"/>
                  <a:gd name="T28" fmla="*/ 187 w 637"/>
                  <a:gd name="T29" fmla="*/ 68 h 369"/>
                  <a:gd name="T30" fmla="*/ 211 w 637"/>
                  <a:gd name="T31" fmla="*/ 64 h 369"/>
                  <a:gd name="T32" fmla="*/ 238 w 637"/>
                  <a:gd name="T33" fmla="*/ 61 h 369"/>
                  <a:gd name="T34" fmla="*/ 241 w 637"/>
                  <a:gd name="T35" fmla="*/ 60 h 369"/>
                  <a:gd name="T36" fmla="*/ 248 w 637"/>
                  <a:gd name="T37" fmla="*/ 59 h 369"/>
                  <a:gd name="T38" fmla="*/ 256 w 637"/>
                  <a:gd name="T39" fmla="*/ 57 h 369"/>
                  <a:gd name="T40" fmla="*/ 265 w 637"/>
                  <a:gd name="T41" fmla="*/ 54 h 369"/>
                  <a:gd name="T42" fmla="*/ 276 w 637"/>
                  <a:gd name="T43" fmla="*/ 49 h 369"/>
                  <a:gd name="T44" fmla="*/ 286 w 637"/>
                  <a:gd name="T45" fmla="*/ 43 h 369"/>
                  <a:gd name="T46" fmla="*/ 296 w 637"/>
                  <a:gd name="T47" fmla="*/ 37 h 369"/>
                  <a:gd name="T48" fmla="*/ 305 w 637"/>
                  <a:gd name="T49" fmla="*/ 28 h 369"/>
                  <a:gd name="T50" fmla="*/ 313 w 637"/>
                  <a:gd name="T51" fmla="*/ 18 h 369"/>
                  <a:gd name="T52" fmla="*/ 318 w 637"/>
                  <a:gd name="T53" fmla="*/ 6 h 369"/>
                  <a:gd name="T54" fmla="*/ 297 w 637"/>
                  <a:gd name="T55" fmla="*/ 2 h 369"/>
                  <a:gd name="T56" fmla="*/ 291 w 637"/>
                  <a:gd name="T57" fmla="*/ 9 h 369"/>
                  <a:gd name="T58" fmla="*/ 281 w 637"/>
                  <a:gd name="T59" fmla="*/ 20 h 369"/>
                  <a:gd name="T60" fmla="*/ 274 w 637"/>
                  <a:gd name="T61" fmla="*/ 25 h 369"/>
                  <a:gd name="T62" fmla="*/ 265 w 637"/>
                  <a:gd name="T63" fmla="*/ 31 h 369"/>
                  <a:gd name="T64" fmla="*/ 255 w 637"/>
                  <a:gd name="T65" fmla="*/ 35 h 369"/>
                  <a:gd name="T66" fmla="*/ 244 w 637"/>
                  <a:gd name="T67" fmla="*/ 38 h 369"/>
                  <a:gd name="T68" fmla="*/ 231 w 637"/>
                  <a:gd name="T69" fmla="*/ 40 h 369"/>
                  <a:gd name="T70" fmla="*/ 221 w 637"/>
                  <a:gd name="T71" fmla="*/ 41 h 369"/>
                  <a:gd name="T72" fmla="*/ 212 w 637"/>
                  <a:gd name="T73" fmla="*/ 41 h 369"/>
                  <a:gd name="T74" fmla="*/ 201 w 637"/>
                  <a:gd name="T75" fmla="*/ 43 h 369"/>
                  <a:gd name="T76" fmla="*/ 190 w 637"/>
                  <a:gd name="T77" fmla="*/ 44 h 369"/>
                  <a:gd name="T78" fmla="*/ 179 w 637"/>
                  <a:gd name="T79" fmla="*/ 47 h 369"/>
                  <a:gd name="T80" fmla="*/ 165 w 637"/>
                  <a:gd name="T81" fmla="*/ 51 h 369"/>
                  <a:gd name="T82" fmla="*/ 152 w 637"/>
                  <a:gd name="T83" fmla="*/ 55 h 369"/>
                  <a:gd name="T84" fmla="*/ 139 w 637"/>
                  <a:gd name="T85" fmla="*/ 59 h 369"/>
                  <a:gd name="T86" fmla="*/ 124 w 637"/>
                  <a:gd name="T87" fmla="*/ 64 h 369"/>
                  <a:gd name="T88" fmla="*/ 110 w 637"/>
                  <a:gd name="T89" fmla="*/ 69 h 369"/>
                  <a:gd name="T90" fmla="*/ 97 w 637"/>
                  <a:gd name="T91" fmla="*/ 76 h 369"/>
                  <a:gd name="T92" fmla="*/ 83 w 637"/>
                  <a:gd name="T93" fmla="*/ 82 h 369"/>
                  <a:gd name="T94" fmla="*/ 69 w 637"/>
                  <a:gd name="T95" fmla="*/ 90 h 369"/>
                  <a:gd name="T96" fmla="*/ 57 w 637"/>
                  <a:gd name="T97" fmla="*/ 98 h 369"/>
                  <a:gd name="T98" fmla="*/ 46 w 637"/>
                  <a:gd name="T99" fmla="*/ 108 h 369"/>
                  <a:gd name="T100" fmla="*/ 34 w 637"/>
                  <a:gd name="T101" fmla="*/ 116 h 369"/>
                  <a:gd name="T102" fmla="*/ 25 w 637"/>
                  <a:gd name="T103" fmla="*/ 127 h 369"/>
                  <a:gd name="T104" fmla="*/ 17 w 637"/>
                  <a:gd name="T105" fmla="*/ 138 h 369"/>
                  <a:gd name="T106" fmla="*/ 9 w 637"/>
                  <a:gd name="T107" fmla="*/ 150 h 369"/>
                  <a:gd name="T108" fmla="*/ 5 w 637"/>
                  <a:gd name="T109" fmla="*/ 162 h 369"/>
                  <a:gd name="T110" fmla="*/ 1 w 637"/>
                  <a:gd name="T111" fmla="*/ 175 h 369"/>
                  <a:gd name="T112" fmla="*/ 17 w 637"/>
                  <a:gd name="T113" fmla="*/ 185 h 36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37"/>
                  <a:gd name="T172" fmla="*/ 0 h 369"/>
                  <a:gd name="T173" fmla="*/ 637 w 637"/>
                  <a:gd name="T174" fmla="*/ 369 h 36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37" h="369">
                    <a:moveTo>
                      <a:pt x="35" y="369"/>
                    </a:moveTo>
                    <a:lnTo>
                      <a:pt x="35" y="365"/>
                    </a:lnTo>
                    <a:lnTo>
                      <a:pt x="37" y="360"/>
                    </a:lnTo>
                    <a:lnTo>
                      <a:pt x="38" y="354"/>
                    </a:lnTo>
                    <a:lnTo>
                      <a:pt x="42" y="348"/>
                    </a:lnTo>
                    <a:lnTo>
                      <a:pt x="44" y="343"/>
                    </a:lnTo>
                    <a:lnTo>
                      <a:pt x="50" y="335"/>
                    </a:lnTo>
                    <a:lnTo>
                      <a:pt x="54" y="325"/>
                    </a:lnTo>
                    <a:lnTo>
                      <a:pt x="59" y="318"/>
                    </a:lnTo>
                    <a:lnTo>
                      <a:pt x="65" y="308"/>
                    </a:lnTo>
                    <a:lnTo>
                      <a:pt x="73" y="301"/>
                    </a:lnTo>
                    <a:lnTo>
                      <a:pt x="76" y="295"/>
                    </a:lnTo>
                    <a:lnTo>
                      <a:pt x="80" y="289"/>
                    </a:lnTo>
                    <a:lnTo>
                      <a:pt x="86" y="284"/>
                    </a:lnTo>
                    <a:lnTo>
                      <a:pt x="90" y="280"/>
                    </a:lnTo>
                    <a:lnTo>
                      <a:pt x="95" y="274"/>
                    </a:lnTo>
                    <a:lnTo>
                      <a:pt x="99" y="268"/>
                    </a:lnTo>
                    <a:lnTo>
                      <a:pt x="107" y="263"/>
                    </a:lnTo>
                    <a:lnTo>
                      <a:pt x="113" y="259"/>
                    </a:lnTo>
                    <a:lnTo>
                      <a:pt x="118" y="253"/>
                    </a:lnTo>
                    <a:lnTo>
                      <a:pt x="124" y="248"/>
                    </a:lnTo>
                    <a:lnTo>
                      <a:pt x="130" y="242"/>
                    </a:lnTo>
                    <a:lnTo>
                      <a:pt x="137" y="236"/>
                    </a:lnTo>
                    <a:lnTo>
                      <a:pt x="145" y="230"/>
                    </a:lnTo>
                    <a:lnTo>
                      <a:pt x="151" y="227"/>
                    </a:lnTo>
                    <a:lnTo>
                      <a:pt x="160" y="221"/>
                    </a:lnTo>
                    <a:lnTo>
                      <a:pt x="168" y="215"/>
                    </a:lnTo>
                    <a:lnTo>
                      <a:pt x="175" y="210"/>
                    </a:lnTo>
                    <a:lnTo>
                      <a:pt x="185" y="204"/>
                    </a:lnTo>
                    <a:lnTo>
                      <a:pt x="192" y="200"/>
                    </a:lnTo>
                    <a:lnTo>
                      <a:pt x="204" y="194"/>
                    </a:lnTo>
                    <a:lnTo>
                      <a:pt x="213" y="189"/>
                    </a:lnTo>
                    <a:lnTo>
                      <a:pt x="225" y="185"/>
                    </a:lnTo>
                    <a:lnTo>
                      <a:pt x="234" y="181"/>
                    </a:lnTo>
                    <a:lnTo>
                      <a:pt x="246" y="175"/>
                    </a:lnTo>
                    <a:lnTo>
                      <a:pt x="255" y="171"/>
                    </a:lnTo>
                    <a:lnTo>
                      <a:pt x="268" y="166"/>
                    </a:lnTo>
                    <a:lnTo>
                      <a:pt x="280" y="160"/>
                    </a:lnTo>
                    <a:lnTo>
                      <a:pt x="293" y="158"/>
                    </a:lnTo>
                    <a:lnTo>
                      <a:pt x="305" y="152"/>
                    </a:lnTo>
                    <a:lnTo>
                      <a:pt x="318" y="149"/>
                    </a:lnTo>
                    <a:lnTo>
                      <a:pt x="331" y="145"/>
                    </a:lnTo>
                    <a:lnTo>
                      <a:pt x="346" y="141"/>
                    </a:lnTo>
                    <a:lnTo>
                      <a:pt x="362" y="139"/>
                    </a:lnTo>
                    <a:lnTo>
                      <a:pt x="375" y="135"/>
                    </a:lnTo>
                    <a:lnTo>
                      <a:pt x="392" y="132"/>
                    </a:lnTo>
                    <a:lnTo>
                      <a:pt x="407" y="130"/>
                    </a:lnTo>
                    <a:lnTo>
                      <a:pt x="422" y="128"/>
                    </a:lnTo>
                    <a:lnTo>
                      <a:pt x="440" y="124"/>
                    </a:lnTo>
                    <a:lnTo>
                      <a:pt x="457" y="122"/>
                    </a:lnTo>
                    <a:lnTo>
                      <a:pt x="476" y="122"/>
                    </a:lnTo>
                    <a:lnTo>
                      <a:pt x="478" y="120"/>
                    </a:lnTo>
                    <a:lnTo>
                      <a:pt x="481" y="120"/>
                    </a:lnTo>
                    <a:lnTo>
                      <a:pt x="483" y="120"/>
                    </a:lnTo>
                    <a:lnTo>
                      <a:pt x="487" y="118"/>
                    </a:lnTo>
                    <a:lnTo>
                      <a:pt x="491" y="118"/>
                    </a:lnTo>
                    <a:lnTo>
                      <a:pt x="497" y="118"/>
                    </a:lnTo>
                    <a:lnTo>
                      <a:pt x="500" y="116"/>
                    </a:lnTo>
                    <a:lnTo>
                      <a:pt x="506" y="114"/>
                    </a:lnTo>
                    <a:lnTo>
                      <a:pt x="512" y="113"/>
                    </a:lnTo>
                    <a:lnTo>
                      <a:pt x="519" y="111"/>
                    </a:lnTo>
                    <a:lnTo>
                      <a:pt x="525" y="107"/>
                    </a:lnTo>
                    <a:lnTo>
                      <a:pt x="531" y="107"/>
                    </a:lnTo>
                    <a:lnTo>
                      <a:pt x="538" y="103"/>
                    </a:lnTo>
                    <a:lnTo>
                      <a:pt x="546" y="101"/>
                    </a:lnTo>
                    <a:lnTo>
                      <a:pt x="552" y="97"/>
                    </a:lnTo>
                    <a:lnTo>
                      <a:pt x="559" y="95"/>
                    </a:lnTo>
                    <a:lnTo>
                      <a:pt x="565" y="90"/>
                    </a:lnTo>
                    <a:lnTo>
                      <a:pt x="573" y="86"/>
                    </a:lnTo>
                    <a:lnTo>
                      <a:pt x="578" y="82"/>
                    </a:lnTo>
                    <a:lnTo>
                      <a:pt x="586" y="76"/>
                    </a:lnTo>
                    <a:lnTo>
                      <a:pt x="592" y="73"/>
                    </a:lnTo>
                    <a:lnTo>
                      <a:pt x="599" y="67"/>
                    </a:lnTo>
                    <a:lnTo>
                      <a:pt x="605" y="61"/>
                    </a:lnTo>
                    <a:lnTo>
                      <a:pt x="611" y="56"/>
                    </a:lnTo>
                    <a:lnTo>
                      <a:pt x="616" y="48"/>
                    </a:lnTo>
                    <a:lnTo>
                      <a:pt x="620" y="42"/>
                    </a:lnTo>
                    <a:lnTo>
                      <a:pt x="626" y="35"/>
                    </a:lnTo>
                    <a:lnTo>
                      <a:pt x="630" y="27"/>
                    </a:lnTo>
                    <a:lnTo>
                      <a:pt x="634" y="19"/>
                    </a:lnTo>
                    <a:lnTo>
                      <a:pt x="637" y="12"/>
                    </a:lnTo>
                    <a:lnTo>
                      <a:pt x="595" y="0"/>
                    </a:lnTo>
                    <a:lnTo>
                      <a:pt x="594" y="4"/>
                    </a:lnTo>
                    <a:lnTo>
                      <a:pt x="592" y="8"/>
                    </a:lnTo>
                    <a:lnTo>
                      <a:pt x="588" y="12"/>
                    </a:lnTo>
                    <a:lnTo>
                      <a:pt x="582" y="18"/>
                    </a:lnTo>
                    <a:lnTo>
                      <a:pt x="576" y="25"/>
                    </a:lnTo>
                    <a:lnTo>
                      <a:pt x="571" y="33"/>
                    </a:lnTo>
                    <a:lnTo>
                      <a:pt x="563" y="40"/>
                    </a:lnTo>
                    <a:lnTo>
                      <a:pt x="557" y="42"/>
                    </a:lnTo>
                    <a:lnTo>
                      <a:pt x="554" y="46"/>
                    </a:lnTo>
                    <a:lnTo>
                      <a:pt x="548" y="50"/>
                    </a:lnTo>
                    <a:lnTo>
                      <a:pt x="542" y="54"/>
                    </a:lnTo>
                    <a:lnTo>
                      <a:pt x="537" y="57"/>
                    </a:lnTo>
                    <a:lnTo>
                      <a:pt x="531" y="61"/>
                    </a:lnTo>
                    <a:lnTo>
                      <a:pt x="525" y="63"/>
                    </a:lnTo>
                    <a:lnTo>
                      <a:pt x="519" y="67"/>
                    </a:lnTo>
                    <a:lnTo>
                      <a:pt x="510" y="69"/>
                    </a:lnTo>
                    <a:lnTo>
                      <a:pt x="504" y="71"/>
                    </a:lnTo>
                    <a:lnTo>
                      <a:pt x="497" y="75"/>
                    </a:lnTo>
                    <a:lnTo>
                      <a:pt x="489" y="76"/>
                    </a:lnTo>
                    <a:lnTo>
                      <a:pt x="480" y="76"/>
                    </a:lnTo>
                    <a:lnTo>
                      <a:pt x="472" y="78"/>
                    </a:lnTo>
                    <a:lnTo>
                      <a:pt x="462" y="80"/>
                    </a:lnTo>
                    <a:lnTo>
                      <a:pt x="455" y="82"/>
                    </a:lnTo>
                    <a:lnTo>
                      <a:pt x="447" y="82"/>
                    </a:lnTo>
                    <a:lnTo>
                      <a:pt x="443" y="82"/>
                    </a:lnTo>
                    <a:lnTo>
                      <a:pt x="436" y="82"/>
                    </a:lnTo>
                    <a:lnTo>
                      <a:pt x="432" y="82"/>
                    </a:lnTo>
                    <a:lnTo>
                      <a:pt x="424" y="82"/>
                    </a:lnTo>
                    <a:lnTo>
                      <a:pt x="417" y="84"/>
                    </a:lnTo>
                    <a:lnTo>
                      <a:pt x="411" y="84"/>
                    </a:lnTo>
                    <a:lnTo>
                      <a:pt x="403" y="86"/>
                    </a:lnTo>
                    <a:lnTo>
                      <a:pt x="396" y="86"/>
                    </a:lnTo>
                    <a:lnTo>
                      <a:pt x="388" y="88"/>
                    </a:lnTo>
                    <a:lnTo>
                      <a:pt x="381" y="88"/>
                    </a:lnTo>
                    <a:lnTo>
                      <a:pt x="373" y="92"/>
                    </a:lnTo>
                    <a:lnTo>
                      <a:pt x="365" y="92"/>
                    </a:lnTo>
                    <a:lnTo>
                      <a:pt x="358" y="94"/>
                    </a:lnTo>
                    <a:lnTo>
                      <a:pt x="348" y="97"/>
                    </a:lnTo>
                    <a:lnTo>
                      <a:pt x="341" y="99"/>
                    </a:lnTo>
                    <a:lnTo>
                      <a:pt x="331" y="101"/>
                    </a:lnTo>
                    <a:lnTo>
                      <a:pt x="322" y="103"/>
                    </a:lnTo>
                    <a:lnTo>
                      <a:pt x="314" y="107"/>
                    </a:lnTo>
                    <a:lnTo>
                      <a:pt x="305" y="109"/>
                    </a:lnTo>
                    <a:lnTo>
                      <a:pt x="295" y="111"/>
                    </a:lnTo>
                    <a:lnTo>
                      <a:pt x="287" y="114"/>
                    </a:lnTo>
                    <a:lnTo>
                      <a:pt x="278" y="118"/>
                    </a:lnTo>
                    <a:lnTo>
                      <a:pt x="268" y="120"/>
                    </a:lnTo>
                    <a:lnTo>
                      <a:pt x="259" y="124"/>
                    </a:lnTo>
                    <a:lnTo>
                      <a:pt x="249" y="128"/>
                    </a:lnTo>
                    <a:lnTo>
                      <a:pt x="240" y="130"/>
                    </a:lnTo>
                    <a:lnTo>
                      <a:pt x="230" y="135"/>
                    </a:lnTo>
                    <a:lnTo>
                      <a:pt x="221" y="137"/>
                    </a:lnTo>
                    <a:lnTo>
                      <a:pt x="213" y="141"/>
                    </a:lnTo>
                    <a:lnTo>
                      <a:pt x="204" y="147"/>
                    </a:lnTo>
                    <a:lnTo>
                      <a:pt x="194" y="151"/>
                    </a:lnTo>
                    <a:lnTo>
                      <a:pt x="185" y="154"/>
                    </a:lnTo>
                    <a:lnTo>
                      <a:pt x="175" y="160"/>
                    </a:lnTo>
                    <a:lnTo>
                      <a:pt x="166" y="164"/>
                    </a:lnTo>
                    <a:lnTo>
                      <a:pt x="158" y="170"/>
                    </a:lnTo>
                    <a:lnTo>
                      <a:pt x="149" y="173"/>
                    </a:lnTo>
                    <a:lnTo>
                      <a:pt x="139" y="179"/>
                    </a:lnTo>
                    <a:lnTo>
                      <a:pt x="132" y="185"/>
                    </a:lnTo>
                    <a:lnTo>
                      <a:pt x="124" y="191"/>
                    </a:lnTo>
                    <a:lnTo>
                      <a:pt x="114" y="196"/>
                    </a:lnTo>
                    <a:lnTo>
                      <a:pt x="107" y="202"/>
                    </a:lnTo>
                    <a:lnTo>
                      <a:pt x="99" y="208"/>
                    </a:lnTo>
                    <a:lnTo>
                      <a:pt x="92" y="215"/>
                    </a:lnTo>
                    <a:lnTo>
                      <a:pt x="84" y="219"/>
                    </a:lnTo>
                    <a:lnTo>
                      <a:pt x="76" y="227"/>
                    </a:lnTo>
                    <a:lnTo>
                      <a:pt x="69" y="232"/>
                    </a:lnTo>
                    <a:lnTo>
                      <a:pt x="63" y="240"/>
                    </a:lnTo>
                    <a:lnTo>
                      <a:pt x="56" y="248"/>
                    </a:lnTo>
                    <a:lnTo>
                      <a:pt x="50" y="253"/>
                    </a:lnTo>
                    <a:lnTo>
                      <a:pt x="44" y="261"/>
                    </a:lnTo>
                    <a:lnTo>
                      <a:pt x="38" y="268"/>
                    </a:lnTo>
                    <a:lnTo>
                      <a:pt x="35" y="276"/>
                    </a:lnTo>
                    <a:lnTo>
                      <a:pt x="29" y="284"/>
                    </a:lnTo>
                    <a:lnTo>
                      <a:pt x="23" y="291"/>
                    </a:lnTo>
                    <a:lnTo>
                      <a:pt x="19" y="299"/>
                    </a:lnTo>
                    <a:lnTo>
                      <a:pt x="16" y="306"/>
                    </a:lnTo>
                    <a:lnTo>
                      <a:pt x="12" y="314"/>
                    </a:lnTo>
                    <a:lnTo>
                      <a:pt x="10" y="324"/>
                    </a:lnTo>
                    <a:lnTo>
                      <a:pt x="6" y="333"/>
                    </a:lnTo>
                    <a:lnTo>
                      <a:pt x="4" y="341"/>
                    </a:lnTo>
                    <a:lnTo>
                      <a:pt x="2" y="350"/>
                    </a:lnTo>
                    <a:lnTo>
                      <a:pt x="0" y="358"/>
                    </a:lnTo>
                    <a:lnTo>
                      <a:pt x="0" y="369"/>
                    </a:lnTo>
                    <a:lnTo>
                      <a:pt x="35" y="369"/>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37" name="Freeform 118"/>
              <p:cNvSpPr>
                <a:spLocks/>
              </p:cNvSpPr>
              <p:nvPr/>
            </p:nvSpPr>
            <p:spPr bwMode="auto">
              <a:xfrm>
                <a:off x="1349" y="2919"/>
                <a:ext cx="565" cy="679"/>
              </a:xfrm>
              <a:custGeom>
                <a:avLst/>
                <a:gdLst>
                  <a:gd name="T0" fmla="*/ 19 w 1131"/>
                  <a:gd name="T1" fmla="*/ 36 h 1357"/>
                  <a:gd name="T2" fmla="*/ 42 w 1131"/>
                  <a:gd name="T3" fmla="*/ 77 h 1357"/>
                  <a:gd name="T4" fmla="*/ 90 w 1131"/>
                  <a:gd name="T5" fmla="*/ 93 h 1357"/>
                  <a:gd name="T6" fmla="*/ 145 w 1131"/>
                  <a:gd name="T7" fmla="*/ 93 h 1357"/>
                  <a:gd name="T8" fmla="*/ 211 w 1131"/>
                  <a:gd name="T9" fmla="*/ 98 h 1357"/>
                  <a:gd name="T10" fmla="*/ 311 w 1131"/>
                  <a:gd name="T11" fmla="*/ 115 h 1357"/>
                  <a:gd name="T12" fmla="*/ 421 w 1131"/>
                  <a:gd name="T13" fmla="*/ 152 h 1357"/>
                  <a:gd name="T14" fmla="*/ 517 w 1131"/>
                  <a:gd name="T15" fmla="*/ 217 h 1357"/>
                  <a:gd name="T16" fmla="*/ 565 w 1131"/>
                  <a:gd name="T17" fmla="*/ 292 h 1357"/>
                  <a:gd name="T18" fmla="*/ 558 w 1131"/>
                  <a:gd name="T19" fmla="*/ 329 h 1357"/>
                  <a:gd name="T20" fmla="*/ 535 w 1131"/>
                  <a:gd name="T21" fmla="*/ 380 h 1357"/>
                  <a:gd name="T22" fmla="*/ 483 w 1131"/>
                  <a:gd name="T23" fmla="*/ 445 h 1357"/>
                  <a:gd name="T24" fmla="*/ 394 w 1131"/>
                  <a:gd name="T25" fmla="*/ 515 h 1357"/>
                  <a:gd name="T26" fmla="*/ 294 w 1131"/>
                  <a:gd name="T27" fmla="*/ 582 h 1357"/>
                  <a:gd name="T28" fmla="*/ 329 w 1131"/>
                  <a:gd name="T29" fmla="*/ 602 h 1357"/>
                  <a:gd name="T30" fmla="*/ 316 w 1131"/>
                  <a:gd name="T31" fmla="*/ 633 h 1357"/>
                  <a:gd name="T32" fmla="*/ 299 w 1131"/>
                  <a:gd name="T33" fmla="*/ 662 h 1357"/>
                  <a:gd name="T34" fmla="*/ 261 w 1131"/>
                  <a:gd name="T35" fmla="*/ 677 h 1357"/>
                  <a:gd name="T36" fmla="*/ 226 w 1131"/>
                  <a:gd name="T37" fmla="*/ 673 h 1357"/>
                  <a:gd name="T38" fmla="*/ 205 w 1131"/>
                  <a:gd name="T39" fmla="*/ 640 h 1357"/>
                  <a:gd name="T40" fmla="*/ 234 w 1131"/>
                  <a:gd name="T41" fmla="*/ 512 h 1357"/>
                  <a:gd name="T42" fmla="*/ 269 w 1131"/>
                  <a:gd name="T43" fmla="*/ 471 h 1357"/>
                  <a:gd name="T44" fmla="*/ 308 w 1131"/>
                  <a:gd name="T45" fmla="*/ 423 h 1357"/>
                  <a:gd name="T46" fmla="*/ 344 w 1131"/>
                  <a:gd name="T47" fmla="*/ 378 h 1357"/>
                  <a:gd name="T48" fmla="*/ 357 w 1131"/>
                  <a:gd name="T49" fmla="*/ 351 h 1357"/>
                  <a:gd name="T50" fmla="*/ 318 w 1131"/>
                  <a:gd name="T51" fmla="*/ 352 h 1357"/>
                  <a:gd name="T52" fmla="*/ 283 w 1131"/>
                  <a:gd name="T53" fmla="*/ 347 h 1357"/>
                  <a:gd name="T54" fmla="*/ 248 w 1131"/>
                  <a:gd name="T55" fmla="*/ 337 h 1357"/>
                  <a:gd name="T56" fmla="*/ 225 w 1131"/>
                  <a:gd name="T57" fmla="*/ 291 h 1357"/>
                  <a:gd name="T58" fmla="*/ 256 w 1131"/>
                  <a:gd name="T59" fmla="*/ 318 h 1357"/>
                  <a:gd name="T60" fmla="*/ 292 w 1131"/>
                  <a:gd name="T61" fmla="*/ 328 h 1357"/>
                  <a:gd name="T62" fmla="*/ 348 w 1131"/>
                  <a:gd name="T63" fmla="*/ 332 h 1357"/>
                  <a:gd name="T64" fmla="*/ 232 w 1131"/>
                  <a:gd name="T65" fmla="*/ 544 h 1357"/>
                  <a:gd name="T66" fmla="*/ 219 w 1131"/>
                  <a:gd name="T67" fmla="*/ 580 h 1357"/>
                  <a:gd name="T68" fmla="*/ 217 w 1131"/>
                  <a:gd name="T69" fmla="*/ 614 h 1357"/>
                  <a:gd name="T70" fmla="*/ 227 w 1131"/>
                  <a:gd name="T71" fmla="*/ 645 h 1357"/>
                  <a:gd name="T72" fmla="*/ 250 w 1131"/>
                  <a:gd name="T73" fmla="*/ 662 h 1357"/>
                  <a:gd name="T74" fmla="*/ 251 w 1131"/>
                  <a:gd name="T75" fmla="*/ 627 h 1357"/>
                  <a:gd name="T76" fmla="*/ 295 w 1131"/>
                  <a:gd name="T77" fmla="*/ 631 h 1357"/>
                  <a:gd name="T78" fmla="*/ 289 w 1131"/>
                  <a:gd name="T79" fmla="*/ 611 h 1357"/>
                  <a:gd name="T80" fmla="*/ 307 w 1131"/>
                  <a:gd name="T81" fmla="*/ 599 h 1357"/>
                  <a:gd name="T82" fmla="*/ 270 w 1131"/>
                  <a:gd name="T83" fmla="*/ 590 h 1357"/>
                  <a:gd name="T84" fmla="*/ 297 w 1131"/>
                  <a:gd name="T85" fmla="*/ 553 h 1357"/>
                  <a:gd name="T86" fmla="*/ 328 w 1131"/>
                  <a:gd name="T87" fmla="*/ 535 h 1357"/>
                  <a:gd name="T88" fmla="*/ 365 w 1131"/>
                  <a:gd name="T89" fmla="*/ 514 h 1357"/>
                  <a:gd name="T90" fmla="*/ 399 w 1131"/>
                  <a:gd name="T91" fmla="*/ 492 h 1357"/>
                  <a:gd name="T92" fmla="*/ 432 w 1131"/>
                  <a:gd name="T93" fmla="*/ 466 h 1357"/>
                  <a:gd name="T94" fmla="*/ 465 w 1131"/>
                  <a:gd name="T95" fmla="*/ 430 h 1357"/>
                  <a:gd name="T96" fmla="*/ 499 w 1131"/>
                  <a:gd name="T97" fmla="*/ 389 h 1357"/>
                  <a:gd name="T98" fmla="*/ 524 w 1131"/>
                  <a:gd name="T99" fmla="*/ 347 h 1357"/>
                  <a:gd name="T100" fmla="*/ 539 w 1131"/>
                  <a:gd name="T101" fmla="*/ 310 h 1357"/>
                  <a:gd name="T102" fmla="*/ 539 w 1131"/>
                  <a:gd name="T103" fmla="*/ 281 h 1357"/>
                  <a:gd name="T104" fmla="*/ 510 w 1131"/>
                  <a:gd name="T105" fmla="*/ 243 h 1357"/>
                  <a:gd name="T106" fmla="*/ 450 w 1131"/>
                  <a:gd name="T107" fmla="*/ 198 h 1357"/>
                  <a:gd name="T108" fmla="*/ 365 w 1131"/>
                  <a:gd name="T109" fmla="*/ 155 h 1357"/>
                  <a:gd name="T110" fmla="*/ 259 w 1131"/>
                  <a:gd name="T111" fmla="*/ 125 h 1357"/>
                  <a:gd name="T112" fmla="*/ 135 w 1131"/>
                  <a:gd name="T113" fmla="*/ 115 h 1357"/>
                  <a:gd name="T114" fmla="*/ 103 w 1131"/>
                  <a:gd name="T115" fmla="*/ 116 h 1357"/>
                  <a:gd name="T116" fmla="*/ 63 w 1131"/>
                  <a:gd name="T117" fmla="*/ 112 h 1357"/>
                  <a:gd name="T118" fmla="*/ 24 w 1131"/>
                  <a:gd name="T119" fmla="*/ 96 h 1357"/>
                  <a:gd name="T120" fmla="*/ 1 w 1131"/>
                  <a:gd name="T121" fmla="*/ 61 h 1357"/>
                  <a:gd name="T122" fmla="*/ 27 w 1131"/>
                  <a:gd name="T123" fmla="*/ 0 h 13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31"/>
                  <a:gd name="T187" fmla="*/ 0 h 1357"/>
                  <a:gd name="T188" fmla="*/ 1131 w 1131"/>
                  <a:gd name="T189" fmla="*/ 1357 h 13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31" h="1357">
                    <a:moveTo>
                      <a:pt x="55" y="0"/>
                    </a:moveTo>
                    <a:lnTo>
                      <a:pt x="55" y="2"/>
                    </a:lnTo>
                    <a:lnTo>
                      <a:pt x="51" y="8"/>
                    </a:lnTo>
                    <a:lnTo>
                      <a:pt x="49" y="13"/>
                    </a:lnTo>
                    <a:lnTo>
                      <a:pt x="47" y="19"/>
                    </a:lnTo>
                    <a:lnTo>
                      <a:pt x="45" y="25"/>
                    </a:lnTo>
                    <a:lnTo>
                      <a:pt x="45" y="33"/>
                    </a:lnTo>
                    <a:lnTo>
                      <a:pt x="43" y="38"/>
                    </a:lnTo>
                    <a:lnTo>
                      <a:pt x="41" y="46"/>
                    </a:lnTo>
                    <a:lnTo>
                      <a:pt x="41" y="55"/>
                    </a:lnTo>
                    <a:lnTo>
                      <a:pt x="41" y="65"/>
                    </a:lnTo>
                    <a:lnTo>
                      <a:pt x="39" y="72"/>
                    </a:lnTo>
                    <a:lnTo>
                      <a:pt x="41" y="82"/>
                    </a:lnTo>
                    <a:lnTo>
                      <a:pt x="41" y="86"/>
                    </a:lnTo>
                    <a:lnTo>
                      <a:pt x="43" y="91"/>
                    </a:lnTo>
                    <a:lnTo>
                      <a:pt x="43" y="95"/>
                    </a:lnTo>
                    <a:lnTo>
                      <a:pt x="45" y="101"/>
                    </a:lnTo>
                    <a:lnTo>
                      <a:pt x="47" y="110"/>
                    </a:lnTo>
                    <a:lnTo>
                      <a:pt x="53" y="118"/>
                    </a:lnTo>
                    <a:lnTo>
                      <a:pt x="57" y="128"/>
                    </a:lnTo>
                    <a:lnTo>
                      <a:pt x="64" y="135"/>
                    </a:lnTo>
                    <a:lnTo>
                      <a:pt x="70" y="143"/>
                    </a:lnTo>
                    <a:lnTo>
                      <a:pt x="79" y="152"/>
                    </a:lnTo>
                    <a:lnTo>
                      <a:pt x="85" y="154"/>
                    </a:lnTo>
                    <a:lnTo>
                      <a:pt x="91" y="158"/>
                    </a:lnTo>
                    <a:lnTo>
                      <a:pt x="96" y="162"/>
                    </a:lnTo>
                    <a:lnTo>
                      <a:pt x="104" y="166"/>
                    </a:lnTo>
                    <a:lnTo>
                      <a:pt x="110" y="169"/>
                    </a:lnTo>
                    <a:lnTo>
                      <a:pt x="117" y="171"/>
                    </a:lnTo>
                    <a:lnTo>
                      <a:pt x="125" y="175"/>
                    </a:lnTo>
                    <a:lnTo>
                      <a:pt x="133" y="177"/>
                    </a:lnTo>
                    <a:lnTo>
                      <a:pt x="140" y="179"/>
                    </a:lnTo>
                    <a:lnTo>
                      <a:pt x="150" y="181"/>
                    </a:lnTo>
                    <a:lnTo>
                      <a:pt x="159" y="183"/>
                    </a:lnTo>
                    <a:lnTo>
                      <a:pt x="171" y="185"/>
                    </a:lnTo>
                    <a:lnTo>
                      <a:pt x="180" y="186"/>
                    </a:lnTo>
                    <a:lnTo>
                      <a:pt x="192" y="186"/>
                    </a:lnTo>
                    <a:lnTo>
                      <a:pt x="201" y="186"/>
                    </a:lnTo>
                    <a:lnTo>
                      <a:pt x="214" y="188"/>
                    </a:lnTo>
                    <a:lnTo>
                      <a:pt x="226" y="188"/>
                    </a:lnTo>
                    <a:lnTo>
                      <a:pt x="241" y="188"/>
                    </a:lnTo>
                    <a:lnTo>
                      <a:pt x="254" y="188"/>
                    </a:lnTo>
                    <a:lnTo>
                      <a:pt x="269" y="188"/>
                    </a:lnTo>
                    <a:lnTo>
                      <a:pt x="271" y="186"/>
                    </a:lnTo>
                    <a:lnTo>
                      <a:pt x="277" y="186"/>
                    </a:lnTo>
                    <a:lnTo>
                      <a:pt x="279" y="186"/>
                    </a:lnTo>
                    <a:lnTo>
                      <a:pt x="287" y="186"/>
                    </a:lnTo>
                    <a:lnTo>
                      <a:pt x="290" y="186"/>
                    </a:lnTo>
                    <a:lnTo>
                      <a:pt x="300" y="188"/>
                    </a:lnTo>
                    <a:lnTo>
                      <a:pt x="306" y="188"/>
                    </a:lnTo>
                    <a:lnTo>
                      <a:pt x="315" y="188"/>
                    </a:lnTo>
                    <a:lnTo>
                      <a:pt x="325" y="188"/>
                    </a:lnTo>
                    <a:lnTo>
                      <a:pt x="334" y="188"/>
                    </a:lnTo>
                    <a:lnTo>
                      <a:pt x="346" y="188"/>
                    </a:lnTo>
                    <a:lnTo>
                      <a:pt x="357" y="190"/>
                    </a:lnTo>
                    <a:lnTo>
                      <a:pt x="368" y="192"/>
                    </a:lnTo>
                    <a:lnTo>
                      <a:pt x="382" y="194"/>
                    </a:lnTo>
                    <a:lnTo>
                      <a:pt x="395" y="194"/>
                    </a:lnTo>
                    <a:lnTo>
                      <a:pt x="408" y="196"/>
                    </a:lnTo>
                    <a:lnTo>
                      <a:pt x="422" y="196"/>
                    </a:lnTo>
                    <a:lnTo>
                      <a:pt x="437" y="198"/>
                    </a:lnTo>
                    <a:lnTo>
                      <a:pt x="452" y="200"/>
                    </a:lnTo>
                    <a:lnTo>
                      <a:pt x="467" y="202"/>
                    </a:lnTo>
                    <a:lnTo>
                      <a:pt x="482" y="204"/>
                    </a:lnTo>
                    <a:lnTo>
                      <a:pt x="500" y="207"/>
                    </a:lnTo>
                    <a:lnTo>
                      <a:pt x="515" y="209"/>
                    </a:lnTo>
                    <a:lnTo>
                      <a:pt x="534" y="211"/>
                    </a:lnTo>
                    <a:lnTo>
                      <a:pt x="551" y="215"/>
                    </a:lnTo>
                    <a:lnTo>
                      <a:pt x="568" y="219"/>
                    </a:lnTo>
                    <a:lnTo>
                      <a:pt x="585" y="221"/>
                    </a:lnTo>
                    <a:lnTo>
                      <a:pt x="604" y="226"/>
                    </a:lnTo>
                    <a:lnTo>
                      <a:pt x="623" y="230"/>
                    </a:lnTo>
                    <a:lnTo>
                      <a:pt x="640" y="236"/>
                    </a:lnTo>
                    <a:lnTo>
                      <a:pt x="659" y="240"/>
                    </a:lnTo>
                    <a:lnTo>
                      <a:pt x="678" y="243"/>
                    </a:lnTo>
                    <a:lnTo>
                      <a:pt x="695" y="249"/>
                    </a:lnTo>
                    <a:lnTo>
                      <a:pt x="714" y="255"/>
                    </a:lnTo>
                    <a:lnTo>
                      <a:pt x="733" y="261"/>
                    </a:lnTo>
                    <a:lnTo>
                      <a:pt x="750" y="266"/>
                    </a:lnTo>
                    <a:lnTo>
                      <a:pt x="770" y="272"/>
                    </a:lnTo>
                    <a:lnTo>
                      <a:pt x="789" y="281"/>
                    </a:lnTo>
                    <a:lnTo>
                      <a:pt x="806" y="287"/>
                    </a:lnTo>
                    <a:lnTo>
                      <a:pt x="825" y="295"/>
                    </a:lnTo>
                    <a:lnTo>
                      <a:pt x="842" y="304"/>
                    </a:lnTo>
                    <a:lnTo>
                      <a:pt x="861" y="312"/>
                    </a:lnTo>
                    <a:lnTo>
                      <a:pt x="878" y="320"/>
                    </a:lnTo>
                    <a:lnTo>
                      <a:pt x="895" y="329"/>
                    </a:lnTo>
                    <a:lnTo>
                      <a:pt x="912" y="340"/>
                    </a:lnTo>
                    <a:lnTo>
                      <a:pt x="929" y="350"/>
                    </a:lnTo>
                    <a:lnTo>
                      <a:pt x="944" y="359"/>
                    </a:lnTo>
                    <a:lnTo>
                      <a:pt x="962" y="371"/>
                    </a:lnTo>
                    <a:lnTo>
                      <a:pt x="977" y="382"/>
                    </a:lnTo>
                    <a:lnTo>
                      <a:pt x="992" y="396"/>
                    </a:lnTo>
                    <a:lnTo>
                      <a:pt x="1007" y="407"/>
                    </a:lnTo>
                    <a:lnTo>
                      <a:pt x="1020" y="420"/>
                    </a:lnTo>
                    <a:lnTo>
                      <a:pt x="1034" y="434"/>
                    </a:lnTo>
                    <a:lnTo>
                      <a:pt x="1049" y="447"/>
                    </a:lnTo>
                    <a:lnTo>
                      <a:pt x="1060" y="462"/>
                    </a:lnTo>
                    <a:lnTo>
                      <a:pt x="1072" y="475"/>
                    </a:lnTo>
                    <a:lnTo>
                      <a:pt x="1083" y="492"/>
                    </a:lnTo>
                    <a:lnTo>
                      <a:pt x="1095" y="508"/>
                    </a:lnTo>
                    <a:lnTo>
                      <a:pt x="1104" y="525"/>
                    </a:lnTo>
                    <a:lnTo>
                      <a:pt x="1114" y="542"/>
                    </a:lnTo>
                    <a:lnTo>
                      <a:pt x="1123" y="559"/>
                    </a:lnTo>
                    <a:lnTo>
                      <a:pt x="1131" y="578"/>
                    </a:lnTo>
                    <a:lnTo>
                      <a:pt x="1131" y="582"/>
                    </a:lnTo>
                    <a:lnTo>
                      <a:pt x="1131" y="584"/>
                    </a:lnTo>
                    <a:lnTo>
                      <a:pt x="1131" y="591"/>
                    </a:lnTo>
                    <a:lnTo>
                      <a:pt x="1129" y="597"/>
                    </a:lnTo>
                    <a:lnTo>
                      <a:pt x="1129" y="605"/>
                    </a:lnTo>
                    <a:lnTo>
                      <a:pt x="1127" y="610"/>
                    </a:lnTo>
                    <a:lnTo>
                      <a:pt x="1127" y="616"/>
                    </a:lnTo>
                    <a:lnTo>
                      <a:pt x="1125" y="620"/>
                    </a:lnTo>
                    <a:lnTo>
                      <a:pt x="1125" y="626"/>
                    </a:lnTo>
                    <a:lnTo>
                      <a:pt x="1125" y="631"/>
                    </a:lnTo>
                    <a:lnTo>
                      <a:pt x="1123" y="637"/>
                    </a:lnTo>
                    <a:lnTo>
                      <a:pt x="1121" y="645"/>
                    </a:lnTo>
                    <a:lnTo>
                      <a:pt x="1119" y="650"/>
                    </a:lnTo>
                    <a:lnTo>
                      <a:pt x="1116" y="658"/>
                    </a:lnTo>
                    <a:lnTo>
                      <a:pt x="1114" y="665"/>
                    </a:lnTo>
                    <a:lnTo>
                      <a:pt x="1112" y="673"/>
                    </a:lnTo>
                    <a:lnTo>
                      <a:pt x="1110" y="681"/>
                    </a:lnTo>
                    <a:lnTo>
                      <a:pt x="1106" y="690"/>
                    </a:lnTo>
                    <a:lnTo>
                      <a:pt x="1102" y="698"/>
                    </a:lnTo>
                    <a:lnTo>
                      <a:pt x="1098" y="705"/>
                    </a:lnTo>
                    <a:lnTo>
                      <a:pt x="1095" y="715"/>
                    </a:lnTo>
                    <a:lnTo>
                      <a:pt x="1091" y="722"/>
                    </a:lnTo>
                    <a:lnTo>
                      <a:pt x="1085" y="732"/>
                    </a:lnTo>
                    <a:lnTo>
                      <a:pt x="1081" y="741"/>
                    </a:lnTo>
                    <a:lnTo>
                      <a:pt x="1076" y="753"/>
                    </a:lnTo>
                    <a:lnTo>
                      <a:pt x="1070" y="760"/>
                    </a:lnTo>
                    <a:lnTo>
                      <a:pt x="1062" y="770"/>
                    </a:lnTo>
                    <a:lnTo>
                      <a:pt x="1057" y="781"/>
                    </a:lnTo>
                    <a:lnTo>
                      <a:pt x="1051" y="791"/>
                    </a:lnTo>
                    <a:lnTo>
                      <a:pt x="1041" y="802"/>
                    </a:lnTo>
                    <a:lnTo>
                      <a:pt x="1034" y="812"/>
                    </a:lnTo>
                    <a:lnTo>
                      <a:pt x="1026" y="823"/>
                    </a:lnTo>
                    <a:lnTo>
                      <a:pt x="1019" y="835"/>
                    </a:lnTo>
                    <a:lnTo>
                      <a:pt x="1009" y="844"/>
                    </a:lnTo>
                    <a:lnTo>
                      <a:pt x="1000" y="856"/>
                    </a:lnTo>
                    <a:lnTo>
                      <a:pt x="988" y="867"/>
                    </a:lnTo>
                    <a:lnTo>
                      <a:pt x="979" y="878"/>
                    </a:lnTo>
                    <a:lnTo>
                      <a:pt x="967" y="890"/>
                    </a:lnTo>
                    <a:lnTo>
                      <a:pt x="956" y="901"/>
                    </a:lnTo>
                    <a:lnTo>
                      <a:pt x="944" y="913"/>
                    </a:lnTo>
                    <a:lnTo>
                      <a:pt x="933" y="926"/>
                    </a:lnTo>
                    <a:lnTo>
                      <a:pt x="918" y="935"/>
                    </a:lnTo>
                    <a:lnTo>
                      <a:pt x="904" y="949"/>
                    </a:lnTo>
                    <a:lnTo>
                      <a:pt x="889" y="960"/>
                    </a:lnTo>
                    <a:lnTo>
                      <a:pt x="874" y="971"/>
                    </a:lnTo>
                    <a:lnTo>
                      <a:pt x="859" y="983"/>
                    </a:lnTo>
                    <a:lnTo>
                      <a:pt x="842" y="994"/>
                    </a:lnTo>
                    <a:lnTo>
                      <a:pt x="825" y="1008"/>
                    </a:lnTo>
                    <a:lnTo>
                      <a:pt x="808" y="1019"/>
                    </a:lnTo>
                    <a:lnTo>
                      <a:pt x="789" y="1030"/>
                    </a:lnTo>
                    <a:lnTo>
                      <a:pt x="770" y="1044"/>
                    </a:lnTo>
                    <a:lnTo>
                      <a:pt x="750" y="1055"/>
                    </a:lnTo>
                    <a:lnTo>
                      <a:pt x="730" y="1066"/>
                    </a:lnTo>
                    <a:lnTo>
                      <a:pt x="709" y="1078"/>
                    </a:lnTo>
                    <a:lnTo>
                      <a:pt x="688" y="1091"/>
                    </a:lnTo>
                    <a:lnTo>
                      <a:pt x="665" y="1103"/>
                    </a:lnTo>
                    <a:lnTo>
                      <a:pt x="642" y="1116"/>
                    </a:lnTo>
                    <a:lnTo>
                      <a:pt x="568" y="1162"/>
                    </a:lnTo>
                    <a:lnTo>
                      <a:pt x="574" y="1162"/>
                    </a:lnTo>
                    <a:lnTo>
                      <a:pt x="579" y="1162"/>
                    </a:lnTo>
                    <a:lnTo>
                      <a:pt x="589" y="1163"/>
                    </a:lnTo>
                    <a:lnTo>
                      <a:pt x="593" y="1163"/>
                    </a:lnTo>
                    <a:lnTo>
                      <a:pt x="598" y="1165"/>
                    </a:lnTo>
                    <a:lnTo>
                      <a:pt x="604" y="1165"/>
                    </a:lnTo>
                    <a:lnTo>
                      <a:pt x="610" y="1169"/>
                    </a:lnTo>
                    <a:lnTo>
                      <a:pt x="616" y="1169"/>
                    </a:lnTo>
                    <a:lnTo>
                      <a:pt x="619" y="1171"/>
                    </a:lnTo>
                    <a:lnTo>
                      <a:pt x="625" y="1173"/>
                    </a:lnTo>
                    <a:lnTo>
                      <a:pt x="631" y="1177"/>
                    </a:lnTo>
                    <a:lnTo>
                      <a:pt x="640" y="1181"/>
                    </a:lnTo>
                    <a:lnTo>
                      <a:pt x="648" y="1186"/>
                    </a:lnTo>
                    <a:lnTo>
                      <a:pt x="654" y="1194"/>
                    </a:lnTo>
                    <a:lnTo>
                      <a:pt x="659" y="1203"/>
                    </a:lnTo>
                    <a:lnTo>
                      <a:pt x="657" y="1207"/>
                    </a:lnTo>
                    <a:lnTo>
                      <a:pt x="657" y="1211"/>
                    </a:lnTo>
                    <a:lnTo>
                      <a:pt x="657" y="1217"/>
                    </a:lnTo>
                    <a:lnTo>
                      <a:pt x="655" y="1222"/>
                    </a:lnTo>
                    <a:lnTo>
                      <a:pt x="652" y="1228"/>
                    </a:lnTo>
                    <a:lnTo>
                      <a:pt x="648" y="1236"/>
                    </a:lnTo>
                    <a:lnTo>
                      <a:pt x="642" y="1241"/>
                    </a:lnTo>
                    <a:lnTo>
                      <a:pt x="636" y="1249"/>
                    </a:lnTo>
                    <a:lnTo>
                      <a:pt x="636" y="1251"/>
                    </a:lnTo>
                    <a:lnTo>
                      <a:pt x="636" y="1255"/>
                    </a:lnTo>
                    <a:lnTo>
                      <a:pt x="635" y="1258"/>
                    </a:lnTo>
                    <a:lnTo>
                      <a:pt x="633" y="1266"/>
                    </a:lnTo>
                    <a:lnTo>
                      <a:pt x="629" y="1272"/>
                    </a:lnTo>
                    <a:lnTo>
                      <a:pt x="625" y="1279"/>
                    </a:lnTo>
                    <a:lnTo>
                      <a:pt x="621" y="1281"/>
                    </a:lnTo>
                    <a:lnTo>
                      <a:pt x="617" y="1285"/>
                    </a:lnTo>
                    <a:lnTo>
                      <a:pt x="614" y="1287"/>
                    </a:lnTo>
                    <a:lnTo>
                      <a:pt x="608" y="1291"/>
                    </a:lnTo>
                    <a:lnTo>
                      <a:pt x="608" y="1293"/>
                    </a:lnTo>
                    <a:lnTo>
                      <a:pt x="608" y="1300"/>
                    </a:lnTo>
                    <a:lnTo>
                      <a:pt x="608" y="1304"/>
                    </a:lnTo>
                    <a:lnTo>
                      <a:pt x="606" y="1310"/>
                    </a:lnTo>
                    <a:lnTo>
                      <a:pt x="602" y="1315"/>
                    </a:lnTo>
                    <a:lnTo>
                      <a:pt x="598" y="1323"/>
                    </a:lnTo>
                    <a:lnTo>
                      <a:pt x="593" y="1327"/>
                    </a:lnTo>
                    <a:lnTo>
                      <a:pt x="585" y="1334"/>
                    </a:lnTo>
                    <a:lnTo>
                      <a:pt x="577" y="1336"/>
                    </a:lnTo>
                    <a:lnTo>
                      <a:pt x="574" y="1338"/>
                    </a:lnTo>
                    <a:lnTo>
                      <a:pt x="566" y="1342"/>
                    </a:lnTo>
                    <a:lnTo>
                      <a:pt x="560" y="1346"/>
                    </a:lnTo>
                    <a:lnTo>
                      <a:pt x="551" y="1346"/>
                    </a:lnTo>
                    <a:lnTo>
                      <a:pt x="543" y="1348"/>
                    </a:lnTo>
                    <a:lnTo>
                      <a:pt x="538" y="1350"/>
                    </a:lnTo>
                    <a:lnTo>
                      <a:pt x="534" y="1350"/>
                    </a:lnTo>
                    <a:lnTo>
                      <a:pt x="528" y="1352"/>
                    </a:lnTo>
                    <a:lnTo>
                      <a:pt x="522" y="1353"/>
                    </a:lnTo>
                    <a:lnTo>
                      <a:pt x="517" y="1353"/>
                    </a:lnTo>
                    <a:lnTo>
                      <a:pt x="511" y="1353"/>
                    </a:lnTo>
                    <a:lnTo>
                      <a:pt x="505" y="1353"/>
                    </a:lnTo>
                    <a:lnTo>
                      <a:pt x="500" y="1355"/>
                    </a:lnTo>
                    <a:lnTo>
                      <a:pt x="492" y="1355"/>
                    </a:lnTo>
                    <a:lnTo>
                      <a:pt x="486" y="1355"/>
                    </a:lnTo>
                    <a:lnTo>
                      <a:pt x="479" y="1355"/>
                    </a:lnTo>
                    <a:lnTo>
                      <a:pt x="473" y="1357"/>
                    </a:lnTo>
                    <a:lnTo>
                      <a:pt x="469" y="1355"/>
                    </a:lnTo>
                    <a:lnTo>
                      <a:pt x="462" y="1352"/>
                    </a:lnTo>
                    <a:lnTo>
                      <a:pt x="458" y="1350"/>
                    </a:lnTo>
                    <a:lnTo>
                      <a:pt x="452" y="1346"/>
                    </a:lnTo>
                    <a:lnTo>
                      <a:pt x="446" y="1342"/>
                    </a:lnTo>
                    <a:lnTo>
                      <a:pt x="441" y="1338"/>
                    </a:lnTo>
                    <a:lnTo>
                      <a:pt x="435" y="1333"/>
                    </a:lnTo>
                    <a:lnTo>
                      <a:pt x="429" y="1327"/>
                    </a:lnTo>
                    <a:lnTo>
                      <a:pt x="423" y="1321"/>
                    </a:lnTo>
                    <a:lnTo>
                      <a:pt x="420" y="1314"/>
                    </a:lnTo>
                    <a:lnTo>
                      <a:pt x="414" y="1306"/>
                    </a:lnTo>
                    <a:lnTo>
                      <a:pt x="412" y="1298"/>
                    </a:lnTo>
                    <a:lnTo>
                      <a:pt x="410" y="1293"/>
                    </a:lnTo>
                    <a:lnTo>
                      <a:pt x="410" y="1289"/>
                    </a:lnTo>
                    <a:lnTo>
                      <a:pt x="410" y="1283"/>
                    </a:lnTo>
                    <a:lnTo>
                      <a:pt x="410" y="1279"/>
                    </a:lnTo>
                    <a:lnTo>
                      <a:pt x="420" y="1085"/>
                    </a:lnTo>
                    <a:lnTo>
                      <a:pt x="420" y="1084"/>
                    </a:lnTo>
                    <a:lnTo>
                      <a:pt x="422" y="1082"/>
                    </a:lnTo>
                    <a:lnTo>
                      <a:pt x="425" y="1076"/>
                    </a:lnTo>
                    <a:lnTo>
                      <a:pt x="429" y="1072"/>
                    </a:lnTo>
                    <a:lnTo>
                      <a:pt x="435" y="1066"/>
                    </a:lnTo>
                    <a:lnTo>
                      <a:pt x="441" y="1057"/>
                    </a:lnTo>
                    <a:lnTo>
                      <a:pt x="448" y="1049"/>
                    </a:lnTo>
                    <a:lnTo>
                      <a:pt x="458" y="1040"/>
                    </a:lnTo>
                    <a:lnTo>
                      <a:pt x="460" y="1034"/>
                    </a:lnTo>
                    <a:lnTo>
                      <a:pt x="465" y="1028"/>
                    </a:lnTo>
                    <a:lnTo>
                      <a:pt x="469" y="1023"/>
                    </a:lnTo>
                    <a:lnTo>
                      <a:pt x="475" y="1017"/>
                    </a:lnTo>
                    <a:lnTo>
                      <a:pt x="481" y="1011"/>
                    </a:lnTo>
                    <a:lnTo>
                      <a:pt x="486" y="1004"/>
                    </a:lnTo>
                    <a:lnTo>
                      <a:pt x="490" y="998"/>
                    </a:lnTo>
                    <a:lnTo>
                      <a:pt x="498" y="992"/>
                    </a:lnTo>
                    <a:lnTo>
                      <a:pt x="501" y="985"/>
                    </a:lnTo>
                    <a:lnTo>
                      <a:pt x="507" y="979"/>
                    </a:lnTo>
                    <a:lnTo>
                      <a:pt x="513" y="971"/>
                    </a:lnTo>
                    <a:lnTo>
                      <a:pt x="520" y="964"/>
                    </a:lnTo>
                    <a:lnTo>
                      <a:pt x="526" y="956"/>
                    </a:lnTo>
                    <a:lnTo>
                      <a:pt x="534" y="949"/>
                    </a:lnTo>
                    <a:lnTo>
                      <a:pt x="539" y="941"/>
                    </a:lnTo>
                    <a:lnTo>
                      <a:pt x="545" y="935"/>
                    </a:lnTo>
                    <a:lnTo>
                      <a:pt x="551" y="926"/>
                    </a:lnTo>
                    <a:lnTo>
                      <a:pt x="558" y="918"/>
                    </a:lnTo>
                    <a:lnTo>
                      <a:pt x="564" y="911"/>
                    </a:lnTo>
                    <a:lnTo>
                      <a:pt x="572" y="903"/>
                    </a:lnTo>
                    <a:lnTo>
                      <a:pt x="576" y="894"/>
                    </a:lnTo>
                    <a:lnTo>
                      <a:pt x="583" y="886"/>
                    </a:lnTo>
                    <a:lnTo>
                      <a:pt x="589" y="878"/>
                    </a:lnTo>
                    <a:lnTo>
                      <a:pt x="596" y="871"/>
                    </a:lnTo>
                    <a:lnTo>
                      <a:pt x="602" y="863"/>
                    </a:lnTo>
                    <a:lnTo>
                      <a:pt x="608" y="854"/>
                    </a:lnTo>
                    <a:lnTo>
                      <a:pt x="616" y="846"/>
                    </a:lnTo>
                    <a:lnTo>
                      <a:pt x="621" y="838"/>
                    </a:lnTo>
                    <a:lnTo>
                      <a:pt x="629" y="831"/>
                    </a:lnTo>
                    <a:lnTo>
                      <a:pt x="635" y="823"/>
                    </a:lnTo>
                    <a:lnTo>
                      <a:pt x="640" y="816"/>
                    </a:lnTo>
                    <a:lnTo>
                      <a:pt x="648" y="808"/>
                    </a:lnTo>
                    <a:lnTo>
                      <a:pt x="654" y="798"/>
                    </a:lnTo>
                    <a:lnTo>
                      <a:pt x="659" y="791"/>
                    </a:lnTo>
                    <a:lnTo>
                      <a:pt x="665" y="783"/>
                    </a:lnTo>
                    <a:lnTo>
                      <a:pt x="671" y="776"/>
                    </a:lnTo>
                    <a:lnTo>
                      <a:pt x="676" y="768"/>
                    </a:lnTo>
                    <a:lnTo>
                      <a:pt x="682" y="762"/>
                    </a:lnTo>
                    <a:lnTo>
                      <a:pt x="688" y="755"/>
                    </a:lnTo>
                    <a:lnTo>
                      <a:pt x="693" y="749"/>
                    </a:lnTo>
                    <a:lnTo>
                      <a:pt x="697" y="741"/>
                    </a:lnTo>
                    <a:lnTo>
                      <a:pt x="703" y="736"/>
                    </a:lnTo>
                    <a:lnTo>
                      <a:pt x="707" y="728"/>
                    </a:lnTo>
                    <a:lnTo>
                      <a:pt x="712" y="722"/>
                    </a:lnTo>
                    <a:lnTo>
                      <a:pt x="716" y="717"/>
                    </a:lnTo>
                    <a:lnTo>
                      <a:pt x="720" y="711"/>
                    </a:lnTo>
                    <a:lnTo>
                      <a:pt x="724" y="705"/>
                    </a:lnTo>
                    <a:lnTo>
                      <a:pt x="730" y="702"/>
                    </a:lnTo>
                    <a:lnTo>
                      <a:pt x="726" y="702"/>
                    </a:lnTo>
                    <a:lnTo>
                      <a:pt x="720" y="702"/>
                    </a:lnTo>
                    <a:lnTo>
                      <a:pt x="714" y="702"/>
                    </a:lnTo>
                    <a:lnTo>
                      <a:pt x="711" y="702"/>
                    </a:lnTo>
                    <a:lnTo>
                      <a:pt x="703" y="703"/>
                    </a:lnTo>
                    <a:lnTo>
                      <a:pt x="697" y="703"/>
                    </a:lnTo>
                    <a:lnTo>
                      <a:pt x="688" y="703"/>
                    </a:lnTo>
                    <a:lnTo>
                      <a:pt x="680" y="703"/>
                    </a:lnTo>
                    <a:lnTo>
                      <a:pt x="671" y="703"/>
                    </a:lnTo>
                    <a:lnTo>
                      <a:pt x="663" y="705"/>
                    </a:lnTo>
                    <a:lnTo>
                      <a:pt x="657" y="703"/>
                    </a:lnTo>
                    <a:lnTo>
                      <a:pt x="652" y="703"/>
                    </a:lnTo>
                    <a:lnTo>
                      <a:pt x="648" y="703"/>
                    </a:lnTo>
                    <a:lnTo>
                      <a:pt x="642" y="703"/>
                    </a:lnTo>
                    <a:lnTo>
                      <a:pt x="636" y="703"/>
                    </a:lnTo>
                    <a:lnTo>
                      <a:pt x="631" y="703"/>
                    </a:lnTo>
                    <a:lnTo>
                      <a:pt x="627" y="703"/>
                    </a:lnTo>
                    <a:lnTo>
                      <a:pt x="621" y="703"/>
                    </a:lnTo>
                    <a:lnTo>
                      <a:pt x="616" y="702"/>
                    </a:lnTo>
                    <a:lnTo>
                      <a:pt x="608" y="702"/>
                    </a:lnTo>
                    <a:lnTo>
                      <a:pt x="602" y="700"/>
                    </a:lnTo>
                    <a:lnTo>
                      <a:pt x="596" y="700"/>
                    </a:lnTo>
                    <a:lnTo>
                      <a:pt x="591" y="700"/>
                    </a:lnTo>
                    <a:lnTo>
                      <a:pt x="585" y="698"/>
                    </a:lnTo>
                    <a:lnTo>
                      <a:pt x="577" y="698"/>
                    </a:lnTo>
                    <a:lnTo>
                      <a:pt x="574" y="696"/>
                    </a:lnTo>
                    <a:lnTo>
                      <a:pt x="566" y="694"/>
                    </a:lnTo>
                    <a:lnTo>
                      <a:pt x="560" y="694"/>
                    </a:lnTo>
                    <a:lnTo>
                      <a:pt x="553" y="692"/>
                    </a:lnTo>
                    <a:lnTo>
                      <a:pt x="549" y="690"/>
                    </a:lnTo>
                    <a:lnTo>
                      <a:pt x="543" y="690"/>
                    </a:lnTo>
                    <a:lnTo>
                      <a:pt x="536" y="688"/>
                    </a:lnTo>
                    <a:lnTo>
                      <a:pt x="530" y="686"/>
                    </a:lnTo>
                    <a:lnTo>
                      <a:pt x="524" y="684"/>
                    </a:lnTo>
                    <a:lnTo>
                      <a:pt x="519" y="683"/>
                    </a:lnTo>
                    <a:lnTo>
                      <a:pt x="513" y="681"/>
                    </a:lnTo>
                    <a:lnTo>
                      <a:pt x="507" y="677"/>
                    </a:lnTo>
                    <a:lnTo>
                      <a:pt x="501" y="675"/>
                    </a:lnTo>
                    <a:lnTo>
                      <a:pt x="496" y="673"/>
                    </a:lnTo>
                    <a:lnTo>
                      <a:pt x="490" y="669"/>
                    </a:lnTo>
                    <a:lnTo>
                      <a:pt x="482" y="667"/>
                    </a:lnTo>
                    <a:lnTo>
                      <a:pt x="479" y="665"/>
                    </a:lnTo>
                    <a:lnTo>
                      <a:pt x="471" y="662"/>
                    </a:lnTo>
                    <a:lnTo>
                      <a:pt x="467" y="658"/>
                    </a:lnTo>
                    <a:lnTo>
                      <a:pt x="462" y="654"/>
                    </a:lnTo>
                    <a:lnTo>
                      <a:pt x="456" y="652"/>
                    </a:lnTo>
                    <a:lnTo>
                      <a:pt x="450" y="646"/>
                    </a:lnTo>
                    <a:lnTo>
                      <a:pt x="446" y="645"/>
                    </a:lnTo>
                    <a:lnTo>
                      <a:pt x="441" y="639"/>
                    </a:lnTo>
                    <a:lnTo>
                      <a:pt x="437" y="637"/>
                    </a:lnTo>
                    <a:lnTo>
                      <a:pt x="450" y="582"/>
                    </a:lnTo>
                    <a:lnTo>
                      <a:pt x="452" y="586"/>
                    </a:lnTo>
                    <a:lnTo>
                      <a:pt x="456" y="591"/>
                    </a:lnTo>
                    <a:lnTo>
                      <a:pt x="462" y="597"/>
                    </a:lnTo>
                    <a:lnTo>
                      <a:pt x="465" y="601"/>
                    </a:lnTo>
                    <a:lnTo>
                      <a:pt x="469" y="605"/>
                    </a:lnTo>
                    <a:lnTo>
                      <a:pt x="473" y="608"/>
                    </a:lnTo>
                    <a:lnTo>
                      <a:pt x="479" y="614"/>
                    </a:lnTo>
                    <a:lnTo>
                      <a:pt x="484" y="618"/>
                    </a:lnTo>
                    <a:lnTo>
                      <a:pt x="492" y="624"/>
                    </a:lnTo>
                    <a:lnTo>
                      <a:pt x="500" y="627"/>
                    </a:lnTo>
                    <a:lnTo>
                      <a:pt x="509" y="633"/>
                    </a:lnTo>
                    <a:lnTo>
                      <a:pt x="513" y="635"/>
                    </a:lnTo>
                    <a:lnTo>
                      <a:pt x="517" y="637"/>
                    </a:lnTo>
                    <a:lnTo>
                      <a:pt x="522" y="637"/>
                    </a:lnTo>
                    <a:lnTo>
                      <a:pt x="528" y="641"/>
                    </a:lnTo>
                    <a:lnTo>
                      <a:pt x="534" y="643"/>
                    </a:lnTo>
                    <a:lnTo>
                      <a:pt x="538" y="645"/>
                    </a:lnTo>
                    <a:lnTo>
                      <a:pt x="543" y="646"/>
                    </a:lnTo>
                    <a:lnTo>
                      <a:pt x="551" y="648"/>
                    </a:lnTo>
                    <a:lnTo>
                      <a:pt x="557" y="648"/>
                    </a:lnTo>
                    <a:lnTo>
                      <a:pt x="564" y="650"/>
                    </a:lnTo>
                    <a:lnTo>
                      <a:pt x="570" y="652"/>
                    </a:lnTo>
                    <a:lnTo>
                      <a:pt x="577" y="654"/>
                    </a:lnTo>
                    <a:lnTo>
                      <a:pt x="585" y="656"/>
                    </a:lnTo>
                    <a:lnTo>
                      <a:pt x="593" y="658"/>
                    </a:lnTo>
                    <a:lnTo>
                      <a:pt x="602" y="660"/>
                    </a:lnTo>
                    <a:lnTo>
                      <a:pt x="610" y="660"/>
                    </a:lnTo>
                    <a:lnTo>
                      <a:pt x="617" y="660"/>
                    </a:lnTo>
                    <a:lnTo>
                      <a:pt x="627" y="662"/>
                    </a:lnTo>
                    <a:lnTo>
                      <a:pt x="636" y="662"/>
                    </a:lnTo>
                    <a:lnTo>
                      <a:pt x="646" y="664"/>
                    </a:lnTo>
                    <a:lnTo>
                      <a:pt x="655" y="664"/>
                    </a:lnTo>
                    <a:lnTo>
                      <a:pt x="665" y="664"/>
                    </a:lnTo>
                    <a:lnTo>
                      <a:pt x="676" y="664"/>
                    </a:lnTo>
                    <a:lnTo>
                      <a:pt x="688" y="664"/>
                    </a:lnTo>
                    <a:lnTo>
                      <a:pt x="697" y="664"/>
                    </a:lnTo>
                    <a:lnTo>
                      <a:pt x="709" y="664"/>
                    </a:lnTo>
                    <a:lnTo>
                      <a:pt x="720" y="662"/>
                    </a:lnTo>
                    <a:lnTo>
                      <a:pt x="733" y="662"/>
                    </a:lnTo>
                    <a:lnTo>
                      <a:pt x="745" y="660"/>
                    </a:lnTo>
                    <a:lnTo>
                      <a:pt x="758" y="660"/>
                    </a:lnTo>
                    <a:lnTo>
                      <a:pt x="771" y="660"/>
                    </a:lnTo>
                    <a:lnTo>
                      <a:pt x="785" y="658"/>
                    </a:lnTo>
                    <a:lnTo>
                      <a:pt x="794" y="683"/>
                    </a:lnTo>
                    <a:lnTo>
                      <a:pt x="473" y="1078"/>
                    </a:lnTo>
                    <a:lnTo>
                      <a:pt x="471" y="1078"/>
                    </a:lnTo>
                    <a:lnTo>
                      <a:pt x="469" y="1084"/>
                    </a:lnTo>
                    <a:lnTo>
                      <a:pt x="465" y="1087"/>
                    </a:lnTo>
                    <a:lnTo>
                      <a:pt x="463" y="1091"/>
                    </a:lnTo>
                    <a:lnTo>
                      <a:pt x="462" y="1097"/>
                    </a:lnTo>
                    <a:lnTo>
                      <a:pt x="460" y="1103"/>
                    </a:lnTo>
                    <a:lnTo>
                      <a:pt x="456" y="1108"/>
                    </a:lnTo>
                    <a:lnTo>
                      <a:pt x="454" y="1114"/>
                    </a:lnTo>
                    <a:lnTo>
                      <a:pt x="450" y="1122"/>
                    </a:lnTo>
                    <a:lnTo>
                      <a:pt x="448" y="1129"/>
                    </a:lnTo>
                    <a:lnTo>
                      <a:pt x="446" y="1137"/>
                    </a:lnTo>
                    <a:lnTo>
                      <a:pt x="443" y="1144"/>
                    </a:lnTo>
                    <a:lnTo>
                      <a:pt x="441" y="1150"/>
                    </a:lnTo>
                    <a:lnTo>
                      <a:pt x="441" y="1154"/>
                    </a:lnTo>
                    <a:lnTo>
                      <a:pt x="439" y="1160"/>
                    </a:lnTo>
                    <a:lnTo>
                      <a:pt x="439" y="1163"/>
                    </a:lnTo>
                    <a:lnTo>
                      <a:pt x="437" y="1173"/>
                    </a:lnTo>
                    <a:lnTo>
                      <a:pt x="435" y="1182"/>
                    </a:lnTo>
                    <a:lnTo>
                      <a:pt x="435" y="1186"/>
                    </a:lnTo>
                    <a:lnTo>
                      <a:pt x="435" y="1192"/>
                    </a:lnTo>
                    <a:lnTo>
                      <a:pt x="435" y="1198"/>
                    </a:lnTo>
                    <a:lnTo>
                      <a:pt x="435" y="1203"/>
                    </a:lnTo>
                    <a:lnTo>
                      <a:pt x="433" y="1207"/>
                    </a:lnTo>
                    <a:lnTo>
                      <a:pt x="433" y="1213"/>
                    </a:lnTo>
                    <a:lnTo>
                      <a:pt x="433" y="1217"/>
                    </a:lnTo>
                    <a:lnTo>
                      <a:pt x="435" y="1222"/>
                    </a:lnTo>
                    <a:lnTo>
                      <a:pt x="435" y="1228"/>
                    </a:lnTo>
                    <a:lnTo>
                      <a:pt x="435" y="1234"/>
                    </a:lnTo>
                    <a:lnTo>
                      <a:pt x="435" y="1239"/>
                    </a:lnTo>
                    <a:lnTo>
                      <a:pt x="437" y="1243"/>
                    </a:lnTo>
                    <a:lnTo>
                      <a:pt x="437" y="1249"/>
                    </a:lnTo>
                    <a:lnTo>
                      <a:pt x="439" y="1253"/>
                    </a:lnTo>
                    <a:lnTo>
                      <a:pt x="439" y="1258"/>
                    </a:lnTo>
                    <a:lnTo>
                      <a:pt x="443" y="1264"/>
                    </a:lnTo>
                    <a:lnTo>
                      <a:pt x="443" y="1270"/>
                    </a:lnTo>
                    <a:lnTo>
                      <a:pt x="446" y="1274"/>
                    </a:lnTo>
                    <a:lnTo>
                      <a:pt x="448" y="1279"/>
                    </a:lnTo>
                    <a:lnTo>
                      <a:pt x="450" y="1285"/>
                    </a:lnTo>
                    <a:lnTo>
                      <a:pt x="454" y="1289"/>
                    </a:lnTo>
                    <a:lnTo>
                      <a:pt x="456" y="1295"/>
                    </a:lnTo>
                    <a:lnTo>
                      <a:pt x="460" y="1298"/>
                    </a:lnTo>
                    <a:lnTo>
                      <a:pt x="463" y="1304"/>
                    </a:lnTo>
                    <a:lnTo>
                      <a:pt x="467" y="1308"/>
                    </a:lnTo>
                    <a:lnTo>
                      <a:pt x="471" y="1314"/>
                    </a:lnTo>
                    <a:lnTo>
                      <a:pt x="475" y="1317"/>
                    </a:lnTo>
                    <a:lnTo>
                      <a:pt x="481" y="1323"/>
                    </a:lnTo>
                    <a:lnTo>
                      <a:pt x="482" y="1323"/>
                    </a:lnTo>
                    <a:lnTo>
                      <a:pt x="488" y="1323"/>
                    </a:lnTo>
                    <a:lnTo>
                      <a:pt x="490" y="1323"/>
                    </a:lnTo>
                    <a:lnTo>
                      <a:pt x="496" y="1323"/>
                    </a:lnTo>
                    <a:lnTo>
                      <a:pt x="501" y="1323"/>
                    </a:lnTo>
                    <a:lnTo>
                      <a:pt x="507" y="1325"/>
                    </a:lnTo>
                    <a:lnTo>
                      <a:pt x="513" y="1323"/>
                    </a:lnTo>
                    <a:lnTo>
                      <a:pt x="520" y="1323"/>
                    </a:lnTo>
                    <a:lnTo>
                      <a:pt x="528" y="1319"/>
                    </a:lnTo>
                    <a:lnTo>
                      <a:pt x="536" y="1317"/>
                    </a:lnTo>
                    <a:lnTo>
                      <a:pt x="543" y="1314"/>
                    </a:lnTo>
                    <a:lnTo>
                      <a:pt x="551" y="1312"/>
                    </a:lnTo>
                    <a:lnTo>
                      <a:pt x="558" y="1306"/>
                    </a:lnTo>
                    <a:lnTo>
                      <a:pt x="566" y="1302"/>
                    </a:lnTo>
                    <a:lnTo>
                      <a:pt x="494" y="1289"/>
                    </a:lnTo>
                    <a:lnTo>
                      <a:pt x="500" y="1253"/>
                    </a:lnTo>
                    <a:lnTo>
                      <a:pt x="503" y="1253"/>
                    </a:lnTo>
                    <a:lnTo>
                      <a:pt x="507" y="1255"/>
                    </a:lnTo>
                    <a:lnTo>
                      <a:pt x="513" y="1257"/>
                    </a:lnTo>
                    <a:lnTo>
                      <a:pt x="519" y="1258"/>
                    </a:lnTo>
                    <a:lnTo>
                      <a:pt x="526" y="1260"/>
                    </a:lnTo>
                    <a:lnTo>
                      <a:pt x="534" y="1264"/>
                    </a:lnTo>
                    <a:lnTo>
                      <a:pt x="543" y="1266"/>
                    </a:lnTo>
                    <a:lnTo>
                      <a:pt x="553" y="1268"/>
                    </a:lnTo>
                    <a:lnTo>
                      <a:pt x="560" y="1268"/>
                    </a:lnTo>
                    <a:lnTo>
                      <a:pt x="568" y="1268"/>
                    </a:lnTo>
                    <a:lnTo>
                      <a:pt x="577" y="1268"/>
                    </a:lnTo>
                    <a:lnTo>
                      <a:pt x="585" y="1264"/>
                    </a:lnTo>
                    <a:lnTo>
                      <a:pt x="591" y="1262"/>
                    </a:lnTo>
                    <a:lnTo>
                      <a:pt x="596" y="1258"/>
                    </a:lnTo>
                    <a:lnTo>
                      <a:pt x="602" y="1253"/>
                    </a:lnTo>
                    <a:lnTo>
                      <a:pt x="515" y="1228"/>
                    </a:lnTo>
                    <a:lnTo>
                      <a:pt x="524" y="1203"/>
                    </a:lnTo>
                    <a:lnTo>
                      <a:pt x="528" y="1205"/>
                    </a:lnTo>
                    <a:lnTo>
                      <a:pt x="532" y="1205"/>
                    </a:lnTo>
                    <a:lnTo>
                      <a:pt x="538" y="1209"/>
                    </a:lnTo>
                    <a:lnTo>
                      <a:pt x="545" y="1211"/>
                    </a:lnTo>
                    <a:lnTo>
                      <a:pt x="553" y="1215"/>
                    </a:lnTo>
                    <a:lnTo>
                      <a:pt x="562" y="1217"/>
                    </a:lnTo>
                    <a:lnTo>
                      <a:pt x="572" y="1220"/>
                    </a:lnTo>
                    <a:lnTo>
                      <a:pt x="579" y="1222"/>
                    </a:lnTo>
                    <a:lnTo>
                      <a:pt x="589" y="1224"/>
                    </a:lnTo>
                    <a:lnTo>
                      <a:pt x="596" y="1224"/>
                    </a:lnTo>
                    <a:lnTo>
                      <a:pt x="606" y="1226"/>
                    </a:lnTo>
                    <a:lnTo>
                      <a:pt x="614" y="1224"/>
                    </a:lnTo>
                    <a:lnTo>
                      <a:pt x="621" y="1222"/>
                    </a:lnTo>
                    <a:lnTo>
                      <a:pt x="625" y="1219"/>
                    </a:lnTo>
                    <a:lnTo>
                      <a:pt x="631" y="1215"/>
                    </a:lnTo>
                    <a:lnTo>
                      <a:pt x="629" y="1213"/>
                    </a:lnTo>
                    <a:lnTo>
                      <a:pt x="629" y="1211"/>
                    </a:lnTo>
                    <a:lnTo>
                      <a:pt x="625" y="1205"/>
                    </a:lnTo>
                    <a:lnTo>
                      <a:pt x="619" y="1201"/>
                    </a:lnTo>
                    <a:lnTo>
                      <a:pt x="614" y="1198"/>
                    </a:lnTo>
                    <a:lnTo>
                      <a:pt x="608" y="1196"/>
                    </a:lnTo>
                    <a:lnTo>
                      <a:pt x="604" y="1194"/>
                    </a:lnTo>
                    <a:lnTo>
                      <a:pt x="600" y="1192"/>
                    </a:lnTo>
                    <a:lnTo>
                      <a:pt x="595" y="1190"/>
                    </a:lnTo>
                    <a:lnTo>
                      <a:pt x="591" y="1190"/>
                    </a:lnTo>
                    <a:lnTo>
                      <a:pt x="585" y="1186"/>
                    </a:lnTo>
                    <a:lnTo>
                      <a:pt x="579" y="1186"/>
                    </a:lnTo>
                    <a:lnTo>
                      <a:pt x="572" y="1182"/>
                    </a:lnTo>
                    <a:lnTo>
                      <a:pt x="566" y="1182"/>
                    </a:lnTo>
                    <a:lnTo>
                      <a:pt x="558" y="1181"/>
                    </a:lnTo>
                    <a:lnTo>
                      <a:pt x="551" y="1181"/>
                    </a:lnTo>
                    <a:lnTo>
                      <a:pt x="541" y="1179"/>
                    </a:lnTo>
                    <a:lnTo>
                      <a:pt x="534" y="1177"/>
                    </a:lnTo>
                    <a:lnTo>
                      <a:pt x="534" y="1139"/>
                    </a:lnTo>
                    <a:lnTo>
                      <a:pt x="534" y="1137"/>
                    </a:lnTo>
                    <a:lnTo>
                      <a:pt x="539" y="1133"/>
                    </a:lnTo>
                    <a:lnTo>
                      <a:pt x="543" y="1131"/>
                    </a:lnTo>
                    <a:lnTo>
                      <a:pt x="549" y="1129"/>
                    </a:lnTo>
                    <a:lnTo>
                      <a:pt x="553" y="1125"/>
                    </a:lnTo>
                    <a:lnTo>
                      <a:pt x="562" y="1122"/>
                    </a:lnTo>
                    <a:lnTo>
                      <a:pt x="568" y="1118"/>
                    </a:lnTo>
                    <a:lnTo>
                      <a:pt x="576" y="1114"/>
                    </a:lnTo>
                    <a:lnTo>
                      <a:pt x="585" y="1108"/>
                    </a:lnTo>
                    <a:lnTo>
                      <a:pt x="595" y="1105"/>
                    </a:lnTo>
                    <a:lnTo>
                      <a:pt x="598" y="1101"/>
                    </a:lnTo>
                    <a:lnTo>
                      <a:pt x="602" y="1099"/>
                    </a:lnTo>
                    <a:lnTo>
                      <a:pt x="608" y="1097"/>
                    </a:lnTo>
                    <a:lnTo>
                      <a:pt x="614" y="1093"/>
                    </a:lnTo>
                    <a:lnTo>
                      <a:pt x="617" y="1091"/>
                    </a:lnTo>
                    <a:lnTo>
                      <a:pt x="623" y="1089"/>
                    </a:lnTo>
                    <a:lnTo>
                      <a:pt x="629" y="1085"/>
                    </a:lnTo>
                    <a:lnTo>
                      <a:pt x="635" y="1084"/>
                    </a:lnTo>
                    <a:lnTo>
                      <a:pt x="640" y="1080"/>
                    </a:lnTo>
                    <a:lnTo>
                      <a:pt x="646" y="1076"/>
                    </a:lnTo>
                    <a:lnTo>
                      <a:pt x="650" y="1072"/>
                    </a:lnTo>
                    <a:lnTo>
                      <a:pt x="657" y="1070"/>
                    </a:lnTo>
                    <a:lnTo>
                      <a:pt x="661" y="1066"/>
                    </a:lnTo>
                    <a:lnTo>
                      <a:pt x="669" y="1063"/>
                    </a:lnTo>
                    <a:lnTo>
                      <a:pt x="674" y="1059"/>
                    </a:lnTo>
                    <a:lnTo>
                      <a:pt x="680" y="1057"/>
                    </a:lnTo>
                    <a:lnTo>
                      <a:pt x="686" y="1053"/>
                    </a:lnTo>
                    <a:lnTo>
                      <a:pt x="692" y="1049"/>
                    </a:lnTo>
                    <a:lnTo>
                      <a:pt x="697" y="1046"/>
                    </a:lnTo>
                    <a:lnTo>
                      <a:pt x="703" y="1042"/>
                    </a:lnTo>
                    <a:lnTo>
                      <a:pt x="711" y="1038"/>
                    </a:lnTo>
                    <a:lnTo>
                      <a:pt x="716" y="1034"/>
                    </a:lnTo>
                    <a:lnTo>
                      <a:pt x="722" y="1030"/>
                    </a:lnTo>
                    <a:lnTo>
                      <a:pt x="730" y="1028"/>
                    </a:lnTo>
                    <a:lnTo>
                      <a:pt x="733" y="1023"/>
                    </a:lnTo>
                    <a:lnTo>
                      <a:pt x="741" y="1021"/>
                    </a:lnTo>
                    <a:lnTo>
                      <a:pt x="747" y="1015"/>
                    </a:lnTo>
                    <a:lnTo>
                      <a:pt x="752" y="1013"/>
                    </a:lnTo>
                    <a:lnTo>
                      <a:pt x="758" y="1009"/>
                    </a:lnTo>
                    <a:lnTo>
                      <a:pt x="764" y="1006"/>
                    </a:lnTo>
                    <a:lnTo>
                      <a:pt x="770" y="1002"/>
                    </a:lnTo>
                    <a:lnTo>
                      <a:pt x="777" y="998"/>
                    </a:lnTo>
                    <a:lnTo>
                      <a:pt x="781" y="994"/>
                    </a:lnTo>
                    <a:lnTo>
                      <a:pt x="787" y="990"/>
                    </a:lnTo>
                    <a:lnTo>
                      <a:pt x="792" y="987"/>
                    </a:lnTo>
                    <a:lnTo>
                      <a:pt x="798" y="983"/>
                    </a:lnTo>
                    <a:lnTo>
                      <a:pt x="804" y="979"/>
                    </a:lnTo>
                    <a:lnTo>
                      <a:pt x="809" y="975"/>
                    </a:lnTo>
                    <a:lnTo>
                      <a:pt x="815" y="971"/>
                    </a:lnTo>
                    <a:lnTo>
                      <a:pt x="821" y="970"/>
                    </a:lnTo>
                    <a:lnTo>
                      <a:pt x="827" y="964"/>
                    </a:lnTo>
                    <a:lnTo>
                      <a:pt x="830" y="960"/>
                    </a:lnTo>
                    <a:lnTo>
                      <a:pt x="836" y="956"/>
                    </a:lnTo>
                    <a:lnTo>
                      <a:pt x="842" y="951"/>
                    </a:lnTo>
                    <a:lnTo>
                      <a:pt x="847" y="947"/>
                    </a:lnTo>
                    <a:lnTo>
                      <a:pt x="853" y="941"/>
                    </a:lnTo>
                    <a:lnTo>
                      <a:pt x="859" y="935"/>
                    </a:lnTo>
                    <a:lnTo>
                      <a:pt x="865" y="932"/>
                    </a:lnTo>
                    <a:lnTo>
                      <a:pt x="870" y="926"/>
                    </a:lnTo>
                    <a:lnTo>
                      <a:pt x="874" y="920"/>
                    </a:lnTo>
                    <a:lnTo>
                      <a:pt x="880" y="914"/>
                    </a:lnTo>
                    <a:lnTo>
                      <a:pt x="885" y="909"/>
                    </a:lnTo>
                    <a:lnTo>
                      <a:pt x="891" y="903"/>
                    </a:lnTo>
                    <a:lnTo>
                      <a:pt x="897" y="897"/>
                    </a:lnTo>
                    <a:lnTo>
                      <a:pt x="903" y="892"/>
                    </a:lnTo>
                    <a:lnTo>
                      <a:pt x="910" y="886"/>
                    </a:lnTo>
                    <a:lnTo>
                      <a:pt x="914" y="878"/>
                    </a:lnTo>
                    <a:lnTo>
                      <a:pt x="920" y="873"/>
                    </a:lnTo>
                    <a:lnTo>
                      <a:pt x="925" y="865"/>
                    </a:lnTo>
                    <a:lnTo>
                      <a:pt x="931" y="859"/>
                    </a:lnTo>
                    <a:lnTo>
                      <a:pt x="937" y="852"/>
                    </a:lnTo>
                    <a:lnTo>
                      <a:pt x="943" y="846"/>
                    </a:lnTo>
                    <a:lnTo>
                      <a:pt x="948" y="840"/>
                    </a:lnTo>
                    <a:lnTo>
                      <a:pt x="954" y="833"/>
                    </a:lnTo>
                    <a:lnTo>
                      <a:pt x="960" y="825"/>
                    </a:lnTo>
                    <a:lnTo>
                      <a:pt x="965" y="819"/>
                    </a:lnTo>
                    <a:lnTo>
                      <a:pt x="969" y="812"/>
                    </a:lnTo>
                    <a:lnTo>
                      <a:pt x="977" y="806"/>
                    </a:lnTo>
                    <a:lnTo>
                      <a:pt x="981" y="798"/>
                    </a:lnTo>
                    <a:lnTo>
                      <a:pt x="986" y="791"/>
                    </a:lnTo>
                    <a:lnTo>
                      <a:pt x="992" y="785"/>
                    </a:lnTo>
                    <a:lnTo>
                      <a:pt x="998" y="778"/>
                    </a:lnTo>
                    <a:lnTo>
                      <a:pt x="1001" y="770"/>
                    </a:lnTo>
                    <a:lnTo>
                      <a:pt x="1005" y="764"/>
                    </a:lnTo>
                    <a:lnTo>
                      <a:pt x="1009" y="757"/>
                    </a:lnTo>
                    <a:lnTo>
                      <a:pt x="1015" y="749"/>
                    </a:lnTo>
                    <a:lnTo>
                      <a:pt x="1019" y="741"/>
                    </a:lnTo>
                    <a:lnTo>
                      <a:pt x="1024" y="734"/>
                    </a:lnTo>
                    <a:lnTo>
                      <a:pt x="1028" y="728"/>
                    </a:lnTo>
                    <a:lnTo>
                      <a:pt x="1032" y="722"/>
                    </a:lnTo>
                    <a:lnTo>
                      <a:pt x="1036" y="713"/>
                    </a:lnTo>
                    <a:lnTo>
                      <a:pt x="1039" y="707"/>
                    </a:lnTo>
                    <a:lnTo>
                      <a:pt x="1043" y="700"/>
                    </a:lnTo>
                    <a:lnTo>
                      <a:pt x="1049" y="694"/>
                    </a:lnTo>
                    <a:lnTo>
                      <a:pt x="1051" y="686"/>
                    </a:lnTo>
                    <a:lnTo>
                      <a:pt x="1055" y="681"/>
                    </a:lnTo>
                    <a:lnTo>
                      <a:pt x="1058" y="673"/>
                    </a:lnTo>
                    <a:lnTo>
                      <a:pt x="1062" y="667"/>
                    </a:lnTo>
                    <a:lnTo>
                      <a:pt x="1064" y="660"/>
                    </a:lnTo>
                    <a:lnTo>
                      <a:pt x="1066" y="654"/>
                    </a:lnTo>
                    <a:lnTo>
                      <a:pt x="1070" y="646"/>
                    </a:lnTo>
                    <a:lnTo>
                      <a:pt x="1072" y="643"/>
                    </a:lnTo>
                    <a:lnTo>
                      <a:pt x="1074" y="637"/>
                    </a:lnTo>
                    <a:lnTo>
                      <a:pt x="1076" y="629"/>
                    </a:lnTo>
                    <a:lnTo>
                      <a:pt x="1077" y="626"/>
                    </a:lnTo>
                    <a:lnTo>
                      <a:pt x="1079" y="620"/>
                    </a:lnTo>
                    <a:lnTo>
                      <a:pt x="1081" y="614"/>
                    </a:lnTo>
                    <a:lnTo>
                      <a:pt x="1081" y="608"/>
                    </a:lnTo>
                    <a:lnTo>
                      <a:pt x="1081" y="603"/>
                    </a:lnTo>
                    <a:lnTo>
                      <a:pt x="1083" y="599"/>
                    </a:lnTo>
                    <a:lnTo>
                      <a:pt x="1083" y="593"/>
                    </a:lnTo>
                    <a:lnTo>
                      <a:pt x="1085" y="588"/>
                    </a:lnTo>
                    <a:lnTo>
                      <a:pt x="1085" y="584"/>
                    </a:lnTo>
                    <a:lnTo>
                      <a:pt x="1085" y="580"/>
                    </a:lnTo>
                    <a:lnTo>
                      <a:pt x="1083" y="574"/>
                    </a:lnTo>
                    <a:lnTo>
                      <a:pt x="1083" y="570"/>
                    </a:lnTo>
                    <a:lnTo>
                      <a:pt x="1081" y="565"/>
                    </a:lnTo>
                    <a:lnTo>
                      <a:pt x="1079" y="561"/>
                    </a:lnTo>
                    <a:lnTo>
                      <a:pt x="1076" y="553"/>
                    </a:lnTo>
                    <a:lnTo>
                      <a:pt x="1074" y="549"/>
                    </a:lnTo>
                    <a:lnTo>
                      <a:pt x="1070" y="544"/>
                    </a:lnTo>
                    <a:lnTo>
                      <a:pt x="1066" y="538"/>
                    </a:lnTo>
                    <a:lnTo>
                      <a:pt x="1060" y="530"/>
                    </a:lnTo>
                    <a:lnTo>
                      <a:pt x="1057" y="525"/>
                    </a:lnTo>
                    <a:lnTo>
                      <a:pt x="1051" y="519"/>
                    </a:lnTo>
                    <a:lnTo>
                      <a:pt x="1047" y="511"/>
                    </a:lnTo>
                    <a:lnTo>
                      <a:pt x="1039" y="506"/>
                    </a:lnTo>
                    <a:lnTo>
                      <a:pt x="1034" y="498"/>
                    </a:lnTo>
                    <a:lnTo>
                      <a:pt x="1026" y="491"/>
                    </a:lnTo>
                    <a:lnTo>
                      <a:pt x="1020" y="485"/>
                    </a:lnTo>
                    <a:lnTo>
                      <a:pt x="1011" y="477"/>
                    </a:lnTo>
                    <a:lnTo>
                      <a:pt x="1003" y="470"/>
                    </a:lnTo>
                    <a:lnTo>
                      <a:pt x="994" y="462"/>
                    </a:lnTo>
                    <a:lnTo>
                      <a:pt x="986" y="454"/>
                    </a:lnTo>
                    <a:lnTo>
                      <a:pt x="977" y="447"/>
                    </a:lnTo>
                    <a:lnTo>
                      <a:pt x="965" y="441"/>
                    </a:lnTo>
                    <a:lnTo>
                      <a:pt x="956" y="434"/>
                    </a:lnTo>
                    <a:lnTo>
                      <a:pt x="946" y="426"/>
                    </a:lnTo>
                    <a:lnTo>
                      <a:pt x="935" y="418"/>
                    </a:lnTo>
                    <a:lnTo>
                      <a:pt x="923" y="411"/>
                    </a:lnTo>
                    <a:lnTo>
                      <a:pt x="912" y="401"/>
                    </a:lnTo>
                    <a:lnTo>
                      <a:pt x="901" y="396"/>
                    </a:lnTo>
                    <a:lnTo>
                      <a:pt x="887" y="388"/>
                    </a:lnTo>
                    <a:lnTo>
                      <a:pt x="876" y="380"/>
                    </a:lnTo>
                    <a:lnTo>
                      <a:pt x="863" y="373"/>
                    </a:lnTo>
                    <a:lnTo>
                      <a:pt x="851" y="367"/>
                    </a:lnTo>
                    <a:lnTo>
                      <a:pt x="836" y="358"/>
                    </a:lnTo>
                    <a:lnTo>
                      <a:pt x="821" y="350"/>
                    </a:lnTo>
                    <a:lnTo>
                      <a:pt x="808" y="344"/>
                    </a:lnTo>
                    <a:lnTo>
                      <a:pt x="792" y="337"/>
                    </a:lnTo>
                    <a:lnTo>
                      <a:pt x="777" y="329"/>
                    </a:lnTo>
                    <a:lnTo>
                      <a:pt x="762" y="323"/>
                    </a:lnTo>
                    <a:lnTo>
                      <a:pt x="747" y="316"/>
                    </a:lnTo>
                    <a:lnTo>
                      <a:pt x="731" y="310"/>
                    </a:lnTo>
                    <a:lnTo>
                      <a:pt x="714" y="304"/>
                    </a:lnTo>
                    <a:lnTo>
                      <a:pt x="697" y="297"/>
                    </a:lnTo>
                    <a:lnTo>
                      <a:pt x="680" y="291"/>
                    </a:lnTo>
                    <a:lnTo>
                      <a:pt x="665" y="285"/>
                    </a:lnTo>
                    <a:lnTo>
                      <a:pt x="648" y="281"/>
                    </a:lnTo>
                    <a:lnTo>
                      <a:pt x="629" y="276"/>
                    </a:lnTo>
                    <a:lnTo>
                      <a:pt x="612" y="270"/>
                    </a:lnTo>
                    <a:lnTo>
                      <a:pt x="595" y="266"/>
                    </a:lnTo>
                    <a:lnTo>
                      <a:pt x="574" y="261"/>
                    </a:lnTo>
                    <a:lnTo>
                      <a:pt x="557" y="257"/>
                    </a:lnTo>
                    <a:lnTo>
                      <a:pt x="538" y="251"/>
                    </a:lnTo>
                    <a:lnTo>
                      <a:pt x="519" y="249"/>
                    </a:lnTo>
                    <a:lnTo>
                      <a:pt x="498" y="245"/>
                    </a:lnTo>
                    <a:lnTo>
                      <a:pt x="479" y="242"/>
                    </a:lnTo>
                    <a:lnTo>
                      <a:pt x="460" y="240"/>
                    </a:lnTo>
                    <a:lnTo>
                      <a:pt x="439" y="238"/>
                    </a:lnTo>
                    <a:lnTo>
                      <a:pt x="418" y="234"/>
                    </a:lnTo>
                    <a:lnTo>
                      <a:pt x="397" y="232"/>
                    </a:lnTo>
                    <a:lnTo>
                      <a:pt x="376" y="230"/>
                    </a:lnTo>
                    <a:lnTo>
                      <a:pt x="357" y="230"/>
                    </a:lnTo>
                    <a:lnTo>
                      <a:pt x="334" y="228"/>
                    </a:lnTo>
                    <a:lnTo>
                      <a:pt x="313" y="228"/>
                    </a:lnTo>
                    <a:lnTo>
                      <a:pt x="292" y="228"/>
                    </a:lnTo>
                    <a:lnTo>
                      <a:pt x="271" y="230"/>
                    </a:lnTo>
                    <a:lnTo>
                      <a:pt x="269" y="230"/>
                    </a:lnTo>
                    <a:lnTo>
                      <a:pt x="268" y="230"/>
                    </a:lnTo>
                    <a:lnTo>
                      <a:pt x="262" y="230"/>
                    </a:lnTo>
                    <a:lnTo>
                      <a:pt x="256" y="230"/>
                    </a:lnTo>
                    <a:lnTo>
                      <a:pt x="249" y="230"/>
                    </a:lnTo>
                    <a:lnTo>
                      <a:pt x="239" y="230"/>
                    </a:lnTo>
                    <a:lnTo>
                      <a:pt x="235" y="230"/>
                    </a:lnTo>
                    <a:lnTo>
                      <a:pt x="230" y="232"/>
                    </a:lnTo>
                    <a:lnTo>
                      <a:pt x="224" y="232"/>
                    </a:lnTo>
                    <a:lnTo>
                      <a:pt x="220" y="232"/>
                    </a:lnTo>
                    <a:lnTo>
                      <a:pt x="214" y="232"/>
                    </a:lnTo>
                    <a:lnTo>
                      <a:pt x="207" y="232"/>
                    </a:lnTo>
                    <a:lnTo>
                      <a:pt x="201" y="232"/>
                    </a:lnTo>
                    <a:lnTo>
                      <a:pt x="195" y="232"/>
                    </a:lnTo>
                    <a:lnTo>
                      <a:pt x="188" y="230"/>
                    </a:lnTo>
                    <a:lnTo>
                      <a:pt x="182" y="230"/>
                    </a:lnTo>
                    <a:lnTo>
                      <a:pt x="174" y="230"/>
                    </a:lnTo>
                    <a:lnTo>
                      <a:pt x="169" y="230"/>
                    </a:lnTo>
                    <a:lnTo>
                      <a:pt x="161" y="230"/>
                    </a:lnTo>
                    <a:lnTo>
                      <a:pt x="155" y="230"/>
                    </a:lnTo>
                    <a:lnTo>
                      <a:pt x="148" y="228"/>
                    </a:lnTo>
                    <a:lnTo>
                      <a:pt x="142" y="228"/>
                    </a:lnTo>
                    <a:lnTo>
                      <a:pt x="135" y="226"/>
                    </a:lnTo>
                    <a:lnTo>
                      <a:pt x="127" y="224"/>
                    </a:lnTo>
                    <a:lnTo>
                      <a:pt x="119" y="223"/>
                    </a:lnTo>
                    <a:lnTo>
                      <a:pt x="114" y="223"/>
                    </a:lnTo>
                    <a:lnTo>
                      <a:pt x="106" y="219"/>
                    </a:lnTo>
                    <a:lnTo>
                      <a:pt x="100" y="217"/>
                    </a:lnTo>
                    <a:lnTo>
                      <a:pt x="93" y="215"/>
                    </a:lnTo>
                    <a:lnTo>
                      <a:pt x="87" y="213"/>
                    </a:lnTo>
                    <a:lnTo>
                      <a:pt x="79" y="209"/>
                    </a:lnTo>
                    <a:lnTo>
                      <a:pt x="74" y="207"/>
                    </a:lnTo>
                    <a:lnTo>
                      <a:pt x="68" y="204"/>
                    </a:lnTo>
                    <a:lnTo>
                      <a:pt x="62" y="200"/>
                    </a:lnTo>
                    <a:lnTo>
                      <a:pt x="55" y="196"/>
                    </a:lnTo>
                    <a:lnTo>
                      <a:pt x="49" y="192"/>
                    </a:lnTo>
                    <a:lnTo>
                      <a:pt x="45" y="188"/>
                    </a:lnTo>
                    <a:lnTo>
                      <a:pt x="39" y="185"/>
                    </a:lnTo>
                    <a:lnTo>
                      <a:pt x="34" y="179"/>
                    </a:lnTo>
                    <a:lnTo>
                      <a:pt x="30" y="175"/>
                    </a:lnTo>
                    <a:lnTo>
                      <a:pt x="24" y="169"/>
                    </a:lnTo>
                    <a:lnTo>
                      <a:pt x="22" y="164"/>
                    </a:lnTo>
                    <a:lnTo>
                      <a:pt x="17" y="156"/>
                    </a:lnTo>
                    <a:lnTo>
                      <a:pt x="13" y="150"/>
                    </a:lnTo>
                    <a:lnTo>
                      <a:pt x="11" y="143"/>
                    </a:lnTo>
                    <a:lnTo>
                      <a:pt x="7" y="137"/>
                    </a:lnTo>
                    <a:lnTo>
                      <a:pt x="5" y="129"/>
                    </a:lnTo>
                    <a:lnTo>
                      <a:pt x="3" y="122"/>
                    </a:lnTo>
                    <a:lnTo>
                      <a:pt x="1" y="114"/>
                    </a:lnTo>
                    <a:lnTo>
                      <a:pt x="1" y="107"/>
                    </a:lnTo>
                    <a:lnTo>
                      <a:pt x="0" y="97"/>
                    </a:lnTo>
                    <a:lnTo>
                      <a:pt x="0" y="90"/>
                    </a:lnTo>
                    <a:lnTo>
                      <a:pt x="0" y="80"/>
                    </a:lnTo>
                    <a:lnTo>
                      <a:pt x="1" y="69"/>
                    </a:lnTo>
                    <a:lnTo>
                      <a:pt x="1" y="59"/>
                    </a:lnTo>
                    <a:lnTo>
                      <a:pt x="3" y="48"/>
                    </a:lnTo>
                    <a:lnTo>
                      <a:pt x="7" y="36"/>
                    </a:lnTo>
                    <a:lnTo>
                      <a:pt x="11" y="27"/>
                    </a:lnTo>
                    <a:lnTo>
                      <a:pt x="55"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38" name="Freeform 119"/>
              <p:cNvSpPr>
                <a:spLocks/>
              </p:cNvSpPr>
              <p:nvPr/>
            </p:nvSpPr>
            <p:spPr bwMode="auto">
              <a:xfrm>
                <a:off x="1300" y="2819"/>
                <a:ext cx="73" cy="59"/>
              </a:xfrm>
              <a:custGeom>
                <a:avLst/>
                <a:gdLst>
                  <a:gd name="T0" fmla="*/ 0 w 144"/>
                  <a:gd name="T1" fmla="*/ 12 h 117"/>
                  <a:gd name="T2" fmla="*/ 1 w 144"/>
                  <a:gd name="T3" fmla="*/ 13 h 117"/>
                  <a:gd name="T4" fmla="*/ 3 w 144"/>
                  <a:gd name="T5" fmla="*/ 15 h 117"/>
                  <a:gd name="T6" fmla="*/ 6 w 144"/>
                  <a:gd name="T7" fmla="*/ 17 h 117"/>
                  <a:gd name="T8" fmla="*/ 10 w 144"/>
                  <a:gd name="T9" fmla="*/ 21 h 117"/>
                  <a:gd name="T10" fmla="*/ 11 w 144"/>
                  <a:gd name="T11" fmla="*/ 23 h 117"/>
                  <a:gd name="T12" fmla="*/ 13 w 144"/>
                  <a:gd name="T13" fmla="*/ 25 h 117"/>
                  <a:gd name="T14" fmla="*/ 16 w 144"/>
                  <a:gd name="T15" fmla="*/ 27 h 117"/>
                  <a:gd name="T16" fmla="*/ 19 w 144"/>
                  <a:gd name="T17" fmla="*/ 29 h 117"/>
                  <a:gd name="T18" fmla="*/ 22 w 144"/>
                  <a:gd name="T19" fmla="*/ 30 h 117"/>
                  <a:gd name="T20" fmla="*/ 24 w 144"/>
                  <a:gd name="T21" fmla="*/ 32 h 117"/>
                  <a:gd name="T22" fmla="*/ 27 w 144"/>
                  <a:gd name="T23" fmla="*/ 34 h 117"/>
                  <a:gd name="T24" fmla="*/ 30 w 144"/>
                  <a:gd name="T25" fmla="*/ 37 h 117"/>
                  <a:gd name="T26" fmla="*/ 31 w 144"/>
                  <a:gd name="T27" fmla="*/ 39 h 117"/>
                  <a:gd name="T28" fmla="*/ 34 w 144"/>
                  <a:gd name="T29" fmla="*/ 41 h 117"/>
                  <a:gd name="T30" fmla="*/ 38 w 144"/>
                  <a:gd name="T31" fmla="*/ 43 h 117"/>
                  <a:gd name="T32" fmla="*/ 40 w 144"/>
                  <a:gd name="T33" fmla="*/ 45 h 117"/>
                  <a:gd name="T34" fmla="*/ 42 w 144"/>
                  <a:gd name="T35" fmla="*/ 47 h 117"/>
                  <a:gd name="T36" fmla="*/ 45 w 144"/>
                  <a:gd name="T37" fmla="*/ 49 h 117"/>
                  <a:gd name="T38" fmla="*/ 47 w 144"/>
                  <a:gd name="T39" fmla="*/ 50 h 117"/>
                  <a:gd name="T40" fmla="*/ 49 w 144"/>
                  <a:gd name="T41" fmla="*/ 52 h 117"/>
                  <a:gd name="T42" fmla="*/ 53 w 144"/>
                  <a:gd name="T43" fmla="*/ 54 h 117"/>
                  <a:gd name="T44" fmla="*/ 56 w 144"/>
                  <a:gd name="T45" fmla="*/ 57 h 117"/>
                  <a:gd name="T46" fmla="*/ 57 w 144"/>
                  <a:gd name="T47" fmla="*/ 58 h 117"/>
                  <a:gd name="T48" fmla="*/ 58 w 144"/>
                  <a:gd name="T49" fmla="*/ 59 h 117"/>
                  <a:gd name="T50" fmla="*/ 73 w 144"/>
                  <a:gd name="T51" fmla="*/ 50 h 117"/>
                  <a:gd name="T52" fmla="*/ 15 w 144"/>
                  <a:gd name="T53" fmla="*/ 0 h 117"/>
                  <a:gd name="T54" fmla="*/ 0 w 144"/>
                  <a:gd name="T55" fmla="*/ 12 h 117"/>
                  <a:gd name="T56" fmla="*/ 0 w 144"/>
                  <a:gd name="T57" fmla="*/ 12 h 1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4"/>
                  <a:gd name="T88" fmla="*/ 0 h 117"/>
                  <a:gd name="T89" fmla="*/ 144 w 144"/>
                  <a:gd name="T90" fmla="*/ 117 h 11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4" h="117">
                    <a:moveTo>
                      <a:pt x="0" y="24"/>
                    </a:moveTo>
                    <a:lnTo>
                      <a:pt x="1" y="26"/>
                    </a:lnTo>
                    <a:lnTo>
                      <a:pt x="5" y="30"/>
                    </a:lnTo>
                    <a:lnTo>
                      <a:pt x="11" y="34"/>
                    </a:lnTo>
                    <a:lnTo>
                      <a:pt x="19" y="41"/>
                    </a:lnTo>
                    <a:lnTo>
                      <a:pt x="22" y="45"/>
                    </a:lnTo>
                    <a:lnTo>
                      <a:pt x="26" y="49"/>
                    </a:lnTo>
                    <a:lnTo>
                      <a:pt x="32" y="53"/>
                    </a:lnTo>
                    <a:lnTo>
                      <a:pt x="38" y="57"/>
                    </a:lnTo>
                    <a:lnTo>
                      <a:pt x="43" y="60"/>
                    </a:lnTo>
                    <a:lnTo>
                      <a:pt x="47" y="64"/>
                    </a:lnTo>
                    <a:lnTo>
                      <a:pt x="53" y="68"/>
                    </a:lnTo>
                    <a:lnTo>
                      <a:pt x="59" y="74"/>
                    </a:lnTo>
                    <a:lnTo>
                      <a:pt x="62" y="78"/>
                    </a:lnTo>
                    <a:lnTo>
                      <a:pt x="68" y="81"/>
                    </a:lnTo>
                    <a:lnTo>
                      <a:pt x="74" y="85"/>
                    </a:lnTo>
                    <a:lnTo>
                      <a:pt x="78" y="89"/>
                    </a:lnTo>
                    <a:lnTo>
                      <a:pt x="83" y="93"/>
                    </a:lnTo>
                    <a:lnTo>
                      <a:pt x="89" y="97"/>
                    </a:lnTo>
                    <a:lnTo>
                      <a:pt x="93" y="100"/>
                    </a:lnTo>
                    <a:lnTo>
                      <a:pt x="97" y="104"/>
                    </a:lnTo>
                    <a:lnTo>
                      <a:pt x="104" y="108"/>
                    </a:lnTo>
                    <a:lnTo>
                      <a:pt x="110" y="114"/>
                    </a:lnTo>
                    <a:lnTo>
                      <a:pt x="112" y="116"/>
                    </a:lnTo>
                    <a:lnTo>
                      <a:pt x="114" y="117"/>
                    </a:lnTo>
                    <a:lnTo>
                      <a:pt x="144" y="100"/>
                    </a:lnTo>
                    <a:lnTo>
                      <a:pt x="30" y="0"/>
                    </a:lnTo>
                    <a:lnTo>
                      <a:pt x="0" y="2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39" name="Freeform 120"/>
              <p:cNvSpPr>
                <a:spLocks/>
              </p:cNvSpPr>
              <p:nvPr/>
            </p:nvSpPr>
            <p:spPr bwMode="auto">
              <a:xfrm>
                <a:off x="1287" y="2824"/>
                <a:ext cx="88" cy="89"/>
              </a:xfrm>
              <a:custGeom>
                <a:avLst/>
                <a:gdLst>
                  <a:gd name="T0" fmla="*/ 0 w 177"/>
                  <a:gd name="T1" fmla="*/ 82 h 179"/>
                  <a:gd name="T2" fmla="*/ 78 w 177"/>
                  <a:gd name="T3" fmla="*/ 0 h 179"/>
                  <a:gd name="T4" fmla="*/ 88 w 177"/>
                  <a:gd name="T5" fmla="*/ 9 h 179"/>
                  <a:gd name="T6" fmla="*/ 13 w 177"/>
                  <a:gd name="T7" fmla="*/ 89 h 179"/>
                  <a:gd name="T8" fmla="*/ 0 w 177"/>
                  <a:gd name="T9" fmla="*/ 82 h 179"/>
                  <a:gd name="T10" fmla="*/ 0 w 177"/>
                  <a:gd name="T11" fmla="*/ 82 h 179"/>
                  <a:gd name="T12" fmla="*/ 0 60000 65536"/>
                  <a:gd name="T13" fmla="*/ 0 60000 65536"/>
                  <a:gd name="T14" fmla="*/ 0 60000 65536"/>
                  <a:gd name="T15" fmla="*/ 0 60000 65536"/>
                  <a:gd name="T16" fmla="*/ 0 60000 65536"/>
                  <a:gd name="T17" fmla="*/ 0 60000 65536"/>
                  <a:gd name="T18" fmla="*/ 0 w 177"/>
                  <a:gd name="T19" fmla="*/ 0 h 179"/>
                  <a:gd name="T20" fmla="*/ 177 w 177"/>
                  <a:gd name="T21" fmla="*/ 179 h 179"/>
                </a:gdLst>
                <a:ahLst/>
                <a:cxnLst>
                  <a:cxn ang="T12">
                    <a:pos x="T0" y="T1"/>
                  </a:cxn>
                  <a:cxn ang="T13">
                    <a:pos x="T2" y="T3"/>
                  </a:cxn>
                  <a:cxn ang="T14">
                    <a:pos x="T4" y="T5"/>
                  </a:cxn>
                  <a:cxn ang="T15">
                    <a:pos x="T6" y="T7"/>
                  </a:cxn>
                  <a:cxn ang="T16">
                    <a:pos x="T8" y="T9"/>
                  </a:cxn>
                  <a:cxn ang="T17">
                    <a:pos x="T10" y="T11"/>
                  </a:cxn>
                </a:cxnLst>
                <a:rect l="T18" t="T19" r="T20" b="T21"/>
                <a:pathLst>
                  <a:path w="177" h="179">
                    <a:moveTo>
                      <a:pt x="0" y="165"/>
                    </a:moveTo>
                    <a:lnTo>
                      <a:pt x="156" y="0"/>
                    </a:lnTo>
                    <a:lnTo>
                      <a:pt x="177" y="19"/>
                    </a:lnTo>
                    <a:lnTo>
                      <a:pt x="27" y="179"/>
                    </a:lnTo>
                    <a:lnTo>
                      <a:pt x="0" y="165"/>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40" name="Freeform 121"/>
              <p:cNvSpPr>
                <a:spLocks/>
              </p:cNvSpPr>
              <p:nvPr/>
            </p:nvSpPr>
            <p:spPr bwMode="auto">
              <a:xfrm>
                <a:off x="1144" y="2785"/>
                <a:ext cx="144" cy="49"/>
              </a:xfrm>
              <a:custGeom>
                <a:avLst/>
                <a:gdLst>
                  <a:gd name="T0" fmla="*/ 1 w 287"/>
                  <a:gd name="T1" fmla="*/ 31 h 97"/>
                  <a:gd name="T2" fmla="*/ 5 w 287"/>
                  <a:gd name="T3" fmla="*/ 32 h 97"/>
                  <a:gd name="T4" fmla="*/ 11 w 287"/>
                  <a:gd name="T5" fmla="*/ 32 h 97"/>
                  <a:gd name="T6" fmla="*/ 16 w 287"/>
                  <a:gd name="T7" fmla="*/ 33 h 97"/>
                  <a:gd name="T8" fmla="*/ 24 w 287"/>
                  <a:gd name="T9" fmla="*/ 33 h 97"/>
                  <a:gd name="T10" fmla="*/ 32 w 287"/>
                  <a:gd name="T11" fmla="*/ 33 h 97"/>
                  <a:gd name="T12" fmla="*/ 39 w 287"/>
                  <a:gd name="T13" fmla="*/ 33 h 97"/>
                  <a:gd name="T14" fmla="*/ 45 w 287"/>
                  <a:gd name="T15" fmla="*/ 33 h 97"/>
                  <a:gd name="T16" fmla="*/ 50 w 287"/>
                  <a:gd name="T17" fmla="*/ 32 h 97"/>
                  <a:gd name="T18" fmla="*/ 54 w 287"/>
                  <a:gd name="T19" fmla="*/ 31 h 97"/>
                  <a:gd name="T20" fmla="*/ 60 w 287"/>
                  <a:gd name="T21" fmla="*/ 31 h 97"/>
                  <a:gd name="T22" fmla="*/ 65 w 287"/>
                  <a:gd name="T23" fmla="*/ 30 h 97"/>
                  <a:gd name="T24" fmla="*/ 70 w 287"/>
                  <a:gd name="T25" fmla="*/ 28 h 97"/>
                  <a:gd name="T26" fmla="*/ 75 w 287"/>
                  <a:gd name="T27" fmla="*/ 27 h 97"/>
                  <a:gd name="T28" fmla="*/ 81 w 287"/>
                  <a:gd name="T29" fmla="*/ 26 h 97"/>
                  <a:gd name="T30" fmla="*/ 86 w 287"/>
                  <a:gd name="T31" fmla="*/ 24 h 97"/>
                  <a:gd name="T32" fmla="*/ 91 w 287"/>
                  <a:gd name="T33" fmla="*/ 23 h 97"/>
                  <a:gd name="T34" fmla="*/ 96 w 287"/>
                  <a:gd name="T35" fmla="*/ 20 h 97"/>
                  <a:gd name="T36" fmla="*/ 102 w 287"/>
                  <a:gd name="T37" fmla="*/ 17 h 97"/>
                  <a:gd name="T38" fmla="*/ 107 w 287"/>
                  <a:gd name="T39" fmla="*/ 16 h 97"/>
                  <a:gd name="T40" fmla="*/ 111 w 287"/>
                  <a:gd name="T41" fmla="*/ 13 h 97"/>
                  <a:gd name="T42" fmla="*/ 117 w 287"/>
                  <a:gd name="T43" fmla="*/ 9 h 97"/>
                  <a:gd name="T44" fmla="*/ 124 w 287"/>
                  <a:gd name="T45" fmla="*/ 3 h 97"/>
                  <a:gd name="T46" fmla="*/ 144 w 287"/>
                  <a:gd name="T47" fmla="*/ 15 h 97"/>
                  <a:gd name="T48" fmla="*/ 141 w 287"/>
                  <a:gd name="T49" fmla="*/ 17 h 97"/>
                  <a:gd name="T50" fmla="*/ 135 w 287"/>
                  <a:gd name="T51" fmla="*/ 21 h 97"/>
                  <a:gd name="T52" fmla="*/ 130 w 287"/>
                  <a:gd name="T53" fmla="*/ 24 h 97"/>
                  <a:gd name="T54" fmla="*/ 125 w 287"/>
                  <a:gd name="T55" fmla="*/ 28 h 97"/>
                  <a:gd name="T56" fmla="*/ 117 w 287"/>
                  <a:gd name="T57" fmla="*/ 32 h 97"/>
                  <a:gd name="T58" fmla="*/ 109 w 287"/>
                  <a:gd name="T59" fmla="*/ 36 h 97"/>
                  <a:gd name="T60" fmla="*/ 105 w 287"/>
                  <a:gd name="T61" fmla="*/ 36 h 97"/>
                  <a:gd name="T62" fmla="*/ 100 w 287"/>
                  <a:gd name="T63" fmla="*/ 38 h 97"/>
                  <a:gd name="T64" fmla="*/ 95 w 287"/>
                  <a:gd name="T65" fmla="*/ 40 h 97"/>
                  <a:gd name="T66" fmla="*/ 89 w 287"/>
                  <a:gd name="T67" fmla="*/ 42 h 97"/>
                  <a:gd name="T68" fmla="*/ 84 w 287"/>
                  <a:gd name="T69" fmla="*/ 43 h 97"/>
                  <a:gd name="T70" fmla="*/ 78 w 287"/>
                  <a:gd name="T71" fmla="*/ 44 h 97"/>
                  <a:gd name="T72" fmla="*/ 71 w 287"/>
                  <a:gd name="T73" fmla="*/ 45 h 97"/>
                  <a:gd name="T74" fmla="*/ 65 w 287"/>
                  <a:gd name="T75" fmla="*/ 47 h 97"/>
                  <a:gd name="T76" fmla="*/ 58 w 287"/>
                  <a:gd name="T77" fmla="*/ 47 h 97"/>
                  <a:gd name="T78" fmla="*/ 51 w 287"/>
                  <a:gd name="T79" fmla="*/ 48 h 97"/>
                  <a:gd name="T80" fmla="*/ 43 w 287"/>
                  <a:gd name="T81" fmla="*/ 48 h 97"/>
                  <a:gd name="T82" fmla="*/ 35 w 287"/>
                  <a:gd name="T83" fmla="*/ 49 h 97"/>
                  <a:gd name="T84" fmla="*/ 27 w 287"/>
                  <a:gd name="T85" fmla="*/ 48 h 97"/>
                  <a:gd name="T86" fmla="*/ 19 w 287"/>
                  <a:gd name="T87" fmla="*/ 48 h 97"/>
                  <a:gd name="T88" fmla="*/ 10 w 287"/>
                  <a:gd name="T89" fmla="*/ 47 h 97"/>
                  <a:gd name="T90" fmla="*/ 1 w 287"/>
                  <a:gd name="T91" fmla="*/ 47 h 97"/>
                  <a:gd name="T92" fmla="*/ 0 w 287"/>
                  <a:gd name="T93" fmla="*/ 31 h 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87"/>
                  <a:gd name="T142" fmla="*/ 0 h 97"/>
                  <a:gd name="T143" fmla="*/ 287 w 287"/>
                  <a:gd name="T144" fmla="*/ 97 h 9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87" h="97">
                    <a:moveTo>
                      <a:pt x="0" y="61"/>
                    </a:moveTo>
                    <a:lnTo>
                      <a:pt x="2" y="61"/>
                    </a:lnTo>
                    <a:lnTo>
                      <a:pt x="7" y="63"/>
                    </a:lnTo>
                    <a:lnTo>
                      <a:pt x="9" y="63"/>
                    </a:lnTo>
                    <a:lnTo>
                      <a:pt x="15" y="63"/>
                    </a:lnTo>
                    <a:lnTo>
                      <a:pt x="21" y="63"/>
                    </a:lnTo>
                    <a:lnTo>
                      <a:pt x="26" y="65"/>
                    </a:lnTo>
                    <a:lnTo>
                      <a:pt x="32" y="65"/>
                    </a:lnTo>
                    <a:lnTo>
                      <a:pt x="40" y="65"/>
                    </a:lnTo>
                    <a:lnTo>
                      <a:pt x="47" y="65"/>
                    </a:lnTo>
                    <a:lnTo>
                      <a:pt x="57" y="65"/>
                    </a:lnTo>
                    <a:lnTo>
                      <a:pt x="64" y="65"/>
                    </a:lnTo>
                    <a:lnTo>
                      <a:pt x="74" y="65"/>
                    </a:lnTo>
                    <a:lnTo>
                      <a:pt x="78" y="65"/>
                    </a:lnTo>
                    <a:lnTo>
                      <a:pt x="83" y="65"/>
                    </a:lnTo>
                    <a:lnTo>
                      <a:pt x="89" y="65"/>
                    </a:lnTo>
                    <a:lnTo>
                      <a:pt x="95" y="65"/>
                    </a:lnTo>
                    <a:lnTo>
                      <a:pt x="99" y="63"/>
                    </a:lnTo>
                    <a:lnTo>
                      <a:pt x="104" y="63"/>
                    </a:lnTo>
                    <a:lnTo>
                      <a:pt x="108" y="61"/>
                    </a:lnTo>
                    <a:lnTo>
                      <a:pt x="114" y="61"/>
                    </a:lnTo>
                    <a:lnTo>
                      <a:pt x="120" y="61"/>
                    </a:lnTo>
                    <a:lnTo>
                      <a:pt x="125" y="59"/>
                    </a:lnTo>
                    <a:lnTo>
                      <a:pt x="129" y="59"/>
                    </a:lnTo>
                    <a:lnTo>
                      <a:pt x="135" y="57"/>
                    </a:lnTo>
                    <a:lnTo>
                      <a:pt x="140" y="55"/>
                    </a:lnTo>
                    <a:lnTo>
                      <a:pt x="146" y="55"/>
                    </a:lnTo>
                    <a:lnTo>
                      <a:pt x="150" y="53"/>
                    </a:lnTo>
                    <a:lnTo>
                      <a:pt x="156" y="53"/>
                    </a:lnTo>
                    <a:lnTo>
                      <a:pt x="161" y="52"/>
                    </a:lnTo>
                    <a:lnTo>
                      <a:pt x="167" y="50"/>
                    </a:lnTo>
                    <a:lnTo>
                      <a:pt x="171" y="48"/>
                    </a:lnTo>
                    <a:lnTo>
                      <a:pt x="178" y="48"/>
                    </a:lnTo>
                    <a:lnTo>
                      <a:pt x="182" y="46"/>
                    </a:lnTo>
                    <a:lnTo>
                      <a:pt x="188" y="42"/>
                    </a:lnTo>
                    <a:lnTo>
                      <a:pt x="192" y="40"/>
                    </a:lnTo>
                    <a:lnTo>
                      <a:pt x="198" y="38"/>
                    </a:lnTo>
                    <a:lnTo>
                      <a:pt x="203" y="34"/>
                    </a:lnTo>
                    <a:lnTo>
                      <a:pt x="209" y="33"/>
                    </a:lnTo>
                    <a:lnTo>
                      <a:pt x="213" y="31"/>
                    </a:lnTo>
                    <a:lnTo>
                      <a:pt x="218" y="27"/>
                    </a:lnTo>
                    <a:lnTo>
                      <a:pt x="222" y="25"/>
                    </a:lnTo>
                    <a:lnTo>
                      <a:pt x="228" y="21"/>
                    </a:lnTo>
                    <a:lnTo>
                      <a:pt x="234" y="17"/>
                    </a:lnTo>
                    <a:lnTo>
                      <a:pt x="237" y="15"/>
                    </a:lnTo>
                    <a:lnTo>
                      <a:pt x="247" y="6"/>
                    </a:lnTo>
                    <a:lnTo>
                      <a:pt x="256" y="0"/>
                    </a:lnTo>
                    <a:lnTo>
                      <a:pt x="287" y="29"/>
                    </a:lnTo>
                    <a:lnTo>
                      <a:pt x="285" y="29"/>
                    </a:lnTo>
                    <a:lnTo>
                      <a:pt x="281" y="33"/>
                    </a:lnTo>
                    <a:lnTo>
                      <a:pt x="275" y="36"/>
                    </a:lnTo>
                    <a:lnTo>
                      <a:pt x="270" y="42"/>
                    </a:lnTo>
                    <a:lnTo>
                      <a:pt x="264" y="46"/>
                    </a:lnTo>
                    <a:lnTo>
                      <a:pt x="260" y="48"/>
                    </a:lnTo>
                    <a:lnTo>
                      <a:pt x="255" y="52"/>
                    </a:lnTo>
                    <a:lnTo>
                      <a:pt x="249" y="55"/>
                    </a:lnTo>
                    <a:lnTo>
                      <a:pt x="241" y="57"/>
                    </a:lnTo>
                    <a:lnTo>
                      <a:pt x="234" y="63"/>
                    </a:lnTo>
                    <a:lnTo>
                      <a:pt x="226" y="67"/>
                    </a:lnTo>
                    <a:lnTo>
                      <a:pt x="218" y="71"/>
                    </a:lnTo>
                    <a:lnTo>
                      <a:pt x="213" y="71"/>
                    </a:lnTo>
                    <a:lnTo>
                      <a:pt x="209" y="72"/>
                    </a:lnTo>
                    <a:lnTo>
                      <a:pt x="203" y="74"/>
                    </a:lnTo>
                    <a:lnTo>
                      <a:pt x="199" y="76"/>
                    </a:lnTo>
                    <a:lnTo>
                      <a:pt x="194" y="78"/>
                    </a:lnTo>
                    <a:lnTo>
                      <a:pt x="190" y="80"/>
                    </a:lnTo>
                    <a:lnTo>
                      <a:pt x="184" y="80"/>
                    </a:lnTo>
                    <a:lnTo>
                      <a:pt x="178" y="84"/>
                    </a:lnTo>
                    <a:lnTo>
                      <a:pt x="173" y="84"/>
                    </a:lnTo>
                    <a:lnTo>
                      <a:pt x="167" y="86"/>
                    </a:lnTo>
                    <a:lnTo>
                      <a:pt x="159" y="86"/>
                    </a:lnTo>
                    <a:lnTo>
                      <a:pt x="156" y="88"/>
                    </a:lnTo>
                    <a:lnTo>
                      <a:pt x="148" y="90"/>
                    </a:lnTo>
                    <a:lnTo>
                      <a:pt x="142" y="90"/>
                    </a:lnTo>
                    <a:lnTo>
                      <a:pt x="137" y="91"/>
                    </a:lnTo>
                    <a:lnTo>
                      <a:pt x="129" y="93"/>
                    </a:lnTo>
                    <a:lnTo>
                      <a:pt x="121" y="93"/>
                    </a:lnTo>
                    <a:lnTo>
                      <a:pt x="116" y="93"/>
                    </a:lnTo>
                    <a:lnTo>
                      <a:pt x="108" y="95"/>
                    </a:lnTo>
                    <a:lnTo>
                      <a:pt x="101" y="95"/>
                    </a:lnTo>
                    <a:lnTo>
                      <a:pt x="93" y="95"/>
                    </a:lnTo>
                    <a:lnTo>
                      <a:pt x="85" y="95"/>
                    </a:lnTo>
                    <a:lnTo>
                      <a:pt x="78" y="95"/>
                    </a:lnTo>
                    <a:lnTo>
                      <a:pt x="70" y="97"/>
                    </a:lnTo>
                    <a:lnTo>
                      <a:pt x="63" y="95"/>
                    </a:lnTo>
                    <a:lnTo>
                      <a:pt x="53" y="95"/>
                    </a:lnTo>
                    <a:lnTo>
                      <a:pt x="45" y="95"/>
                    </a:lnTo>
                    <a:lnTo>
                      <a:pt x="38" y="95"/>
                    </a:lnTo>
                    <a:lnTo>
                      <a:pt x="28" y="95"/>
                    </a:lnTo>
                    <a:lnTo>
                      <a:pt x="19" y="93"/>
                    </a:lnTo>
                    <a:lnTo>
                      <a:pt x="11" y="93"/>
                    </a:lnTo>
                    <a:lnTo>
                      <a:pt x="2" y="93"/>
                    </a:lnTo>
                    <a:lnTo>
                      <a:pt x="0" y="6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41" name="Freeform 122"/>
              <p:cNvSpPr>
                <a:spLocks/>
              </p:cNvSpPr>
              <p:nvPr/>
            </p:nvSpPr>
            <p:spPr bwMode="auto">
              <a:xfrm>
                <a:off x="1207" y="2513"/>
                <a:ext cx="70" cy="92"/>
              </a:xfrm>
              <a:custGeom>
                <a:avLst/>
                <a:gdLst>
                  <a:gd name="T0" fmla="*/ 36 w 141"/>
                  <a:gd name="T1" fmla="*/ 5 h 182"/>
                  <a:gd name="T2" fmla="*/ 34 w 141"/>
                  <a:gd name="T3" fmla="*/ 9 h 182"/>
                  <a:gd name="T4" fmla="*/ 32 w 141"/>
                  <a:gd name="T5" fmla="*/ 12 h 182"/>
                  <a:gd name="T6" fmla="*/ 29 w 141"/>
                  <a:gd name="T7" fmla="*/ 17 h 182"/>
                  <a:gd name="T8" fmla="*/ 27 w 141"/>
                  <a:gd name="T9" fmla="*/ 23 h 182"/>
                  <a:gd name="T10" fmla="*/ 25 w 141"/>
                  <a:gd name="T11" fmla="*/ 30 h 182"/>
                  <a:gd name="T12" fmla="*/ 22 w 141"/>
                  <a:gd name="T13" fmla="*/ 36 h 182"/>
                  <a:gd name="T14" fmla="*/ 20 w 141"/>
                  <a:gd name="T15" fmla="*/ 43 h 182"/>
                  <a:gd name="T16" fmla="*/ 17 w 141"/>
                  <a:gd name="T17" fmla="*/ 50 h 182"/>
                  <a:gd name="T18" fmla="*/ 16 w 141"/>
                  <a:gd name="T19" fmla="*/ 56 h 182"/>
                  <a:gd name="T20" fmla="*/ 16 w 141"/>
                  <a:gd name="T21" fmla="*/ 62 h 182"/>
                  <a:gd name="T22" fmla="*/ 17 w 141"/>
                  <a:gd name="T23" fmla="*/ 67 h 182"/>
                  <a:gd name="T24" fmla="*/ 18 w 141"/>
                  <a:gd name="T25" fmla="*/ 72 h 182"/>
                  <a:gd name="T26" fmla="*/ 22 w 141"/>
                  <a:gd name="T27" fmla="*/ 76 h 182"/>
                  <a:gd name="T28" fmla="*/ 26 w 141"/>
                  <a:gd name="T29" fmla="*/ 78 h 182"/>
                  <a:gd name="T30" fmla="*/ 31 w 141"/>
                  <a:gd name="T31" fmla="*/ 78 h 182"/>
                  <a:gd name="T32" fmla="*/ 36 w 141"/>
                  <a:gd name="T33" fmla="*/ 78 h 182"/>
                  <a:gd name="T34" fmla="*/ 43 w 141"/>
                  <a:gd name="T35" fmla="*/ 75 h 182"/>
                  <a:gd name="T36" fmla="*/ 48 w 141"/>
                  <a:gd name="T37" fmla="*/ 68 h 182"/>
                  <a:gd name="T38" fmla="*/ 53 w 141"/>
                  <a:gd name="T39" fmla="*/ 59 h 182"/>
                  <a:gd name="T40" fmla="*/ 55 w 141"/>
                  <a:gd name="T41" fmla="*/ 52 h 182"/>
                  <a:gd name="T42" fmla="*/ 56 w 141"/>
                  <a:gd name="T43" fmla="*/ 47 h 182"/>
                  <a:gd name="T44" fmla="*/ 57 w 141"/>
                  <a:gd name="T45" fmla="*/ 40 h 182"/>
                  <a:gd name="T46" fmla="*/ 57 w 141"/>
                  <a:gd name="T47" fmla="*/ 32 h 182"/>
                  <a:gd name="T48" fmla="*/ 57 w 141"/>
                  <a:gd name="T49" fmla="*/ 29 h 182"/>
                  <a:gd name="T50" fmla="*/ 70 w 141"/>
                  <a:gd name="T51" fmla="*/ 43 h 182"/>
                  <a:gd name="T52" fmla="*/ 70 w 141"/>
                  <a:gd name="T53" fmla="*/ 47 h 182"/>
                  <a:gd name="T54" fmla="*/ 69 w 141"/>
                  <a:gd name="T55" fmla="*/ 55 h 182"/>
                  <a:gd name="T56" fmla="*/ 67 w 141"/>
                  <a:gd name="T57" fmla="*/ 62 h 182"/>
                  <a:gd name="T58" fmla="*/ 66 w 141"/>
                  <a:gd name="T59" fmla="*/ 67 h 182"/>
                  <a:gd name="T60" fmla="*/ 65 w 141"/>
                  <a:gd name="T61" fmla="*/ 72 h 182"/>
                  <a:gd name="T62" fmla="*/ 62 w 141"/>
                  <a:gd name="T63" fmla="*/ 77 h 182"/>
                  <a:gd name="T64" fmla="*/ 57 w 141"/>
                  <a:gd name="T65" fmla="*/ 83 h 182"/>
                  <a:gd name="T66" fmla="*/ 51 w 141"/>
                  <a:gd name="T67" fmla="*/ 88 h 182"/>
                  <a:gd name="T68" fmla="*/ 46 w 141"/>
                  <a:gd name="T69" fmla="*/ 91 h 182"/>
                  <a:gd name="T70" fmla="*/ 39 w 141"/>
                  <a:gd name="T71" fmla="*/ 92 h 182"/>
                  <a:gd name="T72" fmla="*/ 32 w 141"/>
                  <a:gd name="T73" fmla="*/ 91 h 182"/>
                  <a:gd name="T74" fmla="*/ 25 w 141"/>
                  <a:gd name="T75" fmla="*/ 90 h 182"/>
                  <a:gd name="T76" fmla="*/ 17 w 141"/>
                  <a:gd name="T77" fmla="*/ 87 h 182"/>
                  <a:gd name="T78" fmla="*/ 11 w 141"/>
                  <a:gd name="T79" fmla="*/ 83 h 182"/>
                  <a:gd name="T80" fmla="*/ 7 w 141"/>
                  <a:gd name="T81" fmla="*/ 80 h 182"/>
                  <a:gd name="T82" fmla="*/ 4 w 141"/>
                  <a:gd name="T83" fmla="*/ 76 h 182"/>
                  <a:gd name="T84" fmla="*/ 1 w 141"/>
                  <a:gd name="T85" fmla="*/ 71 h 182"/>
                  <a:gd name="T86" fmla="*/ 0 w 141"/>
                  <a:gd name="T87" fmla="*/ 65 h 182"/>
                  <a:gd name="T88" fmla="*/ 0 w 141"/>
                  <a:gd name="T89" fmla="*/ 60 h 182"/>
                  <a:gd name="T90" fmla="*/ 0 w 141"/>
                  <a:gd name="T91" fmla="*/ 54 h 182"/>
                  <a:gd name="T92" fmla="*/ 1 w 141"/>
                  <a:gd name="T93" fmla="*/ 48 h 182"/>
                  <a:gd name="T94" fmla="*/ 3 w 141"/>
                  <a:gd name="T95" fmla="*/ 40 h 182"/>
                  <a:gd name="T96" fmla="*/ 6 w 141"/>
                  <a:gd name="T97" fmla="*/ 33 h 182"/>
                  <a:gd name="T98" fmla="*/ 9 w 141"/>
                  <a:gd name="T99" fmla="*/ 27 h 182"/>
                  <a:gd name="T100" fmla="*/ 13 w 141"/>
                  <a:gd name="T101" fmla="*/ 18 h 182"/>
                  <a:gd name="T102" fmla="*/ 18 w 141"/>
                  <a:gd name="T103" fmla="*/ 11 h 182"/>
                  <a:gd name="T104" fmla="*/ 23 w 141"/>
                  <a:gd name="T105" fmla="*/ 3 h 182"/>
                  <a:gd name="T106" fmla="*/ 37 w 141"/>
                  <a:gd name="T107" fmla="*/ 5 h 18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41"/>
                  <a:gd name="T163" fmla="*/ 0 h 182"/>
                  <a:gd name="T164" fmla="*/ 141 w 141"/>
                  <a:gd name="T165" fmla="*/ 182 h 18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41" h="182">
                    <a:moveTo>
                      <a:pt x="74" y="9"/>
                    </a:moveTo>
                    <a:lnTo>
                      <a:pt x="73" y="9"/>
                    </a:lnTo>
                    <a:lnTo>
                      <a:pt x="71" y="15"/>
                    </a:lnTo>
                    <a:lnTo>
                      <a:pt x="69" y="17"/>
                    </a:lnTo>
                    <a:lnTo>
                      <a:pt x="67" y="21"/>
                    </a:lnTo>
                    <a:lnTo>
                      <a:pt x="65" y="24"/>
                    </a:lnTo>
                    <a:lnTo>
                      <a:pt x="63" y="30"/>
                    </a:lnTo>
                    <a:lnTo>
                      <a:pt x="59" y="34"/>
                    </a:lnTo>
                    <a:lnTo>
                      <a:pt x="57" y="40"/>
                    </a:lnTo>
                    <a:lnTo>
                      <a:pt x="55" y="45"/>
                    </a:lnTo>
                    <a:lnTo>
                      <a:pt x="52" y="53"/>
                    </a:lnTo>
                    <a:lnTo>
                      <a:pt x="50" y="59"/>
                    </a:lnTo>
                    <a:lnTo>
                      <a:pt x="46" y="64"/>
                    </a:lnTo>
                    <a:lnTo>
                      <a:pt x="44" y="72"/>
                    </a:lnTo>
                    <a:lnTo>
                      <a:pt x="42" y="79"/>
                    </a:lnTo>
                    <a:lnTo>
                      <a:pt x="40" y="85"/>
                    </a:lnTo>
                    <a:lnTo>
                      <a:pt x="36" y="93"/>
                    </a:lnTo>
                    <a:lnTo>
                      <a:pt x="34" y="98"/>
                    </a:lnTo>
                    <a:lnTo>
                      <a:pt x="34" y="106"/>
                    </a:lnTo>
                    <a:lnTo>
                      <a:pt x="33" y="110"/>
                    </a:lnTo>
                    <a:lnTo>
                      <a:pt x="33" y="116"/>
                    </a:lnTo>
                    <a:lnTo>
                      <a:pt x="33" y="123"/>
                    </a:lnTo>
                    <a:lnTo>
                      <a:pt x="34" y="129"/>
                    </a:lnTo>
                    <a:lnTo>
                      <a:pt x="34" y="133"/>
                    </a:lnTo>
                    <a:lnTo>
                      <a:pt x="34" y="138"/>
                    </a:lnTo>
                    <a:lnTo>
                      <a:pt x="36" y="142"/>
                    </a:lnTo>
                    <a:lnTo>
                      <a:pt x="40" y="146"/>
                    </a:lnTo>
                    <a:lnTo>
                      <a:pt x="44" y="150"/>
                    </a:lnTo>
                    <a:lnTo>
                      <a:pt x="48" y="152"/>
                    </a:lnTo>
                    <a:lnTo>
                      <a:pt x="52" y="154"/>
                    </a:lnTo>
                    <a:lnTo>
                      <a:pt x="57" y="155"/>
                    </a:lnTo>
                    <a:lnTo>
                      <a:pt x="63" y="155"/>
                    </a:lnTo>
                    <a:lnTo>
                      <a:pt x="69" y="155"/>
                    </a:lnTo>
                    <a:lnTo>
                      <a:pt x="73" y="154"/>
                    </a:lnTo>
                    <a:lnTo>
                      <a:pt x="78" y="152"/>
                    </a:lnTo>
                    <a:lnTo>
                      <a:pt x="86" y="148"/>
                    </a:lnTo>
                    <a:lnTo>
                      <a:pt x="93" y="142"/>
                    </a:lnTo>
                    <a:lnTo>
                      <a:pt x="97" y="135"/>
                    </a:lnTo>
                    <a:lnTo>
                      <a:pt x="103" y="127"/>
                    </a:lnTo>
                    <a:lnTo>
                      <a:pt x="107" y="116"/>
                    </a:lnTo>
                    <a:lnTo>
                      <a:pt x="109" y="108"/>
                    </a:lnTo>
                    <a:lnTo>
                      <a:pt x="111" y="102"/>
                    </a:lnTo>
                    <a:lnTo>
                      <a:pt x="111" y="97"/>
                    </a:lnTo>
                    <a:lnTo>
                      <a:pt x="112" y="93"/>
                    </a:lnTo>
                    <a:lnTo>
                      <a:pt x="112" y="89"/>
                    </a:lnTo>
                    <a:lnTo>
                      <a:pt x="114" y="79"/>
                    </a:lnTo>
                    <a:lnTo>
                      <a:pt x="114" y="72"/>
                    </a:lnTo>
                    <a:lnTo>
                      <a:pt x="114" y="64"/>
                    </a:lnTo>
                    <a:lnTo>
                      <a:pt x="114" y="60"/>
                    </a:lnTo>
                    <a:lnTo>
                      <a:pt x="114" y="57"/>
                    </a:lnTo>
                    <a:lnTo>
                      <a:pt x="141" y="83"/>
                    </a:lnTo>
                    <a:lnTo>
                      <a:pt x="141" y="85"/>
                    </a:lnTo>
                    <a:lnTo>
                      <a:pt x="141" y="87"/>
                    </a:lnTo>
                    <a:lnTo>
                      <a:pt x="141" y="93"/>
                    </a:lnTo>
                    <a:lnTo>
                      <a:pt x="141" y="100"/>
                    </a:lnTo>
                    <a:lnTo>
                      <a:pt x="139" y="108"/>
                    </a:lnTo>
                    <a:lnTo>
                      <a:pt x="137" y="117"/>
                    </a:lnTo>
                    <a:lnTo>
                      <a:pt x="135" y="123"/>
                    </a:lnTo>
                    <a:lnTo>
                      <a:pt x="135" y="129"/>
                    </a:lnTo>
                    <a:lnTo>
                      <a:pt x="133" y="133"/>
                    </a:lnTo>
                    <a:lnTo>
                      <a:pt x="131" y="138"/>
                    </a:lnTo>
                    <a:lnTo>
                      <a:pt x="130" y="142"/>
                    </a:lnTo>
                    <a:lnTo>
                      <a:pt x="128" y="148"/>
                    </a:lnTo>
                    <a:lnTo>
                      <a:pt x="124" y="152"/>
                    </a:lnTo>
                    <a:lnTo>
                      <a:pt x="122" y="157"/>
                    </a:lnTo>
                    <a:lnTo>
                      <a:pt x="114" y="165"/>
                    </a:lnTo>
                    <a:lnTo>
                      <a:pt x="109" y="173"/>
                    </a:lnTo>
                    <a:lnTo>
                      <a:pt x="103" y="174"/>
                    </a:lnTo>
                    <a:lnTo>
                      <a:pt x="97" y="178"/>
                    </a:lnTo>
                    <a:lnTo>
                      <a:pt x="92" y="180"/>
                    </a:lnTo>
                    <a:lnTo>
                      <a:pt x="86" y="182"/>
                    </a:lnTo>
                    <a:lnTo>
                      <a:pt x="78" y="182"/>
                    </a:lnTo>
                    <a:lnTo>
                      <a:pt x="73" y="182"/>
                    </a:lnTo>
                    <a:lnTo>
                      <a:pt x="65" y="180"/>
                    </a:lnTo>
                    <a:lnTo>
                      <a:pt x="57" y="180"/>
                    </a:lnTo>
                    <a:lnTo>
                      <a:pt x="50" y="178"/>
                    </a:lnTo>
                    <a:lnTo>
                      <a:pt x="42" y="174"/>
                    </a:lnTo>
                    <a:lnTo>
                      <a:pt x="34" y="173"/>
                    </a:lnTo>
                    <a:lnTo>
                      <a:pt x="31" y="169"/>
                    </a:lnTo>
                    <a:lnTo>
                      <a:pt x="23" y="165"/>
                    </a:lnTo>
                    <a:lnTo>
                      <a:pt x="19" y="161"/>
                    </a:lnTo>
                    <a:lnTo>
                      <a:pt x="14" y="159"/>
                    </a:lnTo>
                    <a:lnTo>
                      <a:pt x="12" y="155"/>
                    </a:lnTo>
                    <a:lnTo>
                      <a:pt x="8" y="150"/>
                    </a:lnTo>
                    <a:lnTo>
                      <a:pt x="6" y="146"/>
                    </a:lnTo>
                    <a:lnTo>
                      <a:pt x="2" y="140"/>
                    </a:lnTo>
                    <a:lnTo>
                      <a:pt x="2" y="136"/>
                    </a:lnTo>
                    <a:lnTo>
                      <a:pt x="0" y="129"/>
                    </a:lnTo>
                    <a:lnTo>
                      <a:pt x="0" y="125"/>
                    </a:lnTo>
                    <a:lnTo>
                      <a:pt x="0" y="119"/>
                    </a:lnTo>
                    <a:lnTo>
                      <a:pt x="0" y="114"/>
                    </a:lnTo>
                    <a:lnTo>
                      <a:pt x="0" y="106"/>
                    </a:lnTo>
                    <a:lnTo>
                      <a:pt x="0" y="100"/>
                    </a:lnTo>
                    <a:lnTo>
                      <a:pt x="2" y="95"/>
                    </a:lnTo>
                    <a:lnTo>
                      <a:pt x="4" y="87"/>
                    </a:lnTo>
                    <a:lnTo>
                      <a:pt x="6" y="79"/>
                    </a:lnTo>
                    <a:lnTo>
                      <a:pt x="10" y="74"/>
                    </a:lnTo>
                    <a:lnTo>
                      <a:pt x="12" y="66"/>
                    </a:lnTo>
                    <a:lnTo>
                      <a:pt x="15" y="60"/>
                    </a:lnTo>
                    <a:lnTo>
                      <a:pt x="19" y="53"/>
                    </a:lnTo>
                    <a:lnTo>
                      <a:pt x="23" y="43"/>
                    </a:lnTo>
                    <a:lnTo>
                      <a:pt x="27" y="36"/>
                    </a:lnTo>
                    <a:lnTo>
                      <a:pt x="33" y="30"/>
                    </a:lnTo>
                    <a:lnTo>
                      <a:pt x="36" y="21"/>
                    </a:lnTo>
                    <a:lnTo>
                      <a:pt x="42" y="13"/>
                    </a:lnTo>
                    <a:lnTo>
                      <a:pt x="46" y="5"/>
                    </a:lnTo>
                    <a:lnTo>
                      <a:pt x="53" y="0"/>
                    </a:lnTo>
                    <a:lnTo>
                      <a:pt x="74" y="9"/>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42" name="Freeform 123"/>
              <p:cNvSpPr>
                <a:spLocks/>
              </p:cNvSpPr>
              <p:nvPr/>
            </p:nvSpPr>
            <p:spPr bwMode="auto">
              <a:xfrm>
                <a:off x="1306" y="2543"/>
                <a:ext cx="73" cy="62"/>
              </a:xfrm>
              <a:custGeom>
                <a:avLst/>
                <a:gdLst>
                  <a:gd name="T0" fmla="*/ 24 w 146"/>
                  <a:gd name="T1" fmla="*/ 3 h 123"/>
                  <a:gd name="T2" fmla="*/ 22 w 146"/>
                  <a:gd name="T3" fmla="*/ 8 h 123"/>
                  <a:gd name="T4" fmla="*/ 20 w 146"/>
                  <a:gd name="T5" fmla="*/ 13 h 123"/>
                  <a:gd name="T6" fmla="*/ 17 w 146"/>
                  <a:gd name="T7" fmla="*/ 22 h 123"/>
                  <a:gd name="T8" fmla="*/ 15 w 146"/>
                  <a:gd name="T9" fmla="*/ 29 h 123"/>
                  <a:gd name="T10" fmla="*/ 16 w 146"/>
                  <a:gd name="T11" fmla="*/ 37 h 123"/>
                  <a:gd name="T12" fmla="*/ 19 w 146"/>
                  <a:gd name="T13" fmla="*/ 43 h 123"/>
                  <a:gd name="T14" fmla="*/ 23 w 146"/>
                  <a:gd name="T15" fmla="*/ 46 h 123"/>
                  <a:gd name="T16" fmla="*/ 27 w 146"/>
                  <a:gd name="T17" fmla="*/ 46 h 123"/>
                  <a:gd name="T18" fmla="*/ 34 w 146"/>
                  <a:gd name="T19" fmla="*/ 46 h 123"/>
                  <a:gd name="T20" fmla="*/ 38 w 146"/>
                  <a:gd name="T21" fmla="*/ 44 h 123"/>
                  <a:gd name="T22" fmla="*/ 43 w 146"/>
                  <a:gd name="T23" fmla="*/ 40 h 123"/>
                  <a:gd name="T24" fmla="*/ 49 w 146"/>
                  <a:gd name="T25" fmla="*/ 34 h 123"/>
                  <a:gd name="T26" fmla="*/ 54 w 146"/>
                  <a:gd name="T27" fmla="*/ 27 h 123"/>
                  <a:gd name="T28" fmla="*/ 57 w 146"/>
                  <a:gd name="T29" fmla="*/ 20 h 123"/>
                  <a:gd name="T30" fmla="*/ 59 w 146"/>
                  <a:gd name="T31" fmla="*/ 13 h 123"/>
                  <a:gd name="T32" fmla="*/ 60 w 146"/>
                  <a:gd name="T33" fmla="*/ 7 h 123"/>
                  <a:gd name="T34" fmla="*/ 73 w 146"/>
                  <a:gd name="T35" fmla="*/ 10 h 123"/>
                  <a:gd name="T36" fmla="*/ 73 w 146"/>
                  <a:gd name="T37" fmla="*/ 12 h 123"/>
                  <a:gd name="T38" fmla="*/ 72 w 146"/>
                  <a:gd name="T39" fmla="*/ 18 h 123"/>
                  <a:gd name="T40" fmla="*/ 71 w 146"/>
                  <a:gd name="T41" fmla="*/ 26 h 123"/>
                  <a:gd name="T42" fmla="*/ 69 w 146"/>
                  <a:gd name="T43" fmla="*/ 35 h 123"/>
                  <a:gd name="T44" fmla="*/ 62 w 146"/>
                  <a:gd name="T45" fmla="*/ 44 h 123"/>
                  <a:gd name="T46" fmla="*/ 55 w 146"/>
                  <a:gd name="T47" fmla="*/ 52 h 123"/>
                  <a:gd name="T48" fmla="*/ 50 w 146"/>
                  <a:gd name="T49" fmla="*/ 55 h 123"/>
                  <a:gd name="T50" fmla="*/ 44 w 146"/>
                  <a:gd name="T51" fmla="*/ 58 h 123"/>
                  <a:gd name="T52" fmla="*/ 37 w 146"/>
                  <a:gd name="T53" fmla="*/ 61 h 123"/>
                  <a:gd name="T54" fmla="*/ 29 w 146"/>
                  <a:gd name="T55" fmla="*/ 62 h 123"/>
                  <a:gd name="T56" fmla="*/ 22 w 146"/>
                  <a:gd name="T57" fmla="*/ 62 h 123"/>
                  <a:gd name="T58" fmla="*/ 15 w 146"/>
                  <a:gd name="T59" fmla="*/ 60 h 123"/>
                  <a:gd name="T60" fmla="*/ 10 w 146"/>
                  <a:gd name="T61" fmla="*/ 57 h 123"/>
                  <a:gd name="T62" fmla="*/ 6 w 146"/>
                  <a:gd name="T63" fmla="*/ 54 h 123"/>
                  <a:gd name="T64" fmla="*/ 3 w 146"/>
                  <a:gd name="T65" fmla="*/ 49 h 123"/>
                  <a:gd name="T66" fmla="*/ 2 w 146"/>
                  <a:gd name="T67" fmla="*/ 45 h 123"/>
                  <a:gd name="T68" fmla="*/ 0 w 146"/>
                  <a:gd name="T69" fmla="*/ 40 h 123"/>
                  <a:gd name="T70" fmla="*/ 0 w 146"/>
                  <a:gd name="T71" fmla="*/ 34 h 123"/>
                  <a:gd name="T72" fmla="*/ 0 w 146"/>
                  <a:gd name="T73" fmla="*/ 29 h 123"/>
                  <a:gd name="T74" fmla="*/ 1 w 146"/>
                  <a:gd name="T75" fmla="*/ 23 h 123"/>
                  <a:gd name="T76" fmla="*/ 2 w 146"/>
                  <a:gd name="T77" fmla="*/ 17 h 123"/>
                  <a:gd name="T78" fmla="*/ 3 w 146"/>
                  <a:gd name="T79" fmla="*/ 12 h 123"/>
                  <a:gd name="T80" fmla="*/ 6 w 146"/>
                  <a:gd name="T81" fmla="*/ 4 h 123"/>
                  <a:gd name="T82" fmla="*/ 10 w 146"/>
                  <a:gd name="T83" fmla="*/ 0 h 123"/>
                  <a:gd name="T84" fmla="*/ 24 w 146"/>
                  <a:gd name="T85" fmla="*/ 3 h 1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6"/>
                  <a:gd name="T130" fmla="*/ 0 h 123"/>
                  <a:gd name="T131" fmla="*/ 146 w 146"/>
                  <a:gd name="T132" fmla="*/ 123 h 12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6" h="123">
                    <a:moveTo>
                      <a:pt x="49" y="5"/>
                    </a:moveTo>
                    <a:lnTo>
                      <a:pt x="48" y="5"/>
                    </a:lnTo>
                    <a:lnTo>
                      <a:pt x="46" y="9"/>
                    </a:lnTo>
                    <a:lnTo>
                      <a:pt x="44" y="15"/>
                    </a:lnTo>
                    <a:lnTo>
                      <a:pt x="42" y="20"/>
                    </a:lnTo>
                    <a:lnTo>
                      <a:pt x="40" y="26"/>
                    </a:lnTo>
                    <a:lnTo>
                      <a:pt x="36" y="34"/>
                    </a:lnTo>
                    <a:lnTo>
                      <a:pt x="34" y="43"/>
                    </a:lnTo>
                    <a:lnTo>
                      <a:pt x="34" y="51"/>
                    </a:lnTo>
                    <a:lnTo>
                      <a:pt x="30" y="58"/>
                    </a:lnTo>
                    <a:lnTo>
                      <a:pt x="30" y="68"/>
                    </a:lnTo>
                    <a:lnTo>
                      <a:pt x="32" y="74"/>
                    </a:lnTo>
                    <a:lnTo>
                      <a:pt x="34" y="81"/>
                    </a:lnTo>
                    <a:lnTo>
                      <a:pt x="38" y="85"/>
                    </a:lnTo>
                    <a:lnTo>
                      <a:pt x="44" y="91"/>
                    </a:lnTo>
                    <a:lnTo>
                      <a:pt x="46" y="91"/>
                    </a:lnTo>
                    <a:lnTo>
                      <a:pt x="51" y="91"/>
                    </a:lnTo>
                    <a:lnTo>
                      <a:pt x="55" y="91"/>
                    </a:lnTo>
                    <a:lnTo>
                      <a:pt x="61" y="91"/>
                    </a:lnTo>
                    <a:lnTo>
                      <a:pt x="67" y="91"/>
                    </a:lnTo>
                    <a:lnTo>
                      <a:pt x="70" y="89"/>
                    </a:lnTo>
                    <a:lnTo>
                      <a:pt x="76" y="87"/>
                    </a:lnTo>
                    <a:lnTo>
                      <a:pt x="80" y="85"/>
                    </a:lnTo>
                    <a:lnTo>
                      <a:pt x="87" y="79"/>
                    </a:lnTo>
                    <a:lnTo>
                      <a:pt x="93" y="74"/>
                    </a:lnTo>
                    <a:lnTo>
                      <a:pt x="99" y="68"/>
                    </a:lnTo>
                    <a:lnTo>
                      <a:pt x="105" y="60"/>
                    </a:lnTo>
                    <a:lnTo>
                      <a:pt x="108" y="53"/>
                    </a:lnTo>
                    <a:lnTo>
                      <a:pt x="112" y="47"/>
                    </a:lnTo>
                    <a:lnTo>
                      <a:pt x="114" y="39"/>
                    </a:lnTo>
                    <a:lnTo>
                      <a:pt x="116" y="32"/>
                    </a:lnTo>
                    <a:lnTo>
                      <a:pt x="118" y="26"/>
                    </a:lnTo>
                    <a:lnTo>
                      <a:pt x="120" y="20"/>
                    </a:lnTo>
                    <a:lnTo>
                      <a:pt x="120" y="13"/>
                    </a:lnTo>
                    <a:lnTo>
                      <a:pt x="122" y="11"/>
                    </a:lnTo>
                    <a:lnTo>
                      <a:pt x="146" y="20"/>
                    </a:lnTo>
                    <a:lnTo>
                      <a:pt x="146" y="24"/>
                    </a:lnTo>
                    <a:lnTo>
                      <a:pt x="144" y="28"/>
                    </a:lnTo>
                    <a:lnTo>
                      <a:pt x="144" y="36"/>
                    </a:lnTo>
                    <a:lnTo>
                      <a:pt x="143" y="43"/>
                    </a:lnTo>
                    <a:lnTo>
                      <a:pt x="141" y="51"/>
                    </a:lnTo>
                    <a:lnTo>
                      <a:pt x="139" y="58"/>
                    </a:lnTo>
                    <a:lnTo>
                      <a:pt x="137" y="70"/>
                    </a:lnTo>
                    <a:lnTo>
                      <a:pt x="131" y="77"/>
                    </a:lnTo>
                    <a:lnTo>
                      <a:pt x="125" y="87"/>
                    </a:lnTo>
                    <a:lnTo>
                      <a:pt x="118" y="95"/>
                    </a:lnTo>
                    <a:lnTo>
                      <a:pt x="110" y="104"/>
                    </a:lnTo>
                    <a:lnTo>
                      <a:pt x="105" y="106"/>
                    </a:lnTo>
                    <a:lnTo>
                      <a:pt x="101" y="110"/>
                    </a:lnTo>
                    <a:lnTo>
                      <a:pt x="93" y="112"/>
                    </a:lnTo>
                    <a:lnTo>
                      <a:pt x="89" y="115"/>
                    </a:lnTo>
                    <a:lnTo>
                      <a:pt x="82" y="117"/>
                    </a:lnTo>
                    <a:lnTo>
                      <a:pt x="74" y="121"/>
                    </a:lnTo>
                    <a:lnTo>
                      <a:pt x="67" y="121"/>
                    </a:lnTo>
                    <a:lnTo>
                      <a:pt x="59" y="123"/>
                    </a:lnTo>
                    <a:lnTo>
                      <a:pt x="51" y="123"/>
                    </a:lnTo>
                    <a:lnTo>
                      <a:pt x="44" y="123"/>
                    </a:lnTo>
                    <a:lnTo>
                      <a:pt x="36" y="121"/>
                    </a:lnTo>
                    <a:lnTo>
                      <a:pt x="30" y="119"/>
                    </a:lnTo>
                    <a:lnTo>
                      <a:pt x="25" y="117"/>
                    </a:lnTo>
                    <a:lnTo>
                      <a:pt x="21" y="114"/>
                    </a:lnTo>
                    <a:lnTo>
                      <a:pt x="15" y="110"/>
                    </a:lnTo>
                    <a:lnTo>
                      <a:pt x="13" y="108"/>
                    </a:lnTo>
                    <a:lnTo>
                      <a:pt x="9" y="102"/>
                    </a:lnTo>
                    <a:lnTo>
                      <a:pt x="6" y="98"/>
                    </a:lnTo>
                    <a:lnTo>
                      <a:pt x="4" y="93"/>
                    </a:lnTo>
                    <a:lnTo>
                      <a:pt x="4" y="89"/>
                    </a:lnTo>
                    <a:lnTo>
                      <a:pt x="2" y="83"/>
                    </a:lnTo>
                    <a:lnTo>
                      <a:pt x="0" y="79"/>
                    </a:lnTo>
                    <a:lnTo>
                      <a:pt x="0" y="74"/>
                    </a:lnTo>
                    <a:lnTo>
                      <a:pt x="0" y="68"/>
                    </a:lnTo>
                    <a:lnTo>
                      <a:pt x="0" y="62"/>
                    </a:lnTo>
                    <a:lnTo>
                      <a:pt x="0" y="57"/>
                    </a:lnTo>
                    <a:lnTo>
                      <a:pt x="0" y="49"/>
                    </a:lnTo>
                    <a:lnTo>
                      <a:pt x="2" y="45"/>
                    </a:lnTo>
                    <a:lnTo>
                      <a:pt x="2" y="38"/>
                    </a:lnTo>
                    <a:lnTo>
                      <a:pt x="4" y="34"/>
                    </a:lnTo>
                    <a:lnTo>
                      <a:pt x="6" y="28"/>
                    </a:lnTo>
                    <a:lnTo>
                      <a:pt x="6" y="24"/>
                    </a:lnTo>
                    <a:lnTo>
                      <a:pt x="9" y="15"/>
                    </a:lnTo>
                    <a:lnTo>
                      <a:pt x="13" y="7"/>
                    </a:lnTo>
                    <a:lnTo>
                      <a:pt x="15" y="1"/>
                    </a:lnTo>
                    <a:lnTo>
                      <a:pt x="21" y="0"/>
                    </a:lnTo>
                    <a:lnTo>
                      <a:pt x="49" y="5"/>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43" name="Freeform 124"/>
              <p:cNvSpPr>
                <a:spLocks/>
              </p:cNvSpPr>
              <p:nvPr/>
            </p:nvSpPr>
            <p:spPr bwMode="auto">
              <a:xfrm>
                <a:off x="1164" y="2408"/>
                <a:ext cx="442" cy="78"/>
              </a:xfrm>
              <a:custGeom>
                <a:avLst/>
                <a:gdLst>
                  <a:gd name="T0" fmla="*/ 3 w 884"/>
                  <a:gd name="T1" fmla="*/ 39 h 155"/>
                  <a:gd name="T2" fmla="*/ 10 w 884"/>
                  <a:gd name="T3" fmla="*/ 40 h 155"/>
                  <a:gd name="T4" fmla="*/ 19 w 884"/>
                  <a:gd name="T5" fmla="*/ 42 h 155"/>
                  <a:gd name="T6" fmla="*/ 31 w 884"/>
                  <a:gd name="T7" fmla="*/ 44 h 155"/>
                  <a:gd name="T8" fmla="*/ 48 w 884"/>
                  <a:gd name="T9" fmla="*/ 47 h 155"/>
                  <a:gd name="T10" fmla="*/ 65 w 884"/>
                  <a:gd name="T11" fmla="*/ 49 h 155"/>
                  <a:gd name="T12" fmla="*/ 85 w 884"/>
                  <a:gd name="T13" fmla="*/ 50 h 155"/>
                  <a:gd name="T14" fmla="*/ 106 w 884"/>
                  <a:gd name="T15" fmla="*/ 52 h 155"/>
                  <a:gd name="T16" fmla="*/ 129 w 884"/>
                  <a:gd name="T17" fmla="*/ 55 h 155"/>
                  <a:gd name="T18" fmla="*/ 154 w 884"/>
                  <a:gd name="T19" fmla="*/ 56 h 155"/>
                  <a:gd name="T20" fmla="*/ 179 w 884"/>
                  <a:gd name="T21" fmla="*/ 57 h 155"/>
                  <a:gd name="T22" fmla="*/ 205 w 884"/>
                  <a:gd name="T23" fmla="*/ 56 h 155"/>
                  <a:gd name="T24" fmla="*/ 232 w 884"/>
                  <a:gd name="T25" fmla="*/ 56 h 155"/>
                  <a:gd name="T26" fmla="*/ 259 w 884"/>
                  <a:gd name="T27" fmla="*/ 53 h 155"/>
                  <a:gd name="T28" fmla="*/ 285 w 884"/>
                  <a:gd name="T29" fmla="*/ 50 h 155"/>
                  <a:gd name="T30" fmla="*/ 312 w 884"/>
                  <a:gd name="T31" fmla="*/ 46 h 155"/>
                  <a:gd name="T32" fmla="*/ 338 w 884"/>
                  <a:gd name="T33" fmla="*/ 41 h 155"/>
                  <a:gd name="T34" fmla="*/ 362 w 884"/>
                  <a:gd name="T35" fmla="*/ 33 h 155"/>
                  <a:gd name="T36" fmla="*/ 386 w 884"/>
                  <a:gd name="T37" fmla="*/ 24 h 155"/>
                  <a:gd name="T38" fmla="*/ 408 w 884"/>
                  <a:gd name="T39" fmla="*/ 12 h 155"/>
                  <a:gd name="T40" fmla="*/ 430 w 884"/>
                  <a:gd name="T41" fmla="*/ 0 h 155"/>
                  <a:gd name="T42" fmla="*/ 440 w 884"/>
                  <a:gd name="T43" fmla="*/ 14 h 155"/>
                  <a:gd name="T44" fmla="*/ 434 w 884"/>
                  <a:gd name="T45" fmla="*/ 19 h 155"/>
                  <a:gd name="T46" fmla="*/ 428 w 884"/>
                  <a:gd name="T47" fmla="*/ 23 h 155"/>
                  <a:gd name="T48" fmla="*/ 419 w 884"/>
                  <a:gd name="T49" fmla="*/ 28 h 155"/>
                  <a:gd name="T50" fmla="*/ 410 w 884"/>
                  <a:gd name="T51" fmla="*/ 33 h 155"/>
                  <a:gd name="T52" fmla="*/ 398 w 884"/>
                  <a:gd name="T53" fmla="*/ 39 h 155"/>
                  <a:gd name="T54" fmla="*/ 385 w 884"/>
                  <a:gd name="T55" fmla="*/ 45 h 155"/>
                  <a:gd name="T56" fmla="*/ 370 w 884"/>
                  <a:gd name="T57" fmla="*/ 50 h 155"/>
                  <a:gd name="T58" fmla="*/ 353 w 884"/>
                  <a:gd name="T59" fmla="*/ 57 h 155"/>
                  <a:gd name="T60" fmla="*/ 333 w 884"/>
                  <a:gd name="T61" fmla="*/ 62 h 155"/>
                  <a:gd name="T62" fmla="*/ 312 w 884"/>
                  <a:gd name="T63" fmla="*/ 68 h 155"/>
                  <a:gd name="T64" fmla="*/ 287 w 884"/>
                  <a:gd name="T65" fmla="*/ 71 h 155"/>
                  <a:gd name="T66" fmla="*/ 262 w 884"/>
                  <a:gd name="T67" fmla="*/ 74 h 155"/>
                  <a:gd name="T68" fmla="*/ 233 w 884"/>
                  <a:gd name="T69" fmla="*/ 77 h 155"/>
                  <a:gd name="T70" fmla="*/ 204 w 884"/>
                  <a:gd name="T71" fmla="*/ 78 h 155"/>
                  <a:gd name="T72" fmla="*/ 170 w 884"/>
                  <a:gd name="T73" fmla="*/ 78 h 155"/>
                  <a:gd name="T74" fmla="*/ 136 w 884"/>
                  <a:gd name="T75" fmla="*/ 76 h 155"/>
                  <a:gd name="T76" fmla="*/ 99 w 884"/>
                  <a:gd name="T77" fmla="*/ 72 h 155"/>
                  <a:gd name="T78" fmla="*/ 59 w 884"/>
                  <a:gd name="T79" fmla="*/ 68 h 155"/>
                  <a:gd name="T80" fmla="*/ 17 w 884"/>
                  <a:gd name="T81" fmla="*/ 60 h 155"/>
                  <a:gd name="T82" fmla="*/ 1 w 884"/>
                  <a:gd name="T83" fmla="*/ 54 h 155"/>
                  <a:gd name="T84" fmla="*/ 0 w 884"/>
                  <a:gd name="T85" fmla="*/ 44 h 155"/>
                  <a:gd name="T86" fmla="*/ 0 w 884"/>
                  <a:gd name="T87" fmla="*/ 39 h 15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84"/>
                  <a:gd name="T133" fmla="*/ 0 h 155"/>
                  <a:gd name="T134" fmla="*/ 884 w 884"/>
                  <a:gd name="T135" fmla="*/ 155 h 15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84" h="155">
                    <a:moveTo>
                      <a:pt x="0" y="78"/>
                    </a:moveTo>
                    <a:lnTo>
                      <a:pt x="2" y="78"/>
                    </a:lnTo>
                    <a:lnTo>
                      <a:pt x="5" y="78"/>
                    </a:lnTo>
                    <a:lnTo>
                      <a:pt x="9" y="78"/>
                    </a:lnTo>
                    <a:lnTo>
                      <a:pt x="13" y="79"/>
                    </a:lnTo>
                    <a:lnTo>
                      <a:pt x="19" y="79"/>
                    </a:lnTo>
                    <a:lnTo>
                      <a:pt x="24" y="81"/>
                    </a:lnTo>
                    <a:lnTo>
                      <a:pt x="30" y="81"/>
                    </a:lnTo>
                    <a:lnTo>
                      <a:pt x="38" y="83"/>
                    </a:lnTo>
                    <a:lnTo>
                      <a:pt x="45" y="83"/>
                    </a:lnTo>
                    <a:lnTo>
                      <a:pt x="55" y="85"/>
                    </a:lnTo>
                    <a:lnTo>
                      <a:pt x="62" y="87"/>
                    </a:lnTo>
                    <a:lnTo>
                      <a:pt x="72" y="89"/>
                    </a:lnTo>
                    <a:lnTo>
                      <a:pt x="83" y="91"/>
                    </a:lnTo>
                    <a:lnTo>
                      <a:pt x="95" y="93"/>
                    </a:lnTo>
                    <a:lnTo>
                      <a:pt x="104" y="93"/>
                    </a:lnTo>
                    <a:lnTo>
                      <a:pt x="118" y="95"/>
                    </a:lnTo>
                    <a:lnTo>
                      <a:pt x="129" y="97"/>
                    </a:lnTo>
                    <a:lnTo>
                      <a:pt x="142" y="98"/>
                    </a:lnTo>
                    <a:lnTo>
                      <a:pt x="156" y="98"/>
                    </a:lnTo>
                    <a:lnTo>
                      <a:pt x="169" y="100"/>
                    </a:lnTo>
                    <a:lnTo>
                      <a:pt x="182" y="102"/>
                    </a:lnTo>
                    <a:lnTo>
                      <a:pt x="197" y="104"/>
                    </a:lnTo>
                    <a:lnTo>
                      <a:pt x="211" y="104"/>
                    </a:lnTo>
                    <a:lnTo>
                      <a:pt x="226" y="106"/>
                    </a:lnTo>
                    <a:lnTo>
                      <a:pt x="243" y="108"/>
                    </a:lnTo>
                    <a:lnTo>
                      <a:pt x="258" y="110"/>
                    </a:lnTo>
                    <a:lnTo>
                      <a:pt x="273" y="110"/>
                    </a:lnTo>
                    <a:lnTo>
                      <a:pt x="291" y="112"/>
                    </a:lnTo>
                    <a:lnTo>
                      <a:pt x="308" y="112"/>
                    </a:lnTo>
                    <a:lnTo>
                      <a:pt x="325" y="114"/>
                    </a:lnTo>
                    <a:lnTo>
                      <a:pt x="340" y="114"/>
                    </a:lnTo>
                    <a:lnTo>
                      <a:pt x="357" y="114"/>
                    </a:lnTo>
                    <a:lnTo>
                      <a:pt x="374" y="114"/>
                    </a:lnTo>
                    <a:lnTo>
                      <a:pt x="393" y="114"/>
                    </a:lnTo>
                    <a:lnTo>
                      <a:pt x="410" y="112"/>
                    </a:lnTo>
                    <a:lnTo>
                      <a:pt x="427" y="112"/>
                    </a:lnTo>
                    <a:lnTo>
                      <a:pt x="446" y="112"/>
                    </a:lnTo>
                    <a:lnTo>
                      <a:pt x="464" y="112"/>
                    </a:lnTo>
                    <a:lnTo>
                      <a:pt x="481" y="110"/>
                    </a:lnTo>
                    <a:lnTo>
                      <a:pt x="498" y="108"/>
                    </a:lnTo>
                    <a:lnTo>
                      <a:pt x="517" y="106"/>
                    </a:lnTo>
                    <a:lnTo>
                      <a:pt x="534" y="104"/>
                    </a:lnTo>
                    <a:lnTo>
                      <a:pt x="551" y="102"/>
                    </a:lnTo>
                    <a:lnTo>
                      <a:pt x="570" y="100"/>
                    </a:lnTo>
                    <a:lnTo>
                      <a:pt x="587" y="97"/>
                    </a:lnTo>
                    <a:lnTo>
                      <a:pt x="606" y="95"/>
                    </a:lnTo>
                    <a:lnTo>
                      <a:pt x="623" y="91"/>
                    </a:lnTo>
                    <a:lnTo>
                      <a:pt x="640" y="89"/>
                    </a:lnTo>
                    <a:lnTo>
                      <a:pt x="658" y="83"/>
                    </a:lnTo>
                    <a:lnTo>
                      <a:pt x="675" y="81"/>
                    </a:lnTo>
                    <a:lnTo>
                      <a:pt x="690" y="76"/>
                    </a:lnTo>
                    <a:lnTo>
                      <a:pt x="707" y="70"/>
                    </a:lnTo>
                    <a:lnTo>
                      <a:pt x="724" y="66"/>
                    </a:lnTo>
                    <a:lnTo>
                      <a:pt x="741" y="60"/>
                    </a:lnTo>
                    <a:lnTo>
                      <a:pt x="754" y="53"/>
                    </a:lnTo>
                    <a:lnTo>
                      <a:pt x="772" y="47"/>
                    </a:lnTo>
                    <a:lnTo>
                      <a:pt x="785" y="40"/>
                    </a:lnTo>
                    <a:lnTo>
                      <a:pt x="802" y="34"/>
                    </a:lnTo>
                    <a:lnTo>
                      <a:pt x="815" y="24"/>
                    </a:lnTo>
                    <a:lnTo>
                      <a:pt x="831" y="17"/>
                    </a:lnTo>
                    <a:lnTo>
                      <a:pt x="844" y="7"/>
                    </a:lnTo>
                    <a:lnTo>
                      <a:pt x="859" y="0"/>
                    </a:lnTo>
                    <a:lnTo>
                      <a:pt x="884" y="26"/>
                    </a:lnTo>
                    <a:lnTo>
                      <a:pt x="882" y="26"/>
                    </a:lnTo>
                    <a:lnTo>
                      <a:pt x="880" y="28"/>
                    </a:lnTo>
                    <a:lnTo>
                      <a:pt x="876" y="32"/>
                    </a:lnTo>
                    <a:lnTo>
                      <a:pt x="870" y="36"/>
                    </a:lnTo>
                    <a:lnTo>
                      <a:pt x="867" y="38"/>
                    </a:lnTo>
                    <a:lnTo>
                      <a:pt x="863" y="40"/>
                    </a:lnTo>
                    <a:lnTo>
                      <a:pt x="859" y="43"/>
                    </a:lnTo>
                    <a:lnTo>
                      <a:pt x="855" y="45"/>
                    </a:lnTo>
                    <a:lnTo>
                      <a:pt x="850" y="47"/>
                    </a:lnTo>
                    <a:lnTo>
                      <a:pt x="844" y="51"/>
                    </a:lnTo>
                    <a:lnTo>
                      <a:pt x="838" y="55"/>
                    </a:lnTo>
                    <a:lnTo>
                      <a:pt x="834" y="60"/>
                    </a:lnTo>
                    <a:lnTo>
                      <a:pt x="827" y="62"/>
                    </a:lnTo>
                    <a:lnTo>
                      <a:pt x="819" y="66"/>
                    </a:lnTo>
                    <a:lnTo>
                      <a:pt x="812" y="70"/>
                    </a:lnTo>
                    <a:lnTo>
                      <a:pt x="806" y="74"/>
                    </a:lnTo>
                    <a:lnTo>
                      <a:pt x="796" y="78"/>
                    </a:lnTo>
                    <a:lnTo>
                      <a:pt x="789" y="81"/>
                    </a:lnTo>
                    <a:lnTo>
                      <a:pt x="779" y="85"/>
                    </a:lnTo>
                    <a:lnTo>
                      <a:pt x="770" y="89"/>
                    </a:lnTo>
                    <a:lnTo>
                      <a:pt x="760" y="93"/>
                    </a:lnTo>
                    <a:lnTo>
                      <a:pt x="749" y="97"/>
                    </a:lnTo>
                    <a:lnTo>
                      <a:pt x="739" y="100"/>
                    </a:lnTo>
                    <a:lnTo>
                      <a:pt x="728" y="104"/>
                    </a:lnTo>
                    <a:lnTo>
                      <a:pt x="716" y="108"/>
                    </a:lnTo>
                    <a:lnTo>
                      <a:pt x="705" y="114"/>
                    </a:lnTo>
                    <a:lnTo>
                      <a:pt x="692" y="116"/>
                    </a:lnTo>
                    <a:lnTo>
                      <a:pt x="680" y="121"/>
                    </a:lnTo>
                    <a:lnTo>
                      <a:pt x="665" y="123"/>
                    </a:lnTo>
                    <a:lnTo>
                      <a:pt x="652" y="127"/>
                    </a:lnTo>
                    <a:lnTo>
                      <a:pt x="637" y="131"/>
                    </a:lnTo>
                    <a:lnTo>
                      <a:pt x="623" y="135"/>
                    </a:lnTo>
                    <a:lnTo>
                      <a:pt x="606" y="136"/>
                    </a:lnTo>
                    <a:lnTo>
                      <a:pt x="591" y="138"/>
                    </a:lnTo>
                    <a:lnTo>
                      <a:pt x="574" y="142"/>
                    </a:lnTo>
                    <a:lnTo>
                      <a:pt x="559" y="144"/>
                    </a:lnTo>
                    <a:lnTo>
                      <a:pt x="542" y="146"/>
                    </a:lnTo>
                    <a:lnTo>
                      <a:pt x="523" y="148"/>
                    </a:lnTo>
                    <a:lnTo>
                      <a:pt x="505" y="150"/>
                    </a:lnTo>
                    <a:lnTo>
                      <a:pt x="486" y="152"/>
                    </a:lnTo>
                    <a:lnTo>
                      <a:pt x="467" y="154"/>
                    </a:lnTo>
                    <a:lnTo>
                      <a:pt x="446" y="155"/>
                    </a:lnTo>
                    <a:lnTo>
                      <a:pt x="427" y="155"/>
                    </a:lnTo>
                    <a:lnTo>
                      <a:pt x="407" y="155"/>
                    </a:lnTo>
                    <a:lnTo>
                      <a:pt x="386" y="155"/>
                    </a:lnTo>
                    <a:lnTo>
                      <a:pt x="363" y="155"/>
                    </a:lnTo>
                    <a:lnTo>
                      <a:pt x="340" y="155"/>
                    </a:lnTo>
                    <a:lnTo>
                      <a:pt x="319" y="155"/>
                    </a:lnTo>
                    <a:lnTo>
                      <a:pt x="294" y="154"/>
                    </a:lnTo>
                    <a:lnTo>
                      <a:pt x="272" y="152"/>
                    </a:lnTo>
                    <a:lnTo>
                      <a:pt x="247" y="150"/>
                    </a:lnTo>
                    <a:lnTo>
                      <a:pt x="224" y="148"/>
                    </a:lnTo>
                    <a:lnTo>
                      <a:pt x="197" y="144"/>
                    </a:lnTo>
                    <a:lnTo>
                      <a:pt x="171" y="142"/>
                    </a:lnTo>
                    <a:lnTo>
                      <a:pt x="144" y="138"/>
                    </a:lnTo>
                    <a:lnTo>
                      <a:pt x="118" y="135"/>
                    </a:lnTo>
                    <a:lnTo>
                      <a:pt x="89" y="129"/>
                    </a:lnTo>
                    <a:lnTo>
                      <a:pt x="62" y="125"/>
                    </a:lnTo>
                    <a:lnTo>
                      <a:pt x="34" y="119"/>
                    </a:lnTo>
                    <a:lnTo>
                      <a:pt x="5" y="114"/>
                    </a:lnTo>
                    <a:lnTo>
                      <a:pt x="2" y="112"/>
                    </a:lnTo>
                    <a:lnTo>
                      <a:pt x="2" y="108"/>
                    </a:lnTo>
                    <a:lnTo>
                      <a:pt x="0" y="100"/>
                    </a:lnTo>
                    <a:lnTo>
                      <a:pt x="0" y="95"/>
                    </a:lnTo>
                    <a:lnTo>
                      <a:pt x="0" y="87"/>
                    </a:lnTo>
                    <a:lnTo>
                      <a:pt x="0" y="81"/>
                    </a:lnTo>
                    <a:lnTo>
                      <a:pt x="0" y="7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44" name="Freeform 125"/>
              <p:cNvSpPr>
                <a:spLocks/>
              </p:cNvSpPr>
              <p:nvPr/>
            </p:nvSpPr>
            <p:spPr bwMode="auto">
              <a:xfrm>
                <a:off x="1165" y="2356"/>
                <a:ext cx="66" cy="74"/>
              </a:xfrm>
              <a:custGeom>
                <a:avLst/>
                <a:gdLst>
                  <a:gd name="T0" fmla="*/ 7 w 131"/>
                  <a:gd name="T1" fmla="*/ 54 h 146"/>
                  <a:gd name="T2" fmla="*/ 12 w 131"/>
                  <a:gd name="T3" fmla="*/ 56 h 146"/>
                  <a:gd name="T4" fmla="*/ 18 w 131"/>
                  <a:gd name="T5" fmla="*/ 57 h 146"/>
                  <a:gd name="T6" fmla="*/ 25 w 131"/>
                  <a:gd name="T7" fmla="*/ 58 h 146"/>
                  <a:gd name="T8" fmla="*/ 30 w 131"/>
                  <a:gd name="T9" fmla="*/ 57 h 146"/>
                  <a:gd name="T10" fmla="*/ 37 w 131"/>
                  <a:gd name="T11" fmla="*/ 55 h 146"/>
                  <a:gd name="T12" fmla="*/ 42 w 131"/>
                  <a:gd name="T13" fmla="*/ 50 h 146"/>
                  <a:gd name="T14" fmla="*/ 46 w 131"/>
                  <a:gd name="T15" fmla="*/ 44 h 146"/>
                  <a:gd name="T16" fmla="*/ 46 w 131"/>
                  <a:gd name="T17" fmla="*/ 35 h 146"/>
                  <a:gd name="T18" fmla="*/ 43 w 131"/>
                  <a:gd name="T19" fmla="*/ 30 h 146"/>
                  <a:gd name="T20" fmla="*/ 40 w 131"/>
                  <a:gd name="T21" fmla="*/ 25 h 146"/>
                  <a:gd name="T22" fmla="*/ 33 w 131"/>
                  <a:gd name="T23" fmla="*/ 19 h 146"/>
                  <a:gd name="T24" fmla="*/ 27 w 131"/>
                  <a:gd name="T25" fmla="*/ 15 h 146"/>
                  <a:gd name="T26" fmla="*/ 45 w 131"/>
                  <a:gd name="T27" fmla="*/ 0 h 146"/>
                  <a:gd name="T28" fmla="*/ 49 w 131"/>
                  <a:gd name="T29" fmla="*/ 3 h 146"/>
                  <a:gd name="T30" fmla="*/ 53 w 131"/>
                  <a:gd name="T31" fmla="*/ 7 h 146"/>
                  <a:gd name="T32" fmla="*/ 58 w 131"/>
                  <a:gd name="T33" fmla="*/ 14 h 146"/>
                  <a:gd name="T34" fmla="*/ 62 w 131"/>
                  <a:gd name="T35" fmla="*/ 21 h 146"/>
                  <a:gd name="T36" fmla="*/ 64 w 131"/>
                  <a:gd name="T37" fmla="*/ 26 h 146"/>
                  <a:gd name="T38" fmla="*/ 65 w 131"/>
                  <a:gd name="T39" fmla="*/ 31 h 146"/>
                  <a:gd name="T40" fmla="*/ 66 w 131"/>
                  <a:gd name="T41" fmla="*/ 35 h 146"/>
                  <a:gd name="T42" fmla="*/ 66 w 131"/>
                  <a:gd name="T43" fmla="*/ 42 h 146"/>
                  <a:gd name="T44" fmla="*/ 64 w 131"/>
                  <a:gd name="T45" fmla="*/ 48 h 146"/>
                  <a:gd name="T46" fmla="*/ 63 w 131"/>
                  <a:gd name="T47" fmla="*/ 55 h 146"/>
                  <a:gd name="T48" fmla="*/ 59 w 131"/>
                  <a:gd name="T49" fmla="*/ 61 h 146"/>
                  <a:gd name="T50" fmla="*/ 56 w 131"/>
                  <a:gd name="T51" fmla="*/ 65 h 146"/>
                  <a:gd name="T52" fmla="*/ 48 w 131"/>
                  <a:gd name="T53" fmla="*/ 71 h 146"/>
                  <a:gd name="T54" fmla="*/ 42 w 131"/>
                  <a:gd name="T55" fmla="*/ 73 h 146"/>
                  <a:gd name="T56" fmla="*/ 37 w 131"/>
                  <a:gd name="T57" fmla="*/ 74 h 146"/>
                  <a:gd name="T58" fmla="*/ 31 w 131"/>
                  <a:gd name="T59" fmla="*/ 74 h 146"/>
                  <a:gd name="T60" fmla="*/ 27 w 131"/>
                  <a:gd name="T61" fmla="*/ 74 h 146"/>
                  <a:gd name="T62" fmla="*/ 21 w 131"/>
                  <a:gd name="T63" fmla="*/ 73 h 146"/>
                  <a:gd name="T64" fmla="*/ 16 w 131"/>
                  <a:gd name="T65" fmla="*/ 72 h 146"/>
                  <a:gd name="T66" fmla="*/ 8 w 131"/>
                  <a:gd name="T67" fmla="*/ 70 h 146"/>
                  <a:gd name="T68" fmla="*/ 2 w 131"/>
                  <a:gd name="T69" fmla="*/ 67 h 146"/>
                  <a:gd name="T70" fmla="*/ 6 w 131"/>
                  <a:gd name="T71" fmla="*/ 53 h 1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1"/>
                  <a:gd name="T109" fmla="*/ 0 h 146"/>
                  <a:gd name="T110" fmla="*/ 131 w 131"/>
                  <a:gd name="T111" fmla="*/ 146 h 14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1" h="146">
                    <a:moveTo>
                      <a:pt x="11" y="105"/>
                    </a:moveTo>
                    <a:lnTo>
                      <a:pt x="13" y="106"/>
                    </a:lnTo>
                    <a:lnTo>
                      <a:pt x="21" y="108"/>
                    </a:lnTo>
                    <a:lnTo>
                      <a:pt x="24" y="110"/>
                    </a:lnTo>
                    <a:lnTo>
                      <a:pt x="30" y="110"/>
                    </a:lnTo>
                    <a:lnTo>
                      <a:pt x="36" y="112"/>
                    </a:lnTo>
                    <a:lnTo>
                      <a:pt x="43" y="114"/>
                    </a:lnTo>
                    <a:lnTo>
                      <a:pt x="49" y="114"/>
                    </a:lnTo>
                    <a:lnTo>
                      <a:pt x="55" y="114"/>
                    </a:lnTo>
                    <a:lnTo>
                      <a:pt x="60" y="112"/>
                    </a:lnTo>
                    <a:lnTo>
                      <a:pt x="68" y="110"/>
                    </a:lnTo>
                    <a:lnTo>
                      <a:pt x="74" y="108"/>
                    </a:lnTo>
                    <a:lnTo>
                      <a:pt x="79" y="105"/>
                    </a:lnTo>
                    <a:lnTo>
                      <a:pt x="83" y="99"/>
                    </a:lnTo>
                    <a:lnTo>
                      <a:pt x="89" y="93"/>
                    </a:lnTo>
                    <a:lnTo>
                      <a:pt x="91" y="86"/>
                    </a:lnTo>
                    <a:lnTo>
                      <a:pt x="91" y="78"/>
                    </a:lnTo>
                    <a:lnTo>
                      <a:pt x="91" y="70"/>
                    </a:lnTo>
                    <a:lnTo>
                      <a:pt x="89" y="67"/>
                    </a:lnTo>
                    <a:lnTo>
                      <a:pt x="85" y="59"/>
                    </a:lnTo>
                    <a:lnTo>
                      <a:pt x="83" y="53"/>
                    </a:lnTo>
                    <a:lnTo>
                      <a:pt x="79" y="49"/>
                    </a:lnTo>
                    <a:lnTo>
                      <a:pt x="76" y="46"/>
                    </a:lnTo>
                    <a:lnTo>
                      <a:pt x="66" y="38"/>
                    </a:lnTo>
                    <a:lnTo>
                      <a:pt x="59" y="34"/>
                    </a:lnTo>
                    <a:lnTo>
                      <a:pt x="53" y="30"/>
                    </a:lnTo>
                    <a:lnTo>
                      <a:pt x="51" y="30"/>
                    </a:lnTo>
                    <a:lnTo>
                      <a:pt x="89" y="0"/>
                    </a:lnTo>
                    <a:lnTo>
                      <a:pt x="91" y="0"/>
                    </a:lnTo>
                    <a:lnTo>
                      <a:pt x="97" y="6"/>
                    </a:lnTo>
                    <a:lnTo>
                      <a:pt x="100" y="9"/>
                    </a:lnTo>
                    <a:lnTo>
                      <a:pt x="106" y="13"/>
                    </a:lnTo>
                    <a:lnTo>
                      <a:pt x="110" y="19"/>
                    </a:lnTo>
                    <a:lnTo>
                      <a:pt x="116" y="27"/>
                    </a:lnTo>
                    <a:lnTo>
                      <a:pt x="119" y="34"/>
                    </a:lnTo>
                    <a:lnTo>
                      <a:pt x="123" y="42"/>
                    </a:lnTo>
                    <a:lnTo>
                      <a:pt x="125" y="46"/>
                    </a:lnTo>
                    <a:lnTo>
                      <a:pt x="127" y="51"/>
                    </a:lnTo>
                    <a:lnTo>
                      <a:pt x="127" y="55"/>
                    </a:lnTo>
                    <a:lnTo>
                      <a:pt x="129" y="61"/>
                    </a:lnTo>
                    <a:lnTo>
                      <a:pt x="129" y="67"/>
                    </a:lnTo>
                    <a:lnTo>
                      <a:pt x="131" y="70"/>
                    </a:lnTo>
                    <a:lnTo>
                      <a:pt x="131" y="76"/>
                    </a:lnTo>
                    <a:lnTo>
                      <a:pt x="131" y="82"/>
                    </a:lnTo>
                    <a:lnTo>
                      <a:pt x="129" y="87"/>
                    </a:lnTo>
                    <a:lnTo>
                      <a:pt x="127" y="95"/>
                    </a:lnTo>
                    <a:lnTo>
                      <a:pt x="127" y="101"/>
                    </a:lnTo>
                    <a:lnTo>
                      <a:pt x="125" y="108"/>
                    </a:lnTo>
                    <a:lnTo>
                      <a:pt x="121" y="114"/>
                    </a:lnTo>
                    <a:lnTo>
                      <a:pt x="117" y="120"/>
                    </a:lnTo>
                    <a:lnTo>
                      <a:pt x="116" y="124"/>
                    </a:lnTo>
                    <a:lnTo>
                      <a:pt x="112" y="129"/>
                    </a:lnTo>
                    <a:lnTo>
                      <a:pt x="102" y="135"/>
                    </a:lnTo>
                    <a:lnTo>
                      <a:pt x="95" y="141"/>
                    </a:lnTo>
                    <a:lnTo>
                      <a:pt x="89" y="143"/>
                    </a:lnTo>
                    <a:lnTo>
                      <a:pt x="83" y="144"/>
                    </a:lnTo>
                    <a:lnTo>
                      <a:pt x="78" y="144"/>
                    </a:lnTo>
                    <a:lnTo>
                      <a:pt x="74" y="146"/>
                    </a:lnTo>
                    <a:lnTo>
                      <a:pt x="68" y="146"/>
                    </a:lnTo>
                    <a:lnTo>
                      <a:pt x="62" y="146"/>
                    </a:lnTo>
                    <a:lnTo>
                      <a:pt x="57" y="146"/>
                    </a:lnTo>
                    <a:lnTo>
                      <a:pt x="53" y="146"/>
                    </a:lnTo>
                    <a:lnTo>
                      <a:pt x="47" y="144"/>
                    </a:lnTo>
                    <a:lnTo>
                      <a:pt x="41" y="144"/>
                    </a:lnTo>
                    <a:lnTo>
                      <a:pt x="36" y="143"/>
                    </a:lnTo>
                    <a:lnTo>
                      <a:pt x="32" y="143"/>
                    </a:lnTo>
                    <a:lnTo>
                      <a:pt x="22" y="141"/>
                    </a:lnTo>
                    <a:lnTo>
                      <a:pt x="15" y="139"/>
                    </a:lnTo>
                    <a:lnTo>
                      <a:pt x="9" y="135"/>
                    </a:lnTo>
                    <a:lnTo>
                      <a:pt x="3" y="133"/>
                    </a:lnTo>
                    <a:lnTo>
                      <a:pt x="0" y="133"/>
                    </a:lnTo>
                    <a:lnTo>
                      <a:pt x="11" y="105"/>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45" name="Freeform 126"/>
              <p:cNvSpPr>
                <a:spLocks/>
              </p:cNvSpPr>
              <p:nvPr/>
            </p:nvSpPr>
            <p:spPr bwMode="auto">
              <a:xfrm>
                <a:off x="1074" y="2337"/>
                <a:ext cx="429" cy="648"/>
              </a:xfrm>
              <a:custGeom>
                <a:avLst/>
                <a:gdLst>
                  <a:gd name="T0" fmla="*/ 413 w 858"/>
                  <a:gd name="T1" fmla="*/ 160 h 1296"/>
                  <a:gd name="T2" fmla="*/ 423 w 858"/>
                  <a:gd name="T3" fmla="*/ 216 h 1296"/>
                  <a:gd name="T4" fmla="*/ 429 w 858"/>
                  <a:gd name="T5" fmla="*/ 296 h 1296"/>
                  <a:gd name="T6" fmla="*/ 420 w 858"/>
                  <a:gd name="T7" fmla="*/ 388 h 1296"/>
                  <a:gd name="T8" fmla="*/ 386 w 858"/>
                  <a:gd name="T9" fmla="*/ 484 h 1296"/>
                  <a:gd name="T10" fmla="*/ 320 w 858"/>
                  <a:gd name="T11" fmla="*/ 576 h 1296"/>
                  <a:gd name="T12" fmla="*/ 278 w 858"/>
                  <a:gd name="T13" fmla="*/ 613 h 1296"/>
                  <a:gd name="T14" fmla="*/ 242 w 858"/>
                  <a:gd name="T15" fmla="*/ 634 h 1296"/>
                  <a:gd name="T16" fmla="*/ 214 w 858"/>
                  <a:gd name="T17" fmla="*/ 645 h 1296"/>
                  <a:gd name="T18" fmla="*/ 182 w 858"/>
                  <a:gd name="T19" fmla="*/ 648 h 1296"/>
                  <a:gd name="T20" fmla="*/ 147 w 858"/>
                  <a:gd name="T21" fmla="*/ 642 h 1296"/>
                  <a:gd name="T22" fmla="*/ 115 w 858"/>
                  <a:gd name="T23" fmla="*/ 623 h 1296"/>
                  <a:gd name="T24" fmla="*/ 93 w 858"/>
                  <a:gd name="T25" fmla="*/ 594 h 1296"/>
                  <a:gd name="T26" fmla="*/ 78 w 858"/>
                  <a:gd name="T27" fmla="*/ 555 h 1296"/>
                  <a:gd name="T28" fmla="*/ 73 w 858"/>
                  <a:gd name="T29" fmla="*/ 506 h 1296"/>
                  <a:gd name="T30" fmla="*/ 75 w 858"/>
                  <a:gd name="T31" fmla="*/ 449 h 1296"/>
                  <a:gd name="T32" fmla="*/ 88 w 858"/>
                  <a:gd name="T33" fmla="*/ 386 h 1296"/>
                  <a:gd name="T34" fmla="*/ 9 w 858"/>
                  <a:gd name="T35" fmla="*/ 348 h 1296"/>
                  <a:gd name="T36" fmla="*/ 33 w 858"/>
                  <a:gd name="T37" fmla="*/ 317 h 1296"/>
                  <a:gd name="T38" fmla="*/ 55 w 858"/>
                  <a:gd name="T39" fmla="*/ 279 h 1296"/>
                  <a:gd name="T40" fmla="*/ 76 w 858"/>
                  <a:gd name="T41" fmla="*/ 231 h 1296"/>
                  <a:gd name="T42" fmla="*/ 89 w 858"/>
                  <a:gd name="T43" fmla="*/ 178 h 1296"/>
                  <a:gd name="T44" fmla="*/ 89 w 858"/>
                  <a:gd name="T45" fmla="*/ 123 h 1296"/>
                  <a:gd name="T46" fmla="*/ 88 w 858"/>
                  <a:gd name="T47" fmla="*/ 73 h 1296"/>
                  <a:gd name="T48" fmla="*/ 100 w 858"/>
                  <a:gd name="T49" fmla="*/ 35 h 1296"/>
                  <a:gd name="T50" fmla="*/ 126 w 858"/>
                  <a:gd name="T51" fmla="*/ 10 h 1296"/>
                  <a:gd name="T52" fmla="*/ 164 w 858"/>
                  <a:gd name="T53" fmla="*/ 0 h 1296"/>
                  <a:gd name="T54" fmla="*/ 210 w 858"/>
                  <a:gd name="T55" fmla="*/ 5 h 1296"/>
                  <a:gd name="T56" fmla="*/ 266 w 858"/>
                  <a:gd name="T57" fmla="*/ 24 h 1296"/>
                  <a:gd name="T58" fmla="*/ 304 w 858"/>
                  <a:gd name="T59" fmla="*/ 42 h 1296"/>
                  <a:gd name="T60" fmla="*/ 343 w 858"/>
                  <a:gd name="T61" fmla="*/ 68 h 1296"/>
                  <a:gd name="T62" fmla="*/ 386 w 858"/>
                  <a:gd name="T63" fmla="*/ 104 h 1296"/>
                  <a:gd name="T64" fmla="*/ 370 w 858"/>
                  <a:gd name="T65" fmla="*/ 118 h 1296"/>
                  <a:gd name="T66" fmla="*/ 339 w 858"/>
                  <a:gd name="T67" fmla="*/ 89 h 1296"/>
                  <a:gd name="T68" fmla="*/ 309 w 858"/>
                  <a:gd name="T69" fmla="*/ 69 h 1296"/>
                  <a:gd name="T70" fmla="*/ 281 w 858"/>
                  <a:gd name="T71" fmla="*/ 51 h 1296"/>
                  <a:gd name="T72" fmla="*/ 244 w 858"/>
                  <a:gd name="T73" fmla="*/ 36 h 1296"/>
                  <a:gd name="T74" fmla="*/ 207 w 858"/>
                  <a:gd name="T75" fmla="*/ 24 h 1296"/>
                  <a:gd name="T76" fmla="*/ 169 w 858"/>
                  <a:gd name="T77" fmla="*/ 22 h 1296"/>
                  <a:gd name="T78" fmla="*/ 137 w 858"/>
                  <a:gd name="T79" fmla="*/ 33 h 1296"/>
                  <a:gd name="T80" fmla="*/ 116 w 858"/>
                  <a:gd name="T81" fmla="*/ 60 h 1296"/>
                  <a:gd name="T82" fmla="*/ 109 w 858"/>
                  <a:gd name="T83" fmla="*/ 107 h 1296"/>
                  <a:gd name="T84" fmla="*/ 112 w 858"/>
                  <a:gd name="T85" fmla="*/ 144 h 1296"/>
                  <a:gd name="T86" fmla="*/ 111 w 858"/>
                  <a:gd name="T87" fmla="*/ 171 h 1296"/>
                  <a:gd name="T88" fmla="*/ 105 w 858"/>
                  <a:gd name="T89" fmla="*/ 209 h 1296"/>
                  <a:gd name="T90" fmla="*/ 93 w 858"/>
                  <a:gd name="T91" fmla="*/ 253 h 1296"/>
                  <a:gd name="T92" fmla="*/ 72 w 858"/>
                  <a:gd name="T93" fmla="*/ 299 h 1296"/>
                  <a:gd name="T94" fmla="*/ 41 w 858"/>
                  <a:gd name="T95" fmla="*/ 343 h 1296"/>
                  <a:gd name="T96" fmla="*/ 115 w 858"/>
                  <a:gd name="T97" fmla="*/ 369 h 1296"/>
                  <a:gd name="T98" fmla="*/ 105 w 858"/>
                  <a:gd name="T99" fmla="*/ 411 h 1296"/>
                  <a:gd name="T100" fmla="*/ 97 w 858"/>
                  <a:gd name="T101" fmla="*/ 467 h 1296"/>
                  <a:gd name="T102" fmla="*/ 96 w 858"/>
                  <a:gd name="T103" fmla="*/ 528 h 1296"/>
                  <a:gd name="T104" fmla="*/ 112 w 858"/>
                  <a:gd name="T105" fmla="*/ 580 h 1296"/>
                  <a:gd name="T106" fmla="*/ 148 w 858"/>
                  <a:gd name="T107" fmla="*/ 615 h 1296"/>
                  <a:gd name="T108" fmla="*/ 206 w 858"/>
                  <a:gd name="T109" fmla="*/ 622 h 1296"/>
                  <a:gd name="T110" fmla="*/ 268 w 858"/>
                  <a:gd name="T111" fmla="*/ 593 h 1296"/>
                  <a:gd name="T112" fmla="*/ 327 w 858"/>
                  <a:gd name="T113" fmla="*/ 535 h 1296"/>
                  <a:gd name="T114" fmla="*/ 376 w 858"/>
                  <a:gd name="T115" fmla="*/ 452 h 1296"/>
                  <a:gd name="T116" fmla="*/ 404 w 858"/>
                  <a:gd name="T117" fmla="*/ 350 h 1296"/>
                  <a:gd name="T118" fmla="*/ 406 w 858"/>
                  <a:gd name="T119" fmla="*/ 232 h 129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58"/>
                  <a:gd name="T181" fmla="*/ 0 h 1296"/>
                  <a:gd name="T182" fmla="*/ 858 w 858"/>
                  <a:gd name="T183" fmla="*/ 1296 h 129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58" h="1296">
                    <a:moveTo>
                      <a:pt x="814" y="274"/>
                    </a:moveTo>
                    <a:lnTo>
                      <a:pt x="814" y="276"/>
                    </a:lnTo>
                    <a:lnTo>
                      <a:pt x="816" y="279"/>
                    </a:lnTo>
                    <a:lnTo>
                      <a:pt x="816" y="283"/>
                    </a:lnTo>
                    <a:lnTo>
                      <a:pt x="818" y="287"/>
                    </a:lnTo>
                    <a:lnTo>
                      <a:pt x="818" y="293"/>
                    </a:lnTo>
                    <a:lnTo>
                      <a:pt x="821" y="298"/>
                    </a:lnTo>
                    <a:lnTo>
                      <a:pt x="821" y="304"/>
                    </a:lnTo>
                    <a:lnTo>
                      <a:pt x="823" y="312"/>
                    </a:lnTo>
                    <a:lnTo>
                      <a:pt x="825" y="319"/>
                    </a:lnTo>
                    <a:lnTo>
                      <a:pt x="827" y="331"/>
                    </a:lnTo>
                    <a:lnTo>
                      <a:pt x="829" y="338"/>
                    </a:lnTo>
                    <a:lnTo>
                      <a:pt x="831" y="348"/>
                    </a:lnTo>
                    <a:lnTo>
                      <a:pt x="835" y="359"/>
                    </a:lnTo>
                    <a:lnTo>
                      <a:pt x="837" y="371"/>
                    </a:lnTo>
                    <a:lnTo>
                      <a:pt x="839" y="382"/>
                    </a:lnTo>
                    <a:lnTo>
                      <a:pt x="840" y="394"/>
                    </a:lnTo>
                    <a:lnTo>
                      <a:pt x="842" y="407"/>
                    </a:lnTo>
                    <a:lnTo>
                      <a:pt x="844" y="420"/>
                    </a:lnTo>
                    <a:lnTo>
                      <a:pt x="846" y="433"/>
                    </a:lnTo>
                    <a:lnTo>
                      <a:pt x="848" y="447"/>
                    </a:lnTo>
                    <a:lnTo>
                      <a:pt x="850" y="462"/>
                    </a:lnTo>
                    <a:lnTo>
                      <a:pt x="852" y="477"/>
                    </a:lnTo>
                    <a:lnTo>
                      <a:pt x="854" y="492"/>
                    </a:lnTo>
                    <a:lnTo>
                      <a:pt x="854" y="508"/>
                    </a:lnTo>
                    <a:lnTo>
                      <a:pt x="856" y="523"/>
                    </a:lnTo>
                    <a:lnTo>
                      <a:pt x="856" y="540"/>
                    </a:lnTo>
                    <a:lnTo>
                      <a:pt x="856" y="557"/>
                    </a:lnTo>
                    <a:lnTo>
                      <a:pt x="858" y="574"/>
                    </a:lnTo>
                    <a:lnTo>
                      <a:pt x="858" y="591"/>
                    </a:lnTo>
                    <a:lnTo>
                      <a:pt x="858" y="610"/>
                    </a:lnTo>
                    <a:lnTo>
                      <a:pt x="858" y="627"/>
                    </a:lnTo>
                    <a:lnTo>
                      <a:pt x="856" y="644"/>
                    </a:lnTo>
                    <a:lnTo>
                      <a:pt x="854" y="663"/>
                    </a:lnTo>
                    <a:lnTo>
                      <a:pt x="854" y="682"/>
                    </a:lnTo>
                    <a:lnTo>
                      <a:pt x="850" y="701"/>
                    </a:lnTo>
                    <a:lnTo>
                      <a:pt x="848" y="719"/>
                    </a:lnTo>
                    <a:lnTo>
                      <a:pt x="846" y="739"/>
                    </a:lnTo>
                    <a:lnTo>
                      <a:pt x="842" y="758"/>
                    </a:lnTo>
                    <a:lnTo>
                      <a:pt x="839" y="776"/>
                    </a:lnTo>
                    <a:lnTo>
                      <a:pt x="835" y="796"/>
                    </a:lnTo>
                    <a:lnTo>
                      <a:pt x="829" y="815"/>
                    </a:lnTo>
                    <a:lnTo>
                      <a:pt x="825" y="836"/>
                    </a:lnTo>
                    <a:lnTo>
                      <a:pt x="818" y="853"/>
                    </a:lnTo>
                    <a:lnTo>
                      <a:pt x="812" y="874"/>
                    </a:lnTo>
                    <a:lnTo>
                      <a:pt x="806" y="893"/>
                    </a:lnTo>
                    <a:lnTo>
                      <a:pt x="799" y="912"/>
                    </a:lnTo>
                    <a:lnTo>
                      <a:pt x="791" y="931"/>
                    </a:lnTo>
                    <a:lnTo>
                      <a:pt x="781" y="950"/>
                    </a:lnTo>
                    <a:lnTo>
                      <a:pt x="772" y="969"/>
                    </a:lnTo>
                    <a:lnTo>
                      <a:pt x="762" y="988"/>
                    </a:lnTo>
                    <a:lnTo>
                      <a:pt x="751" y="1007"/>
                    </a:lnTo>
                    <a:lnTo>
                      <a:pt x="742" y="1026"/>
                    </a:lnTo>
                    <a:lnTo>
                      <a:pt x="728" y="1045"/>
                    </a:lnTo>
                    <a:lnTo>
                      <a:pt x="717" y="1064"/>
                    </a:lnTo>
                    <a:lnTo>
                      <a:pt x="702" y="1082"/>
                    </a:lnTo>
                    <a:lnTo>
                      <a:pt x="688" y="1099"/>
                    </a:lnTo>
                    <a:lnTo>
                      <a:pt x="671" y="1116"/>
                    </a:lnTo>
                    <a:lnTo>
                      <a:pt x="658" y="1135"/>
                    </a:lnTo>
                    <a:lnTo>
                      <a:pt x="639" y="1152"/>
                    </a:lnTo>
                    <a:lnTo>
                      <a:pt x="622" y="1169"/>
                    </a:lnTo>
                    <a:lnTo>
                      <a:pt x="605" y="1184"/>
                    </a:lnTo>
                    <a:lnTo>
                      <a:pt x="586" y="1201"/>
                    </a:lnTo>
                    <a:lnTo>
                      <a:pt x="584" y="1203"/>
                    </a:lnTo>
                    <a:lnTo>
                      <a:pt x="580" y="1207"/>
                    </a:lnTo>
                    <a:lnTo>
                      <a:pt x="574" y="1211"/>
                    </a:lnTo>
                    <a:lnTo>
                      <a:pt x="572" y="1213"/>
                    </a:lnTo>
                    <a:lnTo>
                      <a:pt x="567" y="1217"/>
                    </a:lnTo>
                    <a:lnTo>
                      <a:pt x="563" y="1222"/>
                    </a:lnTo>
                    <a:lnTo>
                      <a:pt x="555" y="1226"/>
                    </a:lnTo>
                    <a:lnTo>
                      <a:pt x="550" y="1230"/>
                    </a:lnTo>
                    <a:lnTo>
                      <a:pt x="544" y="1236"/>
                    </a:lnTo>
                    <a:lnTo>
                      <a:pt x="536" y="1241"/>
                    </a:lnTo>
                    <a:lnTo>
                      <a:pt x="527" y="1245"/>
                    </a:lnTo>
                    <a:lnTo>
                      <a:pt x="519" y="1251"/>
                    </a:lnTo>
                    <a:lnTo>
                      <a:pt x="510" y="1256"/>
                    </a:lnTo>
                    <a:lnTo>
                      <a:pt x="500" y="1262"/>
                    </a:lnTo>
                    <a:lnTo>
                      <a:pt x="496" y="1264"/>
                    </a:lnTo>
                    <a:lnTo>
                      <a:pt x="491" y="1266"/>
                    </a:lnTo>
                    <a:lnTo>
                      <a:pt x="485" y="1268"/>
                    </a:lnTo>
                    <a:lnTo>
                      <a:pt x="479" y="1272"/>
                    </a:lnTo>
                    <a:lnTo>
                      <a:pt x="473" y="1274"/>
                    </a:lnTo>
                    <a:lnTo>
                      <a:pt x="470" y="1275"/>
                    </a:lnTo>
                    <a:lnTo>
                      <a:pt x="464" y="1277"/>
                    </a:lnTo>
                    <a:lnTo>
                      <a:pt x="458" y="1279"/>
                    </a:lnTo>
                    <a:lnTo>
                      <a:pt x="453" y="1281"/>
                    </a:lnTo>
                    <a:lnTo>
                      <a:pt x="447" y="1283"/>
                    </a:lnTo>
                    <a:lnTo>
                      <a:pt x="439" y="1285"/>
                    </a:lnTo>
                    <a:lnTo>
                      <a:pt x="435" y="1287"/>
                    </a:lnTo>
                    <a:lnTo>
                      <a:pt x="428" y="1289"/>
                    </a:lnTo>
                    <a:lnTo>
                      <a:pt x="422" y="1291"/>
                    </a:lnTo>
                    <a:lnTo>
                      <a:pt x="415" y="1291"/>
                    </a:lnTo>
                    <a:lnTo>
                      <a:pt x="411" y="1293"/>
                    </a:lnTo>
                    <a:lnTo>
                      <a:pt x="403" y="1293"/>
                    </a:lnTo>
                    <a:lnTo>
                      <a:pt x="397" y="1294"/>
                    </a:lnTo>
                    <a:lnTo>
                      <a:pt x="390" y="1294"/>
                    </a:lnTo>
                    <a:lnTo>
                      <a:pt x="384" y="1296"/>
                    </a:lnTo>
                    <a:lnTo>
                      <a:pt x="377" y="1296"/>
                    </a:lnTo>
                    <a:lnTo>
                      <a:pt x="371" y="1296"/>
                    </a:lnTo>
                    <a:lnTo>
                      <a:pt x="363" y="1296"/>
                    </a:lnTo>
                    <a:lnTo>
                      <a:pt x="358" y="1296"/>
                    </a:lnTo>
                    <a:lnTo>
                      <a:pt x="350" y="1294"/>
                    </a:lnTo>
                    <a:lnTo>
                      <a:pt x="342" y="1294"/>
                    </a:lnTo>
                    <a:lnTo>
                      <a:pt x="335" y="1293"/>
                    </a:lnTo>
                    <a:lnTo>
                      <a:pt x="329" y="1293"/>
                    </a:lnTo>
                    <a:lnTo>
                      <a:pt x="321" y="1291"/>
                    </a:lnTo>
                    <a:lnTo>
                      <a:pt x="316" y="1289"/>
                    </a:lnTo>
                    <a:lnTo>
                      <a:pt x="308" y="1287"/>
                    </a:lnTo>
                    <a:lnTo>
                      <a:pt x="300" y="1287"/>
                    </a:lnTo>
                    <a:lnTo>
                      <a:pt x="293" y="1283"/>
                    </a:lnTo>
                    <a:lnTo>
                      <a:pt x="285" y="1279"/>
                    </a:lnTo>
                    <a:lnTo>
                      <a:pt x="278" y="1277"/>
                    </a:lnTo>
                    <a:lnTo>
                      <a:pt x="272" y="1275"/>
                    </a:lnTo>
                    <a:lnTo>
                      <a:pt x="266" y="1270"/>
                    </a:lnTo>
                    <a:lnTo>
                      <a:pt x="259" y="1266"/>
                    </a:lnTo>
                    <a:lnTo>
                      <a:pt x="253" y="1264"/>
                    </a:lnTo>
                    <a:lnTo>
                      <a:pt x="247" y="1260"/>
                    </a:lnTo>
                    <a:lnTo>
                      <a:pt x="242" y="1255"/>
                    </a:lnTo>
                    <a:lnTo>
                      <a:pt x="236" y="1251"/>
                    </a:lnTo>
                    <a:lnTo>
                      <a:pt x="230" y="1245"/>
                    </a:lnTo>
                    <a:lnTo>
                      <a:pt x="226" y="1241"/>
                    </a:lnTo>
                    <a:lnTo>
                      <a:pt x="221" y="1236"/>
                    </a:lnTo>
                    <a:lnTo>
                      <a:pt x="215" y="1232"/>
                    </a:lnTo>
                    <a:lnTo>
                      <a:pt x="211" y="1226"/>
                    </a:lnTo>
                    <a:lnTo>
                      <a:pt x="205" y="1222"/>
                    </a:lnTo>
                    <a:lnTo>
                      <a:pt x="202" y="1215"/>
                    </a:lnTo>
                    <a:lnTo>
                      <a:pt x="196" y="1209"/>
                    </a:lnTo>
                    <a:lnTo>
                      <a:pt x="192" y="1201"/>
                    </a:lnTo>
                    <a:lnTo>
                      <a:pt x="188" y="1196"/>
                    </a:lnTo>
                    <a:lnTo>
                      <a:pt x="185" y="1188"/>
                    </a:lnTo>
                    <a:lnTo>
                      <a:pt x="181" y="1182"/>
                    </a:lnTo>
                    <a:lnTo>
                      <a:pt x="177" y="1175"/>
                    </a:lnTo>
                    <a:lnTo>
                      <a:pt x="175" y="1169"/>
                    </a:lnTo>
                    <a:lnTo>
                      <a:pt x="171" y="1159"/>
                    </a:lnTo>
                    <a:lnTo>
                      <a:pt x="169" y="1152"/>
                    </a:lnTo>
                    <a:lnTo>
                      <a:pt x="165" y="1144"/>
                    </a:lnTo>
                    <a:lnTo>
                      <a:pt x="164" y="1137"/>
                    </a:lnTo>
                    <a:lnTo>
                      <a:pt x="162" y="1127"/>
                    </a:lnTo>
                    <a:lnTo>
                      <a:pt x="158" y="1120"/>
                    </a:lnTo>
                    <a:lnTo>
                      <a:pt x="156" y="1110"/>
                    </a:lnTo>
                    <a:lnTo>
                      <a:pt x="156" y="1102"/>
                    </a:lnTo>
                    <a:lnTo>
                      <a:pt x="152" y="1093"/>
                    </a:lnTo>
                    <a:lnTo>
                      <a:pt x="152" y="1083"/>
                    </a:lnTo>
                    <a:lnTo>
                      <a:pt x="150" y="1074"/>
                    </a:lnTo>
                    <a:lnTo>
                      <a:pt x="148" y="1064"/>
                    </a:lnTo>
                    <a:lnTo>
                      <a:pt x="146" y="1053"/>
                    </a:lnTo>
                    <a:lnTo>
                      <a:pt x="146" y="1044"/>
                    </a:lnTo>
                    <a:lnTo>
                      <a:pt x="145" y="1034"/>
                    </a:lnTo>
                    <a:lnTo>
                      <a:pt x="145" y="1025"/>
                    </a:lnTo>
                    <a:lnTo>
                      <a:pt x="145" y="1013"/>
                    </a:lnTo>
                    <a:lnTo>
                      <a:pt x="145" y="1004"/>
                    </a:lnTo>
                    <a:lnTo>
                      <a:pt x="145" y="992"/>
                    </a:lnTo>
                    <a:lnTo>
                      <a:pt x="145" y="981"/>
                    </a:lnTo>
                    <a:lnTo>
                      <a:pt x="145" y="969"/>
                    </a:lnTo>
                    <a:lnTo>
                      <a:pt x="145" y="958"/>
                    </a:lnTo>
                    <a:lnTo>
                      <a:pt x="146" y="947"/>
                    </a:lnTo>
                    <a:lnTo>
                      <a:pt x="148" y="937"/>
                    </a:lnTo>
                    <a:lnTo>
                      <a:pt x="148" y="924"/>
                    </a:lnTo>
                    <a:lnTo>
                      <a:pt x="150" y="912"/>
                    </a:lnTo>
                    <a:lnTo>
                      <a:pt x="150" y="899"/>
                    </a:lnTo>
                    <a:lnTo>
                      <a:pt x="152" y="888"/>
                    </a:lnTo>
                    <a:lnTo>
                      <a:pt x="154" y="874"/>
                    </a:lnTo>
                    <a:lnTo>
                      <a:pt x="156" y="863"/>
                    </a:lnTo>
                    <a:lnTo>
                      <a:pt x="160" y="850"/>
                    </a:lnTo>
                    <a:lnTo>
                      <a:pt x="162" y="836"/>
                    </a:lnTo>
                    <a:lnTo>
                      <a:pt x="164" y="825"/>
                    </a:lnTo>
                    <a:lnTo>
                      <a:pt x="167" y="812"/>
                    </a:lnTo>
                    <a:lnTo>
                      <a:pt x="169" y="798"/>
                    </a:lnTo>
                    <a:lnTo>
                      <a:pt x="173" y="785"/>
                    </a:lnTo>
                    <a:lnTo>
                      <a:pt x="175" y="772"/>
                    </a:lnTo>
                    <a:lnTo>
                      <a:pt x="181" y="757"/>
                    </a:lnTo>
                    <a:lnTo>
                      <a:pt x="183" y="743"/>
                    </a:lnTo>
                    <a:lnTo>
                      <a:pt x="188" y="730"/>
                    </a:lnTo>
                    <a:lnTo>
                      <a:pt x="0" y="719"/>
                    </a:lnTo>
                    <a:lnTo>
                      <a:pt x="0" y="717"/>
                    </a:lnTo>
                    <a:lnTo>
                      <a:pt x="2" y="717"/>
                    </a:lnTo>
                    <a:lnTo>
                      <a:pt x="4" y="713"/>
                    </a:lnTo>
                    <a:lnTo>
                      <a:pt x="8" y="707"/>
                    </a:lnTo>
                    <a:lnTo>
                      <a:pt x="13" y="701"/>
                    </a:lnTo>
                    <a:lnTo>
                      <a:pt x="17" y="696"/>
                    </a:lnTo>
                    <a:lnTo>
                      <a:pt x="25" y="686"/>
                    </a:lnTo>
                    <a:lnTo>
                      <a:pt x="32" y="679"/>
                    </a:lnTo>
                    <a:lnTo>
                      <a:pt x="34" y="673"/>
                    </a:lnTo>
                    <a:lnTo>
                      <a:pt x="38" y="667"/>
                    </a:lnTo>
                    <a:lnTo>
                      <a:pt x="42" y="663"/>
                    </a:lnTo>
                    <a:lnTo>
                      <a:pt x="46" y="658"/>
                    </a:lnTo>
                    <a:lnTo>
                      <a:pt x="50" y="652"/>
                    </a:lnTo>
                    <a:lnTo>
                      <a:pt x="55" y="644"/>
                    </a:lnTo>
                    <a:lnTo>
                      <a:pt x="59" y="639"/>
                    </a:lnTo>
                    <a:lnTo>
                      <a:pt x="65" y="633"/>
                    </a:lnTo>
                    <a:lnTo>
                      <a:pt x="69" y="625"/>
                    </a:lnTo>
                    <a:lnTo>
                      <a:pt x="72" y="620"/>
                    </a:lnTo>
                    <a:lnTo>
                      <a:pt x="78" y="612"/>
                    </a:lnTo>
                    <a:lnTo>
                      <a:pt x="82" y="604"/>
                    </a:lnTo>
                    <a:lnTo>
                      <a:pt x="88" y="597"/>
                    </a:lnTo>
                    <a:lnTo>
                      <a:pt x="91" y="589"/>
                    </a:lnTo>
                    <a:lnTo>
                      <a:pt x="97" y="582"/>
                    </a:lnTo>
                    <a:lnTo>
                      <a:pt x="101" y="574"/>
                    </a:lnTo>
                    <a:lnTo>
                      <a:pt x="105" y="565"/>
                    </a:lnTo>
                    <a:lnTo>
                      <a:pt x="110" y="557"/>
                    </a:lnTo>
                    <a:lnTo>
                      <a:pt x="114" y="547"/>
                    </a:lnTo>
                    <a:lnTo>
                      <a:pt x="118" y="540"/>
                    </a:lnTo>
                    <a:lnTo>
                      <a:pt x="122" y="530"/>
                    </a:lnTo>
                    <a:lnTo>
                      <a:pt x="127" y="521"/>
                    </a:lnTo>
                    <a:lnTo>
                      <a:pt x="131" y="511"/>
                    </a:lnTo>
                    <a:lnTo>
                      <a:pt x="137" y="502"/>
                    </a:lnTo>
                    <a:lnTo>
                      <a:pt x="141" y="492"/>
                    </a:lnTo>
                    <a:lnTo>
                      <a:pt x="143" y="483"/>
                    </a:lnTo>
                    <a:lnTo>
                      <a:pt x="146" y="471"/>
                    </a:lnTo>
                    <a:lnTo>
                      <a:pt x="152" y="462"/>
                    </a:lnTo>
                    <a:lnTo>
                      <a:pt x="154" y="452"/>
                    </a:lnTo>
                    <a:lnTo>
                      <a:pt x="158" y="443"/>
                    </a:lnTo>
                    <a:lnTo>
                      <a:pt x="162" y="432"/>
                    </a:lnTo>
                    <a:lnTo>
                      <a:pt x="164" y="422"/>
                    </a:lnTo>
                    <a:lnTo>
                      <a:pt x="165" y="411"/>
                    </a:lnTo>
                    <a:lnTo>
                      <a:pt x="169" y="401"/>
                    </a:lnTo>
                    <a:lnTo>
                      <a:pt x="171" y="390"/>
                    </a:lnTo>
                    <a:lnTo>
                      <a:pt x="173" y="380"/>
                    </a:lnTo>
                    <a:lnTo>
                      <a:pt x="175" y="369"/>
                    </a:lnTo>
                    <a:lnTo>
                      <a:pt x="177" y="357"/>
                    </a:lnTo>
                    <a:lnTo>
                      <a:pt x="179" y="346"/>
                    </a:lnTo>
                    <a:lnTo>
                      <a:pt x="181" y="336"/>
                    </a:lnTo>
                    <a:lnTo>
                      <a:pt x="181" y="325"/>
                    </a:lnTo>
                    <a:lnTo>
                      <a:pt x="181" y="314"/>
                    </a:lnTo>
                    <a:lnTo>
                      <a:pt x="181" y="302"/>
                    </a:lnTo>
                    <a:lnTo>
                      <a:pt x="181" y="291"/>
                    </a:lnTo>
                    <a:lnTo>
                      <a:pt x="181" y="279"/>
                    </a:lnTo>
                    <a:lnTo>
                      <a:pt x="179" y="268"/>
                    </a:lnTo>
                    <a:lnTo>
                      <a:pt x="179" y="257"/>
                    </a:lnTo>
                    <a:lnTo>
                      <a:pt x="177" y="247"/>
                    </a:lnTo>
                    <a:lnTo>
                      <a:pt x="175" y="234"/>
                    </a:lnTo>
                    <a:lnTo>
                      <a:pt x="173" y="224"/>
                    </a:lnTo>
                    <a:lnTo>
                      <a:pt x="173" y="213"/>
                    </a:lnTo>
                    <a:lnTo>
                      <a:pt x="173" y="203"/>
                    </a:lnTo>
                    <a:lnTo>
                      <a:pt x="171" y="192"/>
                    </a:lnTo>
                    <a:lnTo>
                      <a:pt x="171" y="181"/>
                    </a:lnTo>
                    <a:lnTo>
                      <a:pt x="173" y="171"/>
                    </a:lnTo>
                    <a:lnTo>
                      <a:pt x="173" y="164"/>
                    </a:lnTo>
                    <a:lnTo>
                      <a:pt x="173" y="152"/>
                    </a:lnTo>
                    <a:lnTo>
                      <a:pt x="175" y="145"/>
                    </a:lnTo>
                    <a:lnTo>
                      <a:pt x="175" y="135"/>
                    </a:lnTo>
                    <a:lnTo>
                      <a:pt x="177" y="127"/>
                    </a:lnTo>
                    <a:lnTo>
                      <a:pt x="179" y="118"/>
                    </a:lnTo>
                    <a:lnTo>
                      <a:pt x="183" y="110"/>
                    </a:lnTo>
                    <a:lnTo>
                      <a:pt x="185" y="105"/>
                    </a:lnTo>
                    <a:lnTo>
                      <a:pt x="188" y="97"/>
                    </a:lnTo>
                    <a:lnTo>
                      <a:pt x="190" y="89"/>
                    </a:lnTo>
                    <a:lnTo>
                      <a:pt x="192" y="82"/>
                    </a:lnTo>
                    <a:lnTo>
                      <a:pt x="196" y="74"/>
                    </a:lnTo>
                    <a:lnTo>
                      <a:pt x="200" y="70"/>
                    </a:lnTo>
                    <a:lnTo>
                      <a:pt x="204" y="63"/>
                    </a:lnTo>
                    <a:lnTo>
                      <a:pt x="207" y="57"/>
                    </a:lnTo>
                    <a:lnTo>
                      <a:pt x="213" y="53"/>
                    </a:lnTo>
                    <a:lnTo>
                      <a:pt x="219" y="48"/>
                    </a:lnTo>
                    <a:lnTo>
                      <a:pt x="223" y="42"/>
                    </a:lnTo>
                    <a:lnTo>
                      <a:pt x="228" y="36"/>
                    </a:lnTo>
                    <a:lnTo>
                      <a:pt x="234" y="32"/>
                    </a:lnTo>
                    <a:lnTo>
                      <a:pt x="240" y="29"/>
                    </a:lnTo>
                    <a:lnTo>
                      <a:pt x="245" y="25"/>
                    </a:lnTo>
                    <a:lnTo>
                      <a:pt x="253" y="21"/>
                    </a:lnTo>
                    <a:lnTo>
                      <a:pt x="259" y="19"/>
                    </a:lnTo>
                    <a:lnTo>
                      <a:pt x="266" y="15"/>
                    </a:lnTo>
                    <a:lnTo>
                      <a:pt x="272" y="11"/>
                    </a:lnTo>
                    <a:lnTo>
                      <a:pt x="280" y="10"/>
                    </a:lnTo>
                    <a:lnTo>
                      <a:pt x="287" y="8"/>
                    </a:lnTo>
                    <a:lnTo>
                      <a:pt x="295" y="6"/>
                    </a:lnTo>
                    <a:lnTo>
                      <a:pt x="302" y="4"/>
                    </a:lnTo>
                    <a:lnTo>
                      <a:pt x="310" y="2"/>
                    </a:lnTo>
                    <a:lnTo>
                      <a:pt x="319" y="0"/>
                    </a:lnTo>
                    <a:lnTo>
                      <a:pt x="327" y="0"/>
                    </a:lnTo>
                    <a:lnTo>
                      <a:pt x="335" y="0"/>
                    </a:lnTo>
                    <a:lnTo>
                      <a:pt x="344" y="0"/>
                    </a:lnTo>
                    <a:lnTo>
                      <a:pt x="352" y="0"/>
                    </a:lnTo>
                    <a:lnTo>
                      <a:pt x="361" y="0"/>
                    </a:lnTo>
                    <a:lnTo>
                      <a:pt x="371" y="0"/>
                    </a:lnTo>
                    <a:lnTo>
                      <a:pt x="380" y="2"/>
                    </a:lnTo>
                    <a:lnTo>
                      <a:pt x="392" y="4"/>
                    </a:lnTo>
                    <a:lnTo>
                      <a:pt x="401" y="6"/>
                    </a:lnTo>
                    <a:lnTo>
                      <a:pt x="411" y="8"/>
                    </a:lnTo>
                    <a:lnTo>
                      <a:pt x="420" y="10"/>
                    </a:lnTo>
                    <a:lnTo>
                      <a:pt x="432" y="11"/>
                    </a:lnTo>
                    <a:lnTo>
                      <a:pt x="443" y="15"/>
                    </a:lnTo>
                    <a:lnTo>
                      <a:pt x="453" y="17"/>
                    </a:lnTo>
                    <a:lnTo>
                      <a:pt x="464" y="19"/>
                    </a:lnTo>
                    <a:lnTo>
                      <a:pt x="475" y="23"/>
                    </a:lnTo>
                    <a:lnTo>
                      <a:pt x="487" y="29"/>
                    </a:lnTo>
                    <a:lnTo>
                      <a:pt x="496" y="32"/>
                    </a:lnTo>
                    <a:lnTo>
                      <a:pt x="510" y="36"/>
                    </a:lnTo>
                    <a:lnTo>
                      <a:pt x="521" y="42"/>
                    </a:lnTo>
                    <a:lnTo>
                      <a:pt x="532" y="48"/>
                    </a:lnTo>
                    <a:lnTo>
                      <a:pt x="544" y="53"/>
                    </a:lnTo>
                    <a:lnTo>
                      <a:pt x="557" y="57"/>
                    </a:lnTo>
                    <a:lnTo>
                      <a:pt x="569" y="63"/>
                    </a:lnTo>
                    <a:lnTo>
                      <a:pt x="582" y="70"/>
                    </a:lnTo>
                    <a:lnTo>
                      <a:pt x="584" y="70"/>
                    </a:lnTo>
                    <a:lnTo>
                      <a:pt x="588" y="74"/>
                    </a:lnTo>
                    <a:lnTo>
                      <a:pt x="591" y="76"/>
                    </a:lnTo>
                    <a:lnTo>
                      <a:pt x="595" y="78"/>
                    </a:lnTo>
                    <a:lnTo>
                      <a:pt x="601" y="82"/>
                    </a:lnTo>
                    <a:lnTo>
                      <a:pt x="607" y="84"/>
                    </a:lnTo>
                    <a:lnTo>
                      <a:pt x="612" y="87"/>
                    </a:lnTo>
                    <a:lnTo>
                      <a:pt x="620" y="91"/>
                    </a:lnTo>
                    <a:lnTo>
                      <a:pt x="627" y="95"/>
                    </a:lnTo>
                    <a:lnTo>
                      <a:pt x="635" y="101"/>
                    </a:lnTo>
                    <a:lnTo>
                      <a:pt x="643" y="107"/>
                    </a:lnTo>
                    <a:lnTo>
                      <a:pt x="650" y="110"/>
                    </a:lnTo>
                    <a:lnTo>
                      <a:pt x="660" y="116"/>
                    </a:lnTo>
                    <a:lnTo>
                      <a:pt x="669" y="124"/>
                    </a:lnTo>
                    <a:lnTo>
                      <a:pt x="677" y="127"/>
                    </a:lnTo>
                    <a:lnTo>
                      <a:pt x="686" y="135"/>
                    </a:lnTo>
                    <a:lnTo>
                      <a:pt x="694" y="141"/>
                    </a:lnTo>
                    <a:lnTo>
                      <a:pt x="704" y="148"/>
                    </a:lnTo>
                    <a:lnTo>
                      <a:pt x="713" y="156"/>
                    </a:lnTo>
                    <a:lnTo>
                      <a:pt x="723" y="162"/>
                    </a:lnTo>
                    <a:lnTo>
                      <a:pt x="730" y="169"/>
                    </a:lnTo>
                    <a:lnTo>
                      <a:pt x="740" y="179"/>
                    </a:lnTo>
                    <a:lnTo>
                      <a:pt x="747" y="186"/>
                    </a:lnTo>
                    <a:lnTo>
                      <a:pt x="755" y="194"/>
                    </a:lnTo>
                    <a:lnTo>
                      <a:pt x="764" y="202"/>
                    </a:lnTo>
                    <a:lnTo>
                      <a:pt x="772" y="209"/>
                    </a:lnTo>
                    <a:lnTo>
                      <a:pt x="778" y="217"/>
                    </a:lnTo>
                    <a:lnTo>
                      <a:pt x="785" y="226"/>
                    </a:lnTo>
                    <a:lnTo>
                      <a:pt x="789" y="234"/>
                    </a:lnTo>
                    <a:lnTo>
                      <a:pt x="797" y="243"/>
                    </a:lnTo>
                    <a:lnTo>
                      <a:pt x="759" y="259"/>
                    </a:lnTo>
                    <a:lnTo>
                      <a:pt x="757" y="257"/>
                    </a:lnTo>
                    <a:lnTo>
                      <a:pt x="755" y="255"/>
                    </a:lnTo>
                    <a:lnTo>
                      <a:pt x="751" y="249"/>
                    </a:lnTo>
                    <a:lnTo>
                      <a:pt x="747" y="243"/>
                    </a:lnTo>
                    <a:lnTo>
                      <a:pt x="740" y="236"/>
                    </a:lnTo>
                    <a:lnTo>
                      <a:pt x="732" y="228"/>
                    </a:lnTo>
                    <a:lnTo>
                      <a:pt x="726" y="224"/>
                    </a:lnTo>
                    <a:lnTo>
                      <a:pt x="723" y="219"/>
                    </a:lnTo>
                    <a:lnTo>
                      <a:pt x="717" y="213"/>
                    </a:lnTo>
                    <a:lnTo>
                      <a:pt x="713" y="209"/>
                    </a:lnTo>
                    <a:lnTo>
                      <a:pt x="705" y="203"/>
                    </a:lnTo>
                    <a:lnTo>
                      <a:pt x="700" y="198"/>
                    </a:lnTo>
                    <a:lnTo>
                      <a:pt x="692" y="190"/>
                    </a:lnTo>
                    <a:lnTo>
                      <a:pt x="685" y="186"/>
                    </a:lnTo>
                    <a:lnTo>
                      <a:pt x="677" y="179"/>
                    </a:lnTo>
                    <a:lnTo>
                      <a:pt x="669" y="173"/>
                    </a:lnTo>
                    <a:lnTo>
                      <a:pt x="660" y="167"/>
                    </a:lnTo>
                    <a:lnTo>
                      <a:pt x="652" y="160"/>
                    </a:lnTo>
                    <a:lnTo>
                      <a:pt x="648" y="156"/>
                    </a:lnTo>
                    <a:lnTo>
                      <a:pt x="643" y="154"/>
                    </a:lnTo>
                    <a:lnTo>
                      <a:pt x="639" y="150"/>
                    </a:lnTo>
                    <a:lnTo>
                      <a:pt x="633" y="146"/>
                    </a:lnTo>
                    <a:lnTo>
                      <a:pt x="627" y="143"/>
                    </a:lnTo>
                    <a:lnTo>
                      <a:pt x="624" y="139"/>
                    </a:lnTo>
                    <a:lnTo>
                      <a:pt x="618" y="137"/>
                    </a:lnTo>
                    <a:lnTo>
                      <a:pt x="612" y="133"/>
                    </a:lnTo>
                    <a:lnTo>
                      <a:pt x="607" y="129"/>
                    </a:lnTo>
                    <a:lnTo>
                      <a:pt x="601" y="127"/>
                    </a:lnTo>
                    <a:lnTo>
                      <a:pt x="595" y="124"/>
                    </a:lnTo>
                    <a:lnTo>
                      <a:pt x="591" y="120"/>
                    </a:lnTo>
                    <a:lnTo>
                      <a:pt x="584" y="116"/>
                    </a:lnTo>
                    <a:lnTo>
                      <a:pt x="578" y="114"/>
                    </a:lnTo>
                    <a:lnTo>
                      <a:pt x="572" y="110"/>
                    </a:lnTo>
                    <a:lnTo>
                      <a:pt x="567" y="107"/>
                    </a:lnTo>
                    <a:lnTo>
                      <a:pt x="561" y="103"/>
                    </a:lnTo>
                    <a:lnTo>
                      <a:pt x="553" y="99"/>
                    </a:lnTo>
                    <a:lnTo>
                      <a:pt x="546" y="95"/>
                    </a:lnTo>
                    <a:lnTo>
                      <a:pt x="540" y="93"/>
                    </a:lnTo>
                    <a:lnTo>
                      <a:pt x="532" y="89"/>
                    </a:lnTo>
                    <a:lnTo>
                      <a:pt x="527" y="86"/>
                    </a:lnTo>
                    <a:lnTo>
                      <a:pt x="519" y="84"/>
                    </a:lnTo>
                    <a:lnTo>
                      <a:pt x="512" y="80"/>
                    </a:lnTo>
                    <a:lnTo>
                      <a:pt x="504" y="76"/>
                    </a:lnTo>
                    <a:lnTo>
                      <a:pt x="496" y="74"/>
                    </a:lnTo>
                    <a:lnTo>
                      <a:pt x="489" y="72"/>
                    </a:lnTo>
                    <a:lnTo>
                      <a:pt x="481" y="68"/>
                    </a:lnTo>
                    <a:lnTo>
                      <a:pt x="473" y="67"/>
                    </a:lnTo>
                    <a:lnTo>
                      <a:pt x="466" y="63"/>
                    </a:lnTo>
                    <a:lnTo>
                      <a:pt x="458" y="61"/>
                    </a:lnTo>
                    <a:lnTo>
                      <a:pt x="451" y="59"/>
                    </a:lnTo>
                    <a:lnTo>
                      <a:pt x="443" y="57"/>
                    </a:lnTo>
                    <a:lnTo>
                      <a:pt x="435" y="53"/>
                    </a:lnTo>
                    <a:lnTo>
                      <a:pt x="428" y="53"/>
                    </a:lnTo>
                    <a:lnTo>
                      <a:pt x="420" y="51"/>
                    </a:lnTo>
                    <a:lnTo>
                      <a:pt x="413" y="49"/>
                    </a:lnTo>
                    <a:lnTo>
                      <a:pt x="405" y="48"/>
                    </a:lnTo>
                    <a:lnTo>
                      <a:pt x="396" y="46"/>
                    </a:lnTo>
                    <a:lnTo>
                      <a:pt x="390" y="46"/>
                    </a:lnTo>
                    <a:lnTo>
                      <a:pt x="382" y="44"/>
                    </a:lnTo>
                    <a:lnTo>
                      <a:pt x="375" y="44"/>
                    </a:lnTo>
                    <a:lnTo>
                      <a:pt x="365" y="44"/>
                    </a:lnTo>
                    <a:lnTo>
                      <a:pt x="359" y="44"/>
                    </a:lnTo>
                    <a:lnTo>
                      <a:pt x="352" y="44"/>
                    </a:lnTo>
                    <a:lnTo>
                      <a:pt x="344" y="44"/>
                    </a:lnTo>
                    <a:lnTo>
                      <a:pt x="337" y="44"/>
                    </a:lnTo>
                    <a:lnTo>
                      <a:pt x="331" y="46"/>
                    </a:lnTo>
                    <a:lnTo>
                      <a:pt x="323" y="46"/>
                    </a:lnTo>
                    <a:lnTo>
                      <a:pt x="316" y="48"/>
                    </a:lnTo>
                    <a:lnTo>
                      <a:pt x="310" y="49"/>
                    </a:lnTo>
                    <a:lnTo>
                      <a:pt x="302" y="51"/>
                    </a:lnTo>
                    <a:lnTo>
                      <a:pt x="297" y="53"/>
                    </a:lnTo>
                    <a:lnTo>
                      <a:pt x="289" y="57"/>
                    </a:lnTo>
                    <a:lnTo>
                      <a:pt x="285" y="59"/>
                    </a:lnTo>
                    <a:lnTo>
                      <a:pt x="280" y="63"/>
                    </a:lnTo>
                    <a:lnTo>
                      <a:pt x="274" y="65"/>
                    </a:lnTo>
                    <a:lnTo>
                      <a:pt x="268" y="70"/>
                    </a:lnTo>
                    <a:lnTo>
                      <a:pt x="262" y="74"/>
                    </a:lnTo>
                    <a:lnTo>
                      <a:pt x="259" y="78"/>
                    </a:lnTo>
                    <a:lnTo>
                      <a:pt x="253" y="84"/>
                    </a:lnTo>
                    <a:lnTo>
                      <a:pt x="249" y="87"/>
                    </a:lnTo>
                    <a:lnTo>
                      <a:pt x="245" y="93"/>
                    </a:lnTo>
                    <a:lnTo>
                      <a:pt x="242" y="101"/>
                    </a:lnTo>
                    <a:lnTo>
                      <a:pt x="238" y="107"/>
                    </a:lnTo>
                    <a:lnTo>
                      <a:pt x="234" y="112"/>
                    </a:lnTo>
                    <a:lnTo>
                      <a:pt x="232" y="120"/>
                    </a:lnTo>
                    <a:lnTo>
                      <a:pt x="228" y="127"/>
                    </a:lnTo>
                    <a:lnTo>
                      <a:pt x="226" y="135"/>
                    </a:lnTo>
                    <a:lnTo>
                      <a:pt x="224" y="145"/>
                    </a:lnTo>
                    <a:lnTo>
                      <a:pt x="223" y="152"/>
                    </a:lnTo>
                    <a:lnTo>
                      <a:pt x="221" y="164"/>
                    </a:lnTo>
                    <a:lnTo>
                      <a:pt x="219" y="171"/>
                    </a:lnTo>
                    <a:lnTo>
                      <a:pt x="219" y="183"/>
                    </a:lnTo>
                    <a:lnTo>
                      <a:pt x="219" y="192"/>
                    </a:lnTo>
                    <a:lnTo>
                      <a:pt x="219" y="205"/>
                    </a:lnTo>
                    <a:lnTo>
                      <a:pt x="219" y="215"/>
                    </a:lnTo>
                    <a:lnTo>
                      <a:pt x="221" y="228"/>
                    </a:lnTo>
                    <a:lnTo>
                      <a:pt x="223" y="241"/>
                    </a:lnTo>
                    <a:lnTo>
                      <a:pt x="224" y="257"/>
                    </a:lnTo>
                    <a:lnTo>
                      <a:pt x="224" y="259"/>
                    </a:lnTo>
                    <a:lnTo>
                      <a:pt x="224" y="260"/>
                    </a:lnTo>
                    <a:lnTo>
                      <a:pt x="224" y="266"/>
                    </a:lnTo>
                    <a:lnTo>
                      <a:pt x="224" y="272"/>
                    </a:lnTo>
                    <a:lnTo>
                      <a:pt x="224" y="278"/>
                    </a:lnTo>
                    <a:lnTo>
                      <a:pt x="224" y="281"/>
                    </a:lnTo>
                    <a:lnTo>
                      <a:pt x="224" y="287"/>
                    </a:lnTo>
                    <a:lnTo>
                      <a:pt x="224" y="291"/>
                    </a:lnTo>
                    <a:lnTo>
                      <a:pt x="224" y="297"/>
                    </a:lnTo>
                    <a:lnTo>
                      <a:pt x="224" y="300"/>
                    </a:lnTo>
                    <a:lnTo>
                      <a:pt x="224" y="306"/>
                    </a:lnTo>
                    <a:lnTo>
                      <a:pt x="224" y="312"/>
                    </a:lnTo>
                    <a:lnTo>
                      <a:pt x="224" y="317"/>
                    </a:lnTo>
                    <a:lnTo>
                      <a:pt x="223" y="323"/>
                    </a:lnTo>
                    <a:lnTo>
                      <a:pt x="223" y="331"/>
                    </a:lnTo>
                    <a:lnTo>
                      <a:pt x="223" y="336"/>
                    </a:lnTo>
                    <a:lnTo>
                      <a:pt x="223" y="342"/>
                    </a:lnTo>
                    <a:lnTo>
                      <a:pt x="221" y="350"/>
                    </a:lnTo>
                    <a:lnTo>
                      <a:pt x="221" y="355"/>
                    </a:lnTo>
                    <a:lnTo>
                      <a:pt x="219" y="363"/>
                    </a:lnTo>
                    <a:lnTo>
                      <a:pt x="219" y="373"/>
                    </a:lnTo>
                    <a:lnTo>
                      <a:pt x="217" y="378"/>
                    </a:lnTo>
                    <a:lnTo>
                      <a:pt x="215" y="386"/>
                    </a:lnTo>
                    <a:lnTo>
                      <a:pt x="215" y="395"/>
                    </a:lnTo>
                    <a:lnTo>
                      <a:pt x="213" y="403"/>
                    </a:lnTo>
                    <a:lnTo>
                      <a:pt x="211" y="411"/>
                    </a:lnTo>
                    <a:lnTo>
                      <a:pt x="209" y="418"/>
                    </a:lnTo>
                    <a:lnTo>
                      <a:pt x="207" y="428"/>
                    </a:lnTo>
                    <a:lnTo>
                      <a:pt x="205" y="435"/>
                    </a:lnTo>
                    <a:lnTo>
                      <a:pt x="204" y="443"/>
                    </a:lnTo>
                    <a:lnTo>
                      <a:pt x="202" y="451"/>
                    </a:lnTo>
                    <a:lnTo>
                      <a:pt x="200" y="460"/>
                    </a:lnTo>
                    <a:lnTo>
                      <a:pt x="198" y="470"/>
                    </a:lnTo>
                    <a:lnTo>
                      <a:pt x="194" y="477"/>
                    </a:lnTo>
                    <a:lnTo>
                      <a:pt x="192" y="487"/>
                    </a:lnTo>
                    <a:lnTo>
                      <a:pt x="188" y="496"/>
                    </a:lnTo>
                    <a:lnTo>
                      <a:pt x="186" y="506"/>
                    </a:lnTo>
                    <a:lnTo>
                      <a:pt x="183" y="513"/>
                    </a:lnTo>
                    <a:lnTo>
                      <a:pt x="179" y="523"/>
                    </a:lnTo>
                    <a:lnTo>
                      <a:pt x="175" y="532"/>
                    </a:lnTo>
                    <a:lnTo>
                      <a:pt x="173" y="542"/>
                    </a:lnTo>
                    <a:lnTo>
                      <a:pt x="167" y="551"/>
                    </a:lnTo>
                    <a:lnTo>
                      <a:pt x="164" y="561"/>
                    </a:lnTo>
                    <a:lnTo>
                      <a:pt x="158" y="568"/>
                    </a:lnTo>
                    <a:lnTo>
                      <a:pt x="154" y="578"/>
                    </a:lnTo>
                    <a:lnTo>
                      <a:pt x="148" y="587"/>
                    </a:lnTo>
                    <a:lnTo>
                      <a:pt x="143" y="597"/>
                    </a:lnTo>
                    <a:lnTo>
                      <a:pt x="139" y="606"/>
                    </a:lnTo>
                    <a:lnTo>
                      <a:pt x="133" y="616"/>
                    </a:lnTo>
                    <a:lnTo>
                      <a:pt x="127" y="623"/>
                    </a:lnTo>
                    <a:lnTo>
                      <a:pt x="122" y="633"/>
                    </a:lnTo>
                    <a:lnTo>
                      <a:pt x="116" y="641"/>
                    </a:lnTo>
                    <a:lnTo>
                      <a:pt x="108" y="650"/>
                    </a:lnTo>
                    <a:lnTo>
                      <a:pt x="103" y="660"/>
                    </a:lnTo>
                    <a:lnTo>
                      <a:pt x="95" y="667"/>
                    </a:lnTo>
                    <a:lnTo>
                      <a:pt x="88" y="677"/>
                    </a:lnTo>
                    <a:lnTo>
                      <a:pt x="82" y="686"/>
                    </a:lnTo>
                    <a:lnTo>
                      <a:pt x="243" y="701"/>
                    </a:lnTo>
                    <a:lnTo>
                      <a:pt x="242" y="701"/>
                    </a:lnTo>
                    <a:lnTo>
                      <a:pt x="240" y="705"/>
                    </a:lnTo>
                    <a:lnTo>
                      <a:pt x="238" y="707"/>
                    </a:lnTo>
                    <a:lnTo>
                      <a:pt x="238" y="711"/>
                    </a:lnTo>
                    <a:lnTo>
                      <a:pt x="236" y="717"/>
                    </a:lnTo>
                    <a:lnTo>
                      <a:pt x="236" y="720"/>
                    </a:lnTo>
                    <a:lnTo>
                      <a:pt x="234" y="726"/>
                    </a:lnTo>
                    <a:lnTo>
                      <a:pt x="232" y="732"/>
                    </a:lnTo>
                    <a:lnTo>
                      <a:pt x="230" y="738"/>
                    </a:lnTo>
                    <a:lnTo>
                      <a:pt x="228" y="745"/>
                    </a:lnTo>
                    <a:lnTo>
                      <a:pt x="226" y="751"/>
                    </a:lnTo>
                    <a:lnTo>
                      <a:pt x="224" y="760"/>
                    </a:lnTo>
                    <a:lnTo>
                      <a:pt x="223" y="768"/>
                    </a:lnTo>
                    <a:lnTo>
                      <a:pt x="221" y="777"/>
                    </a:lnTo>
                    <a:lnTo>
                      <a:pt x="219" y="785"/>
                    </a:lnTo>
                    <a:lnTo>
                      <a:pt x="217" y="795"/>
                    </a:lnTo>
                    <a:lnTo>
                      <a:pt x="213" y="802"/>
                    </a:lnTo>
                    <a:lnTo>
                      <a:pt x="213" y="814"/>
                    </a:lnTo>
                    <a:lnTo>
                      <a:pt x="209" y="823"/>
                    </a:lnTo>
                    <a:lnTo>
                      <a:pt x="207" y="834"/>
                    </a:lnTo>
                    <a:lnTo>
                      <a:pt x="205" y="846"/>
                    </a:lnTo>
                    <a:lnTo>
                      <a:pt x="204" y="857"/>
                    </a:lnTo>
                    <a:lnTo>
                      <a:pt x="202" y="867"/>
                    </a:lnTo>
                    <a:lnTo>
                      <a:pt x="202" y="878"/>
                    </a:lnTo>
                    <a:lnTo>
                      <a:pt x="198" y="890"/>
                    </a:lnTo>
                    <a:lnTo>
                      <a:pt x="198" y="901"/>
                    </a:lnTo>
                    <a:lnTo>
                      <a:pt x="196" y="912"/>
                    </a:lnTo>
                    <a:lnTo>
                      <a:pt x="194" y="924"/>
                    </a:lnTo>
                    <a:lnTo>
                      <a:pt x="194" y="935"/>
                    </a:lnTo>
                    <a:lnTo>
                      <a:pt x="194" y="949"/>
                    </a:lnTo>
                    <a:lnTo>
                      <a:pt x="192" y="960"/>
                    </a:lnTo>
                    <a:lnTo>
                      <a:pt x="192" y="973"/>
                    </a:lnTo>
                    <a:lnTo>
                      <a:pt x="192" y="985"/>
                    </a:lnTo>
                    <a:lnTo>
                      <a:pt x="192" y="996"/>
                    </a:lnTo>
                    <a:lnTo>
                      <a:pt x="192" y="1007"/>
                    </a:lnTo>
                    <a:lnTo>
                      <a:pt x="192" y="1019"/>
                    </a:lnTo>
                    <a:lnTo>
                      <a:pt x="192" y="1032"/>
                    </a:lnTo>
                    <a:lnTo>
                      <a:pt x="192" y="1044"/>
                    </a:lnTo>
                    <a:lnTo>
                      <a:pt x="192" y="1055"/>
                    </a:lnTo>
                    <a:lnTo>
                      <a:pt x="194" y="1066"/>
                    </a:lnTo>
                    <a:lnTo>
                      <a:pt x="196" y="1078"/>
                    </a:lnTo>
                    <a:lnTo>
                      <a:pt x="200" y="1089"/>
                    </a:lnTo>
                    <a:lnTo>
                      <a:pt x="202" y="1101"/>
                    </a:lnTo>
                    <a:lnTo>
                      <a:pt x="204" y="1110"/>
                    </a:lnTo>
                    <a:lnTo>
                      <a:pt x="207" y="1121"/>
                    </a:lnTo>
                    <a:lnTo>
                      <a:pt x="211" y="1133"/>
                    </a:lnTo>
                    <a:lnTo>
                      <a:pt x="213" y="1140"/>
                    </a:lnTo>
                    <a:lnTo>
                      <a:pt x="219" y="1150"/>
                    </a:lnTo>
                    <a:lnTo>
                      <a:pt x="224" y="1159"/>
                    </a:lnTo>
                    <a:lnTo>
                      <a:pt x="228" y="1169"/>
                    </a:lnTo>
                    <a:lnTo>
                      <a:pt x="234" y="1177"/>
                    </a:lnTo>
                    <a:lnTo>
                      <a:pt x="240" y="1186"/>
                    </a:lnTo>
                    <a:lnTo>
                      <a:pt x="247" y="1194"/>
                    </a:lnTo>
                    <a:lnTo>
                      <a:pt x="255" y="1201"/>
                    </a:lnTo>
                    <a:lnTo>
                      <a:pt x="261" y="1207"/>
                    </a:lnTo>
                    <a:lnTo>
                      <a:pt x="268" y="1215"/>
                    </a:lnTo>
                    <a:lnTo>
                      <a:pt x="278" y="1220"/>
                    </a:lnTo>
                    <a:lnTo>
                      <a:pt x="287" y="1226"/>
                    </a:lnTo>
                    <a:lnTo>
                      <a:pt x="295" y="1230"/>
                    </a:lnTo>
                    <a:lnTo>
                      <a:pt x="306" y="1234"/>
                    </a:lnTo>
                    <a:lnTo>
                      <a:pt x="316" y="1237"/>
                    </a:lnTo>
                    <a:lnTo>
                      <a:pt x="329" y="1243"/>
                    </a:lnTo>
                    <a:lnTo>
                      <a:pt x="339" y="1245"/>
                    </a:lnTo>
                    <a:lnTo>
                      <a:pt x="350" y="1245"/>
                    </a:lnTo>
                    <a:lnTo>
                      <a:pt x="361" y="1245"/>
                    </a:lnTo>
                    <a:lnTo>
                      <a:pt x="375" y="1247"/>
                    </a:lnTo>
                    <a:lnTo>
                      <a:pt x="386" y="1245"/>
                    </a:lnTo>
                    <a:lnTo>
                      <a:pt x="397" y="1245"/>
                    </a:lnTo>
                    <a:lnTo>
                      <a:pt x="411" y="1243"/>
                    </a:lnTo>
                    <a:lnTo>
                      <a:pt x="424" y="1241"/>
                    </a:lnTo>
                    <a:lnTo>
                      <a:pt x="435" y="1236"/>
                    </a:lnTo>
                    <a:lnTo>
                      <a:pt x="449" y="1232"/>
                    </a:lnTo>
                    <a:lnTo>
                      <a:pt x="460" y="1228"/>
                    </a:lnTo>
                    <a:lnTo>
                      <a:pt x="473" y="1222"/>
                    </a:lnTo>
                    <a:lnTo>
                      <a:pt x="485" y="1217"/>
                    </a:lnTo>
                    <a:lnTo>
                      <a:pt x="498" y="1211"/>
                    </a:lnTo>
                    <a:lnTo>
                      <a:pt x="512" y="1201"/>
                    </a:lnTo>
                    <a:lnTo>
                      <a:pt x="525" y="1196"/>
                    </a:lnTo>
                    <a:lnTo>
                      <a:pt x="536" y="1186"/>
                    </a:lnTo>
                    <a:lnTo>
                      <a:pt x="550" y="1177"/>
                    </a:lnTo>
                    <a:lnTo>
                      <a:pt x="561" y="1167"/>
                    </a:lnTo>
                    <a:lnTo>
                      <a:pt x="574" y="1158"/>
                    </a:lnTo>
                    <a:lnTo>
                      <a:pt x="584" y="1146"/>
                    </a:lnTo>
                    <a:lnTo>
                      <a:pt x="597" y="1135"/>
                    </a:lnTo>
                    <a:lnTo>
                      <a:pt x="608" y="1123"/>
                    </a:lnTo>
                    <a:lnTo>
                      <a:pt x="622" y="1112"/>
                    </a:lnTo>
                    <a:lnTo>
                      <a:pt x="633" y="1097"/>
                    </a:lnTo>
                    <a:lnTo>
                      <a:pt x="645" y="1083"/>
                    </a:lnTo>
                    <a:lnTo>
                      <a:pt x="654" y="1070"/>
                    </a:lnTo>
                    <a:lnTo>
                      <a:pt x="666" y="1057"/>
                    </a:lnTo>
                    <a:lnTo>
                      <a:pt x="677" y="1040"/>
                    </a:lnTo>
                    <a:lnTo>
                      <a:pt x="686" y="1026"/>
                    </a:lnTo>
                    <a:lnTo>
                      <a:pt x="698" y="1009"/>
                    </a:lnTo>
                    <a:lnTo>
                      <a:pt x="707" y="994"/>
                    </a:lnTo>
                    <a:lnTo>
                      <a:pt x="717" y="977"/>
                    </a:lnTo>
                    <a:lnTo>
                      <a:pt x="724" y="960"/>
                    </a:lnTo>
                    <a:lnTo>
                      <a:pt x="734" y="941"/>
                    </a:lnTo>
                    <a:lnTo>
                      <a:pt x="743" y="924"/>
                    </a:lnTo>
                    <a:lnTo>
                      <a:pt x="751" y="905"/>
                    </a:lnTo>
                    <a:lnTo>
                      <a:pt x="759" y="886"/>
                    </a:lnTo>
                    <a:lnTo>
                      <a:pt x="766" y="867"/>
                    </a:lnTo>
                    <a:lnTo>
                      <a:pt x="774" y="848"/>
                    </a:lnTo>
                    <a:lnTo>
                      <a:pt x="780" y="827"/>
                    </a:lnTo>
                    <a:lnTo>
                      <a:pt x="787" y="806"/>
                    </a:lnTo>
                    <a:lnTo>
                      <a:pt x="791" y="785"/>
                    </a:lnTo>
                    <a:lnTo>
                      <a:pt x="797" y="764"/>
                    </a:lnTo>
                    <a:lnTo>
                      <a:pt x="800" y="743"/>
                    </a:lnTo>
                    <a:lnTo>
                      <a:pt x="806" y="720"/>
                    </a:lnTo>
                    <a:lnTo>
                      <a:pt x="808" y="700"/>
                    </a:lnTo>
                    <a:lnTo>
                      <a:pt x="814" y="677"/>
                    </a:lnTo>
                    <a:lnTo>
                      <a:pt x="816" y="654"/>
                    </a:lnTo>
                    <a:lnTo>
                      <a:pt x="818" y="631"/>
                    </a:lnTo>
                    <a:lnTo>
                      <a:pt x="818" y="608"/>
                    </a:lnTo>
                    <a:lnTo>
                      <a:pt x="819" y="585"/>
                    </a:lnTo>
                    <a:lnTo>
                      <a:pt x="818" y="561"/>
                    </a:lnTo>
                    <a:lnTo>
                      <a:pt x="818" y="536"/>
                    </a:lnTo>
                    <a:lnTo>
                      <a:pt x="818" y="513"/>
                    </a:lnTo>
                    <a:lnTo>
                      <a:pt x="816" y="489"/>
                    </a:lnTo>
                    <a:lnTo>
                      <a:pt x="812" y="464"/>
                    </a:lnTo>
                    <a:lnTo>
                      <a:pt x="810" y="439"/>
                    </a:lnTo>
                    <a:lnTo>
                      <a:pt x="806" y="414"/>
                    </a:lnTo>
                    <a:lnTo>
                      <a:pt x="802" y="390"/>
                    </a:lnTo>
                    <a:lnTo>
                      <a:pt x="797" y="363"/>
                    </a:lnTo>
                    <a:lnTo>
                      <a:pt x="791" y="338"/>
                    </a:lnTo>
                    <a:lnTo>
                      <a:pt x="783" y="312"/>
                    </a:lnTo>
                    <a:lnTo>
                      <a:pt x="776" y="287"/>
                    </a:lnTo>
                    <a:lnTo>
                      <a:pt x="814" y="27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46" name="Freeform 127"/>
              <p:cNvSpPr>
                <a:spLocks/>
              </p:cNvSpPr>
              <p:nvPr/>
            </p:nvSpPr>
            <p:spPr bwMode="auto">
              <a:xfrm>
                <a:off x="1140" y="2799"/>
                <a:ext cx="143" cy="49"/>
              </a:xfrm>
              <a:custGeom>
                <a:avLst/>
                <a:gdLst>
                  <a:gd name="T0" fmla="*/ 1 w 287"/>
                  <a:gd name="T1" fmla="*/ 31 h 97"/>
                  <a:gd name="T2" fmla="*/ 5 w 287"/>
                  <a:gd name="T3" fmla="*/ 31 h 97"/>
                  <a:gd name="T4" fmla="*/ 10 w 287"/>
                  <a:gd name="T5" fmla="*/ 32 h 97"/>
                  <a:gd name="T6" fmla="*/ 17 w 287"/>
                  <a:gd name="T7" fmla="*/ 32 h 97"/>
                  <a:gd name="T8" fmla="*/ 25 w 287"/>
                  <a:gd name="T9" fmla="*/ 32 h 97"/>
                  <a:gd name="T10" fmla="*/ 33 w 287"/>
                  <a:gd name="T11" fmla="*/ 32 h 97"/>
                  <a:gd name="T12" fmla="*/ 40 w 287"/>
                  <a:gd name="T13" fmla="*/ 32 h 97"/>
                  <a:gd name="T14" fmla="*/ 46 w 287"/>
                  <a:gd name="T15" fmla="*/ 32 h 97"/>
                  <a:gd name="T16" fmla="*/ 50 w 287"/>
                  <a:gd name="T17" fmla="*/ 32 h 97"/>
                  <a:gd name="T18" fmla="*/ 55 w 287"/>
                  <a:gd name="T19" fmla="*/ 31 h 97"/>
                  <a:gd name="T20" fmla="*/ 61 w 287"/>
                  <a:gd name="T21" fmla="*/ 31 h 97"/>
                  <a:gd name="T22" fmla="*/ 65 w 287"/>
                  <a:gd name="T23" fmla="*/ 30 h 97"/>
                  <a:gd name="T24" fmla="*/ 71 w 287"/>
                  <a:gd name="T25" fmla="*/ 29 h 97"/>
                  <a:gd name="T26" fmla="*/ 76 w 287"/>
                  <a:gd name="T27" fmla="*/ 28 h 97"/>
                  <a:gd name="T28" fmla="*/ 82 w 287"/>
                  <a:gd name="T29" fmla="*/ 26 h 97"/>
                  <a:gd name="T30" fmla="*/ 87 w 287"/>
                  <a:gd name="T31" fmla="*/ 25 h 97"/>
                  <a:gd name="T32" fmla="*/ 93 w 287"/>
                  <a:gd name="T33" fmla="*/ 23 h 97"/>
                  <a:gd name="T34" fmla="*/ 98 w 287"/>
                  <a:gd name="T35" fmla="*/ 20 h 97"/>
                  <a:gd name="T36" fmla="*/ 104 w 287"/>
                  <a:gd name="T37" fmla="*/ 18 h 97"/>
                  <a:gd name="T38" fmla="*/ 108 w 287"/>
                  <a:gd name="T39" fmla="*/ 15 h 97"/>
                  <a:gd name="T40" fmla="*/ 113 w 287"/>
                  <a:gd name="T41" fmla="*/ 12 h 97"/>
                  <a:gd name="T42" fmla="*/ 118 w 287"/>
                  <a:gd name="T43" fmla="*/ 9 h 97"/>
                  <a:gd name="T44" fmla="*/ 125 w 287"/>
                  <a:gd name="T45" fmla="*/ 4 h 97"/>
                  <a:gd name="T46" fmla="*/ 143 w 287"/>
                  <a:gd name="T47" fmla="*/ 14 h 97"/>
                  <a:gd name="T48" fmla="*/ 142 w 287"/>
                  <a:gd name="T49" fmla="*/ 16 h 97"/>
                  <a:gd name="T50" fmla="*/ 136 w 287"/>
                  <a:gd name="T51" fmla="*/ 21 h 97"/>
                  <a:gd name="T52" fmla="*/ 130 w 287"/>
                  <a:gd name="T53" fmla="*/ 25 h 97"/>
                  <a:gd name="T54" fmla="*/ 124 w 287"/>
                  <a:gd name="T55" fmla="*/ 29 h 97"/>
                  <a:gd name="T56" fmla="*/ 118 w 287"/>
                  <a:gd name="T57" fmla="*/ 31 h 97"/>
                  <a:gd name="T58" fmla="*/ 110 w 287"/>
                  <a:gd name="T59" fmla="*/ 35 h 97"/>
                  <a:gd name="T60" fmla="*/ 105 w 287"/>
                  <a:gd name="T61" fmla="*/ 37 h 97"/>
                  <a:gd name="T62" fmla="*/ 101 w 287"/>
                  <a:gd name="T63" fmla="*/ 39 h 97"/>
                  <a:gd name="T64" fmla="*/ 95 w 287"/>
                  <a:gd name="T65" fmla="*/ 41 h 97"/>
                  <a:gd name="T66" fmla="*/ 90 w 287"/>
                  <a:gd name="T67" fmla="*/ 42 h 97"/>
                  <a:gd name="T68" fmla="*/ 84 w 287"/>
                  <a:gd name="T69" fmla="*/ 43 h 97"/>
                  <a:gd name="T70" fmla="*/ 78 w 287"/>
                  <a:gd name="T71" fmla="*/ 45 h 97"/>
                  <a:gd name="T72" fmla="*/ 72 w 287"/>
                  <a:gd name="T73" fmla="*/ 46 h 97"/>
                  <a:gd name="T74" fmla="*/ 65 w 287"/>
                  <a:gd name="T75" fmla="*/ 47 h 97"/>
                  <a:gd name="T76" fmla="*/ 58 w 287"/>
                  <a:gd name="T77" fmla="*/ 48 h 97"/>
                  <a:gd name="T78" fmla="*/ 51 w 287"/>
                  <a:gd name="T79" fmla="*/ 48 h 97"/>
                  <a:gd name="T80" fmla="*/ 44 w 287"/>
                  <a:gd name="T81" fmla="*/ 49 h 97"/>
                  <a:gd name="T82" fmla="*/ 36 w 287"/>
                  <a:gd name="T83" fmla="*/ 49 h 97"/>
                  <a:gd name="T84" fmla="*/ 27 w 287"/>
                  <a:gd name="T85" fmla="*/ 49 h 97"/>
                  <a:gd name="T86" fmla="*/ 19 w 287"/>
                  <a:gd name="T87" fmla="*/ 48 h 97"/>
                  <a:gd name="T88" fmla="*/ 10 w 287"/>
                  <a:gd name="T89" fmla="*/ 47 h 97"/>
                  <a:gd name="T90" fmla="*/ 1 w 287"/>
                  <a:gd name="T91" fmla="*/ 47 h 97"/>
                  <a:gd name="T92" fmla="*/ 0 w 287"/>
                  <a:gd name="T93" fmla="*/ 31 h 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87"/>
                  <a:gd name="T142" fmla="*/ 0 h 97"/>
                  <a:gd name="T143" fmla="*/ 287 w 287"/>
                  <a:gd name="T144" fmla="*/ 97 h 9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87" h="97">
                    <a:moveTo>
                      <a:pt x="0" y="62"/>
                    </a:moveTo>
                    <a:lnTo>
                      <a:pt x="2" y="62"/>
                    </a:lnTo>
                    <a:lnTo>
                      <a:pt x="8" y="62"/>
                    </a:lnTo>
                    <a:lnTo>
                      <a:pt x="10" y="62"/>
                    </a:lnTo>
                    <a:lnTo>
                      <a:pt x="15" y="62"/>
                    </a:lnTo>
                    <a:lnTo>
                      <a:pt x="21" y="64"/>
                    </a:lnTo>
                    <a:lnTo>
                      <a:pt x="29" y="64"/>
                    </a:lnTo>
                    <a:lnTo>
                      <a:pt x="34" y="64"/>
                    </a:lnTo>
                    <a:lnTo>
                      <a:pt x="42" y="64"/>
                    </a:lnTo>
                    <a:lnTo>
                      <a:pt x="50" y="64"/>
                    </a:lnTo>
                    <a:lnTo>
                      <a:pt x="57" y="66"/>
                    </a:lnTo>
                    <a:lnTo>
                      <a:pt x="67" y="64"/>
                    </a:lnTo>
                    <a:lnTo>
                      <a:pt x="76" y="64"/>
                    </a:lnTo>
                    <a:lnTo>
                      <a:pt x="80" y="64"/>
                    </a:lnTo>
                    <a:lnTo>
                      <a:pt x="86" y="64"/>
                    </a:lnTo>
                    <a:lnTo>
                      <a:pt x="92" y="64"/>
                    </a:lnTo>
                    <a:lnTo>
                      <a:pt x="95" y="64"/>
                    </a:lnTo>
                    <a:lnTo>
                      <a:pt x="101" y="64"/>
                    </a:lnTo>
                    <a:lnTo>
                      <a:pt x="105" y="62"/>
                    </a:lnTo>
                    <a:lnTo>
                      <a:pt x="111" y="62"/>
                    </a:lnTo>
                    <a:lnTo>
                      <a:pt x="116" y="61"/>
                    </a:lnTo>
                    <a:lnTo>
                      <a:pt x="122" y="61"/>
                    </a:lnTo>
                    <a:lnTo>
                      <a:pt x="126" y="61"/>
                    </a:lnTo>
                    <a:lnTo>
                      <a:pt x="131" y="59"/>
                    </a:lnTo>
                    <a:lnTo>
                      <a:pt x="137" y="59"/>
                    </a:lnTo>
                    <a:lnTo>
                      <a:pt x="143" y="57"/>
                    </a:lnTo>
                    <a:lnTo>
                      <a:pt x="147" y="57"/>
                    </a:lnTo>
                    <a:lnTo>
                      <a:pt x="152" y="55"/>
                    </a:lnTo>
                    <a:lnTo>
                      <a:pt x="158" y="53"/>
                    </a:lnTo>
                    <a:lnTo>
                      <a:pt x="164" y="51"/>
                    </a:lnTo>
                    <a:lnTo>
                      <a:pt x="169" y="49"/>
                    </a:lnTo>
                    <a:lnTo>
                      <a:pt x="175" y="49"/>
                    </a:lnTo>
                    <a:lnTo>
                      <a:pt x="181" y="47"/>
                    </a:lnTo>
                    <a:lnTo>
                      <a:pt x="187" y="45"/>
                    </a:lnTo>
                    <a:lnTo>
                      <a:pt x="190" y="43"/>
                    </a:lnTo>
                    <a:lnTo>
                      <a:pt x="196" y="40"/>
                    </a:lnTo>
                    <a:lnTo>
                      <a:pt x="202" y="40"/>
                    </a:lnTo>
                    <a:lnTo>
                      <a:pt x="208" y="36"/>
                    </a:lnTo>
                    <a:lnTo>
                      <a:pt x="211" y="34"/>
                    </a:lnTo>
                    <a:lnTo>
                      <a:pt x="217" y="30"/>
                    </a:lnTo>
                    <a:lnTo>
                      <a:pt x="223" y="28"/>
                    </a:lnTo>
                    <a:lnTo>
                      <a:pt x="227" y="24"/>
                    </a:lnTo>
                    <a:lnTo>
                      <a:pt x="232" y="21"/>
                    </a:lnTo>
                    <a:lnTo>
                      <a:pt x="236" y="17"/>
                    </a:lnTo>
                    <a:lnTo>
                      <a:pt x="242" y="15"/>
                    </a:lnTo>
                    <a:lnTo>
                      <a:pt x="251" y="7"/>
                    </a:lnTo>
                    <a:lnTo>
                      <a:pt x="261" y="0"/>
                    </a:lnTo>
                    <a:lnTo>
                      <a:pt x="287" y="28"/>
                    </a:lnTo>
                    <a:lnTo>
                      <a:pt x="285" y="28"/>
                    </a:lnTo>
                    <a:lnTo>
                      <a:pt x="284" y="32"/>
                    </a:lnTo>
                    <a:lnTo>
                      <a:pt x="278" y="36"/>
                    </a:lnTo>
                    <a:lnTo>
                      <a:pt x="272" y="42"/>
                    </a:lnTo>
                    <a:lnTo>
                      <a:pt x="266" y="45"/>
                    </a:lnTo>
                    <a:lnTo>
                      <a:pt x="261" y="49"/>
                    </a:lnTo>
                    <a:lnTo>
                      <a:pt x="255" y="51"/>
                    </a:lnTo>
                    <a:lnTo>
                      <a:pt x="249" y="57"/>
                    </a:lnTo>
                    <a:lnTo>
                      <a:pt x="244" y="59"/>
                    </a:lnTo>
                    <a:lnTo>
                      <a:pt x="236" y="62"/>
                    </a:lnTo>
                    <a:lnTo>
                      <a:pt x="228" y="66"/>
                    </a:lnTo>
                    <a:lnTo>
                      <a:pt x="221" y="70"/>
                    </a:lnTo>
                    <a:lnTo>
                      <a:pt x="215" y="72"/>
                    </a:lnTo>
                    <a:lnTo>
                      <a:pt x="211" y="74"/>
                    </a:lnTo>
                    <a:lnTo>
                      <a:pt x="206" y="76"/>
                    </a:lnTo>
                    <a:lnTo>
                      <a:pt x="202" y="78"/>
                    </a:lnTo>
                    <a:lnTo>
                      <a:pt x="196" y="78"/>
                    </a:lnTo>
                    <a:lnTo>
                      <a:pt x="190" y="81"/>
                    </a:lnTo>
                    <a:lnTo>
                      <a:pt x="187" y="81"/>
                    </a:lnTo>
                    <a:lnTo>
                      <a:pt x="181" y="83"/>
                    </a:lnTo>
                    <a:lnTo>
                      <a:pt x="175" y="85"/>
                    </a:lnTo>
                    <a:lnTo>
                      <a:pt x="169" y="85"/>
                    </a:lnTo>
                    <a:lnTo>
                      <a:pt x="162" y="87"/>
                    </a:lnTo>
                    <a:lnTo>
                      <a:pt x="156" y="89"/>
                    </a:lnTo>
                    <a:lnTo>
                      <a:pt x="150" y="89"/>
                    </a:lnTo>
                    <a:lnTo>
                      <a:pt x="145" y="91"/>
                    </a:lnTo>
                    <a:lnTo>
                      <a:pt x="137" y="93"/>
                    </a:lnTo>
                    <a:lnTo>
                      <a:pt x="131" y="93"/>
                    </a:lnTo>
                    <a:lnTo>
                      <a:pt x="124" y="93"/>
                    </a:lnTo>
                    <a:lnTo>
                      <a:pt x="116" y="95"/>
                    </a:lnTo>
                    <a:lnTo>
                      <a:pt x="111" y="95"/>
                    </a:lnTo>
                    <a:lnTo>
                      <a:pt x="103" y="95"/>
                    </a:lnTo>
                    <a:lnTo>
                      <a:pt x="95" y="95"/>
                    </a:lnTo>
                    <a:lnTo>
                      <a:pt x="88" y="97"/>
                    </a:lnTo>
                    <a:lnTo>
                      <a:pt x="80" y="97"/>
                    </a:lnTo>
                    <a:lnTo>
                      <a:pt x="73" y="97"/>
                    </a:lnTo>
                    <a:lnTo>
                      <a:pt x="63" y="97"/>
                    </a:lnTo>
                    <a:lnTo>
                      <a:pt x="55" y="97"/>
                    </a:lnTo>
                    <a:lnTo>
                      <a:pt x="46" y="95"/>
                    </a:lnTo>
                    <a:lnTo>
                      <a:pt x="38" y="95"/>
                    </a:lnTo>
                    <a:lnTo>
                      <a:pt x="29" y="95"/>
                    </a:lnTo>
                    <a:lnTo>
                      <a:pt x="21" y="93"/>
                    </a:lnTo>
                    <a:lnTo>
                      <a:pt x="12" y="93"/>
                    </a:lnTo>
                    <a:lnTo>
                      <a:pt x="2" y="93"/>
                    </a:lnTo>
                    <a:lnTo>
                      <a:pt x="0" y="6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47" name="Freeform 128"/>
              <p:cNvSpPr>
                <a:spLocks/>
              </p:cNvSpPr>
              <p:nvPr/>
            </p:nvSpPr>
            <p:spPr bwMode="auto">
              <a:xfrm>
                <a:off x="1196" y="2514"/>
                <a:ext cx="71" cy="91"/>
              </a:xfrm>
              <a:custGeom>
                <a:avLst/>
                <a:gdLst>
                  <a:gd name="T0" fmla="*/ 37 w 143"/>
                  <a:gd name="T1" fmla="*/ 6 h 183"/>
                  <a:gd name="T2" fmla="*/ 34 w 143"/>
                  <a:gd name="T3" fmla="*/ 10 h 183"/>
                  <a:gd name="T4" fmla="*/ 32 w 143"/>
                  <a:gd name="T5" fmla="*/ 14 h 183"/>
                  <a:gd name="T6" fmla="*/ 30 w 143"/>
                  <a:gd name="T7" fmla="*/ 19 h 183"/>
                  <a:gd name="T8" fmla="*/ 28 w 143"/>
                  <a:gd name="T9" fmla="*/ 25 h 183"/>
                  <a:gd name="T10" fmla="*/ 25 w 143"/>
                  <a:gd name="T11" fmla="*/ 30 h 183"/>
                  <a:gd name="T12" fmla="*/ 22 w 143"/>
                  <a:gd name="T13" fmla="*/ 37 h 183"/>
                  <a:gd name="T14" fmla="*/ 20 w 143"/>
                  <a:gd name="T15" fmla="*/ 44 h 183"/>
                  <a:gd name="T16" fmla="*/ 18 w 143"/>
                  <a:gd name="T17" fmla="*/ 50 h 183"/>
                  <a:gd name="T18" fmla="*/ 17 w 143"/>
                  <a:gd name="T19" fmla="*/ 56 h 183"/>
                  <a:gd name="T20" fmla="*/ 16 w 143"/>
                  <a:gd name="T21" fmla="*/ 63 h 183"/>
                  <a:gd name="T22" fmla="*/ 17 w 143"/>
                  <a:gd name="T23" fmla="*/ 67 h 183"/>
                  <a:gd name="T24" fmla="*/ 18 w 143"/>
                  <a:gd name="T25" fmla="*/ 72 h 183"/>
                  <a:gd name="T26" fmla="*/ 22 w 143"/>
                  <a:gd name="T27" fmla="*/ 75 h 183"/>
                  <a:gd name="T28" fmla="*/ 26 w 143"/>
                  <a:gd name="T29" fmla="*/ 78 h 183"/>
                  <a:gd name="T30" fmla="*/ 31 w 143"/>
                  <a:gd name="T31" fmla="*/ 78 h 183"/>
                  <a:gd name="T32" fmla="*/ 36 w 143"/>
                  <a:gd name="T33" fmla="*/ 78 h 183"/>
                  <a:gd name="T34" fmla="*/ 43 w 143"/>
                  <a:gd name="T35" fmla="*/ 74 h 183"/>
                  <a:gd name="T36" fmla="*/ 48 w 143"/>
                  <a:gd name="T37" fmla="*/ 68 h 183"/>
                  <a:gd name="T38" fmla="*/ 53 w 143"/>
                  <a:gd name="T39" fmla="*/ 59 h 183"/>
                  <a:gd name="T40" fmla="*/ 55 w 143"/>
                  <a:gd name="T41" fmla="*/ 52 h 183"/>
                  <a:gd name="T42" fmla="*/ 56 w 143"/>
                  <a:gd name="T43" fmla="*/ 48 h 183"/>
                  <a:gd name="T44" fmla="*/ 57 w 143"/>
                  <a:gd name="T45" fmla="*/ 41 h 183"/>
                  <a:gd name="T46" fmla="*/ 58 w 143"/>
                  <a:gd name="T47" fmla="*/ 33 h 183"/>
                  <a:gd name="T48" fmla="*/ 58 w 143"/>
                  <a:gd name="T49" fmla="*/ 29 h 183"/>
                  <a:gd name="T50" fmla="*/ 70 w 143"/>
                  <a:gd name="T51" fmla="*/ 43 h 183"/>
                  <a:gd name="T52" fmla="*/ 70 w 143"/>
                  <a:gd name="T53" fmla="*/ 48 h 183"/>
                  <a:gd name="T54" fmla="*/ 70 w 143"/>
                  <a:gd name="T55" fmla="*/ 55 h 183"/>
                  <a:gd name="T56" fmla="*/ 68 w 143"/>
                  <a:gd name="T57" fmla="*/ 63 h 183"/>
                  <a:gd name="T58" fmla="*/ 67 w 143"/>
                  <a:gd name="T59" fmla="*/ 67 h 183"/>
                  <a:gd name="T60" fmla="*/ 66 w 143"/>
                  <a:gd name="T61" fmla="*/ 72 h 183"/>
                  <a:gd name="T62" fmla="*/ 63 w 143"/>
                  <a:gd name="T63" fmla="*/ 77 h 183"/>
                  <a:gd name="T64" fmla="*/ 58 w 143"/>
                  <a:gd name="T65" fmla="*/ 84 h 183"/>
                  <a:gd name="T66" fmla="*/ 51 w 143"/>
                  <a:gd name="T67" fmla="*/ 88 h 183"/>
                  <a:gd name="T68" fmla="*/ 46 w 143"/>
                  <a:gd name="T69" fmla="*/ 90 h 183"/>
                  <a:gd name="T70" fmla="*/ 39 w 143"/>
                  <a:gd name="T71" fmla="*/ 91 h 183"/>
                  <a:gd name="T72" fmla="*/ 32 w 143"/>
                  <a:gd name="T73" fmla="*/ 91 h 183"/>
                  <a:gd name="T74" fmla="*/ 25 w 143"/>
                  <a:gd name="T75" fmla="*/ 90 h 183"/>
                  <a:gd name="T76" fmla="*/ 17 w 143"/>
                  <a:gd name="T77" fmla="*/ 87 h 183"/>
                  <a:gd name="T78" fmla="*/ 11 w 143"/>
                  <a:gd name="T79" fmla="*/ 84 h 183"/>
                  <a:gd name="T80" fmla="*/ 8 w 143"/>
                  <a:gd name="T81" fmla="*/ 80 h 183"/>
                  <a:gd name="T82" fmla="*/ 4 w 143"/>
                  <a:gd name="T83" fmla="*/ 76 h 183"/>
                  <a:gd name="T84" fmla="*/ 2 w 143"/>
                  <a:gd name="T85" fmla="*/ 71 h 183"/>
                  <a:gd name="T86" fmla="*/ 0 w 143"/>
                  <a:gd name="T87" fmla="*/ 66 h 183"/>
                  <a:gd name="T88" fmla="*/ 0 w 143"/>
                  <a:gd name="T89" fmla="*/ 61 h 183"/>
                  <a:gd name="T90" fmla="*/ 1 w 143"/>
                  <a:gd name="T91" fmla="*/ 54 h 183"/>
                  <a:gd name="T92" fmla="*/ 2 w 143"/>
                  <a:gd name="T93" fmla="*/ 48 h 183"/>
                  <a:gd name="T94" fmla="*/ 4 w 143"/>
                  <a:gd name="T95" fmla="*/ 41 h 183"/>
                  <a:gd name="T96" fmla="*/ 7 w 143"/>
                  <a:gd name="T97" fmla="*/ 34 h 183"/>
                  <a:gd name="T98" fmla="*/ 9 w 143"/>
                  <a:gd name="T99" fmla="*/ 27 h 183"/>
                  <a:gd name="T100" fmla="*/ 13 w 143"/>
                  <a:gd name="T101" fmla="*/ 19 h 183"/>
                  <a:gd name="T102" fmla="*/ 18 w 143"/>
                  <a:gd name="T103" fmla="*/ 11 h 183"/>
                  <a:gd name="T104" fmla="*/ 24 w 143"/>
                  <a:gd name="T105" fmla="*/ 4 h 183"/>
                  <a:gd name="T106" fmla="*/ 38 w 143"/>
                  <a:gd name="T107" fmla="*/ 6 h 1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43"/>
                  <a:gd name="T163" fmla="*/ 0 h 183"/>
                  <a:gd name="T164" fmla="*/ 143 w 143"/>
                  <a:gd name="T165" fmla="*/ 183 h 1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43" h="183">
                    <a:moveTo>
                      <a:pt x="76" y="12"/>
                    </a:moveTo>
                    <a:lnTo>
                      <a:pt x="75" y="12"/>
                    </a:lnTo>
                    <a:lnTo>
                      <a:pt x="73" y="18"/>
                    </a:lnTo>
                    <a:lnTo>
                      <a:pt x="69" y="20"/>
                    </a:lnTo>
                    <a:lnTo>
                      <a:pt x="67" y="23"/>
                    </a:lnTo>
                    <a:lnTo>
                      <a:pt x="65" y="29"/>
                    </a:lnTo>
                    <a:lnTo>
                      <a:pt x="63" y="33"/>
                    </a:lnTo>
                    <a:lnTo>
                      <a:pt x="61" y="39"/>
                    </a:lnTo>
                    <a:lnTo>
                      <a:pt x="57" y="42"/>
                    </a:lnTo>
                    <a:lnTo>
                      <a:pt x="56" y="50"/>
                    </a:lnTo>
                    <a:lnTo>
                      <a:pt x="54" y="56"/>
                    </a:lnTo>
                    <a:lnTo>
                      <a:pt x="50" y="61"/>
                    </a:lnTo>
                    <a:lnTo>
                      <a:pt x="48" y="69"/>
                    </a:lnTo>
                    <a:lnTo>
                      <a:pt x="44" y="75"/>
                    </a:lnTo>
                    <a:lnTo>
                      <a:pt x="44" y="82"/>
                    </a:lnTo>
                    <a:lnTo>
                      <a:pt x="40" y="88"/>
                    </a:lnTo>
                    <a:lnTo>
                      <a:pt x="38" y="94"/>
                    </a:lnTo>
                    <a:lnTo>
                      <a:pt x="37" y="101"/>
                    </a:lnTo>
                    <a:lnTo>
                      <a:pt x="35" y="107"/>
                    </a:lnTo>
                    <a:lnTo>
                      <a:pt x="35" y="113"/>
                    </a:lnTo>
                    <a:lnTo>
                      <a:pt x="33" y="118"/>
                    </a:lnTo>
                    <a:lnTo>
                      <a:pt x="33" y="126"/>
                    </a:lnTo>
                    <a:lnTo>
                      <a:pt x="35" y="132"/>
                    </a:lnTo>
                    <a:lnTo>
                      <a:pt x="35" y="135"/>
                    </a:lnTo>
                    <a:lnTo>
                      <a:pt x="35" y="141"/>
                    </a:lnTo>
                    <a:lnTo>
                      <a:pt x="37" y="145"/>
                    </a:lnTo>
                    <a:lnTo>
                      <a:pt x="40" y="149"/>
                    </a:lnTo>
                    <a:lnTo>
                      <a:pt x="44" y="151"/>
                    </a:lnTo>
                    <a:lnTo>
                      <a:pt x="48" y="154"/>
                    </a:lnTo>
                    <a:lnTo>
                      <a:pt x="52" y="156"/>
                    </a:lnTo>
                    <a:lnTo>
                      <a:pt x="57" y="158"/>
                    </a:lnTo>
                    <a:lnTo>
                      <a:pt x="63" y="156"/>
                    </a:lnTo>
                    <a:lnTo>
                      <a:pt x="69" y="156"/>
                    </a:lnTo>
                    <a:lnTo>
                      <a:pt x="73" y="156"/>
                    </a:lnTo>
                    <a:lnTo>
                      <a:pt x="78" y="154"/>
                    </a:lnTo>
                    <a:lnTo>
                      <a:pt x="86" y="149"/>
                    </a:lnTo>
                    <a:lnTo>
                      <a:pt x="94" y="145"/>
                    </a:lnTo>
                    <a:lnTo>
                      <a:pt x="97" y="137"/>
                    </a:lnTo>
                    <a:lnTo>
                      <a:pt x="103" y="128"/>
                    </a:lnTo>
                    <a:lnTo>
                      <a:pt x="107" y="118"/>
                    </a:lnTo>
                    <a:lnTo>
                      <a:pt x="111" y="111"/>
                    </a:lnTo>
                    <a:lnTo>
                      <a:pt x="111" y="105"/>
                    </a:lnTo>
                    <a:lnTo>
                      <a:pt x="113" y="99"/>
                    </a:lnTo>
                    <a:lnTo>
                      <a:pt x="113" y="96"/>
                    </a:lnTo>
                    <a:lnTo>
                      <a:pt x="115" y="92"/>
                    </a:lnTo>
                    <a:lnTo>
                      <a:pt x="115" y="82"/>
                    </a:lnTo>
                    <a:lnTo>
                      <a:pt x="116" y="75"/>
                    </a:lnTo>
                    <a:lnTo>
                      <a:pt x="116" y="67"/>
                    </a:lnTo>
                    <a:lnTo>
                      <a:pt x="116" y="61"/>
                    </a:lnTo>
                    <a:lnTo>
                      <a:pt x="116" y="59"/>
                    </a:lnTo>
                    <a:lnTo>
                      <a:pt x="143" y="86"/>
                    </a:lnTo>
                    <a:lnTo>
                      <a:pt x="141" y="86"/>
                    </a:lnTo>
                    <a:lnTo>
                      <a:pt x="141" y="90"/>
                    </a:lnTo>
                    <a:lnTo>
                      <a:pt x="141" y="96"/>
                    </a:lnTo>
                    <a:lnTo>
                      <a:pt x="141" y="103"/>
                    </a:lnTo>
                    <a:lnTo>
                      <a:pt x="141" y="111"/>
                    </a:lnTo>
                    <a:lnTo>
                      <a:pt x="139" y="120"/>
                    </a:lnTo>
                    <a:lnTo>
                      <a:pt x="137" y="126"/>
                    </a:lnTo>
                    <a:lnTo>
                      <a:pt x="135" y="130"/>
                    </a:lnTo>
                    <a:lnTo>
                      <a:pt x="134" y="135"/>
                    </a:lnTo>
                    <a:lnTo>
                      <a:pt x="134" y="141"/>
                    </a:lnTo>
                    <a:lnTo>
                      <a:pt x="132" y="145"/>
                    </a:lnTo>
                    <a:lnTo>
                      <a:pt x="128" y="149"/>
                    </a:lnTo>
                    <a:lnTo>
                      <a:pt x="126" y="154"/>
                    </a:lnTo>
                    <a:lnTo>
                      <a:pt x="122" y="158"/>
                    </a:lnTo>
                    <a:lnTo>
                      <a:pt x="116" y="168"/>
                    </a:lnTo>
                    <a:lnTo>
                      <a:pt x="109" y="175"/>
                    </a:lnTo>
                    <a:lnTo>
                      <a:pt x="103" y="177"/>
                    </a:lnTo>
                    <a:lnTo>
                      <a:pt x="97" y="181"/>
                    </a:lnTo>
                    <a:lnTo>
                      <a:pt x="92" y="181"/>
                    </a:lnTo>
                    <a:lnTo>
                      <a:pt x="86" y="183"/>
                    </a:lnTo>
                    <a:lnTo>
                      <a:pt x="78" y="183"/>
                    </a:lnTo>
                    <a:lnTo>
                      <a:pt x="73" y="183"/>
                    </a:lnTo>
                    <a:lnTo>
                      <a:pt x="65" y="183"/>
                    </a:lnTo>
                    <a:lnTo>
                      <a:pt x="57" y="183"/>
                    </a:lnTo>
                    <a:lnTo>
                      <a:pt x="50" y="181"/>
                    </a:lnTo>
                    <a:lnTo>
                      <a:pt x="42" y="177"/>
                    </a:lnTo>
                    <a:lnTo>
                      <a:pt x="35" y="175"/>
                    </a:lnTo>
                    <a:lnTo>
                      <a:pt x="31" y="172"/>
                    </a:lnTo>
                    <a:lnTo>
                      <a:pt x="23" y="168"/>
                    </a:lnTo>
                    <a:lnTo>
                      <a:pt x="19" y="164"/>
                    </a:lnTo>
                    <a:lnTo>
                      <a:pt x="16" y="160"/>
                    </a:lnTo>
                    <a:lnTo>
                      <a:pt x="14" y="158"/>
                    </a:lnTo>
                    <a:lnTo>
                      <a:pt x="8" y="153"/>
                    </a:lnTo>
                    <a:lnTo>
                      <a:pt x="6" y="149"/>
                    </a:lnTo>
                    <a:lnTo>
                      <a:pt x="4" y="143"/>
                    </a:lnTo>
                    <a:lnTo>
                      <a:pt x="2" y="137"/>
                    </a:lnTo>
                    <a:lnTo>
                      <a:pt x="0" y="132"/>
                    </a:lnTo>
                    <a:lnTo>
                      <a:pt x="0" y="128"/>
                    </a:lnTo>
                    <a:lnTo>
                      <a:pt x="0" y="122"/>
                    </a:lnTo>
                    <a:lnTo>
                      <a:pt x="2" y="116"/>
                    </a:lnTo>
                    <a:lnTo>
                      <a:pt x="2" y="109"/>
                    </a:lnTo>
                    <a:lnTo>
                      <a:pt x="2" y="103"/>
                    </a:lnTo>
                    <a:lnTo>
                      <a:pt x="4" y="96"/>
                    </a:lnTo>
                    <a:lnTo>
                      <a:pt x="6" y="90"/>
                    </a:lnTo>
                    <a:lnTo>
                      <a:pt x="8" y="82"/>
                    </a:lnTo>
                    <a:lnTo>
                      <a:pt x="10" y="77"/>
                    </a:lnTo>
                    <a:lnTo>
                      <a:pt x="14" y="69"/>
                    </a:lnTo>
                    <a:lnTo>
                      <a:pt x="18" y="61"/>
                    </a:lnTo>
                    <a:lnTo>
                      <a:pt x="19" y="54"/>
                    </a:lnTo>
                    <a:lnTo>
                      <a:pt x="23" y="46"/>
                    </a:lnTo>
                    <a:lnTo>
                      <a:pt x="27" y="39"/>
                    </a:lnTo>
                    <a:lnTo>
                      <a:pt x="33" y="31"/>
                    </a:lnTo>
                    <a:lnTo>
                      <a:pt x="37" y="23"/>
                    </a:lnTo>
                    <a:lnTo>
                      <a:pt x="42" y="16"/>
                    </a:lnTo>
                    <a:lnTo>
                      <a:pt x="48" y="8"/>
                    </a:lnTo>
                    <a:lnTo>
                      <a:pt x="54" y="0"/>
                    </a:lnTo>
                    <a:lnTo>
                      <a:pt x="76" y="1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48" name="Freeform 129"/>
              <p:cNvSpPr>
                <a:spLocks/>
              </p:cNvSpPr>
              <p:nvPr/>
            </p:nvSpPr>
            <p:spPr bwMode="auto">
              <a:xfrm>
                <a:off x="1295" y="2541"/>
                <a:ext cx="74" cy="63"/>
              </a:xfrm>
              <a:custGeom>
                <a:avLst/>
                <a:gdLst>
                  <a:gd name="T0" fmla="*/ 25 w 148"/>
                  <a:gd name="T1" fmla="*/ 4 h 125"/>
                  <a:gd name="T2" fmla="*/ 23 w 148"/>
                  <a:gd name="T3" fmla="*/ 8 h 125"/>
                  <a:gd name="T4" fmla="*/ 20 w 148"/>
                  <a:gd name="T5" fmla="*/ 13 h 125"/>
                  <a:gd name="T6" fmla="*/ 18 w 148"/>
                  <a:gd name="T7" fmla="*/ 22 h 125"/>
                  <a:gd name="T8" fmla="*/ 16 w 148"/>
                  <a:gd name="T9" fmla="*/ 31 h 125"/>
                  <a:gd name="T10" fmla="*/ 16 w 148"/>
                  <a:gd name="T11" fmla="*/ 37 h 125"/>
                  <a:gd name="T12" fmla="*/ 19 w 148"/>
                  <a:gd name="T13" fmla="*/ 43 h 125"/>
                  <a:gd name="T14" fmla="*/ 24 w 148"/>
                  <a:gd name="T15" fmla="*/ 45 h 125"/>
                  <a:gd name="T16" fmla="*/ 28 w 148"/>
                  <a:gd name="T17" fmla="*/ 46 h 125"/>
                  <a:gd name="T18" fmla="*/ 34 w 148"/>
                  <a:gd name="T19" fmla="*/ 45 h 125"/>
                  <a:gd name="T20" fmla="*/ 38 w 148"/>
                  <a:gd name="T21" fmla="*/ 43 h 125"/>
                  <a:gd name="T22" fmla="*/ 44 w 148"/>
                  <a:gd name="T23" fmla="*/ 39 h 125"/>
                  <a:gd name="T24" fmla="*/ 50 w 148"/>
                  <a:gd name="T25" fmla="*/ 33 h 125"/>
                  <a:gd name="T26" fmla="*/ 54 w 148"/>
                  <a:gd name="T27" fmla="*/ 27 h 125"/>
                  <a:gd name="T28" fmla="*/ 57 w 148"/>
                  <a:gd name="T29" fmla="*/ 20 h 125"/>
                  <a:gd name="T30" fmla="*/ 60 w 148"/>
                  <a:gd name="T31" fmla="*/ 14 h 125"/>
                  <a:gd name="T32" fmla="*/ 61 w 148"/>
                  <a:gd name="T33" fmla="*/ 8 h 125"/>
                  <a:gd name="T34" fmla="*/ 74 w 148"/>
                  <a:gd name="T35" fmla="*/ 11 h 125"/>
                  <a:gd name="T36" fmla="*/ 74 w 148"/>
                  <a:gd name="T37" fmla="*/ 12 h 125"/>
                  <a:gd name="T38" fmla="*/ 74 w 148"/>
                  <a:gd name="T39" fmla="*/ 18 h 125"/>
                  <a:gd name="T40" fmla="*/ 72 w 148"/>
                  <a:gd name="T41" fmla="*/ 26 h 125"/>
                  <a:gd name="T42" fmla="*/ 71 w 148"/>
                  <a:gd name="T43" fmla="*/ 31 h 125"/>
                  <a:gd name="T44" fmla="*/ 69 w 148"/>
                  <a:gd name="T45" fmla="*/ 35 h 125"/>
                  <a:gd name="T46" fmla="*/ 64 w 148"/>
                  <a:gd name="T47" fmla="*/ 44 h 125"/>
                  <a:gd name="T48" fmla="*/ 56 w 148"/>
                  <a:gd name="T49" fmla="*/ 52 h 125"/>
                  <a:gd name="T50" fmla="*/ 50 w 148"/>
                  <a:gd name="T51" fmla="*/ 56 h 125"/>
                  <a:gd name="T52" fmla="*/ 45 w 148"/>
                  <a:gd name="T53" fmla="*/ 59 h 125"/>
                  <a:gd name="T54" fmla="*/ 38 w 148"/>
                  <a:gd name="T55" fmla="*/ 61 h 125"/>
                  <a:gd name="T56" fmla="*/ 30 w 148"/>
                  <a:gd name="T57" fmla="*/ 63 h 125"/>
                  <a:gd name="T58" fmla="*/ 23 w 148"/>
                  <a:gd name="T59" fmla="*/ 62 h 125"/>
                  <a:gd name="T60" fmla="*/ 16 w 148"/>
                  <a:gd name="T61" fmla="*/ 60 h 125"/>
                  <a:gd name="T62" fmla="*/ 10 w 148"/>
                  <a:gd name="T63" fmla="*/ 57 h 125"/>
                  <a:gd name="T64" fmla="*/ 6 w 148"/>
                  <a:gd name="T65" fmla="*/ 54 h 125"/>
                  <a:gd name="T66" fmla="*/ 4 w 148"/>
                  <a:gd name="T67" fmla="*/ 50 h 125"/>
                  <a:gd name="T68" fmla="*/ 2 w 148"/>
                  <a:gd name="T69" fmla="*/ 45 h 125"/>
                  <a:gd name="T70" fmla="*/ 1 w 148"/>
                  <a:gd name="T71" fmla="*/ 40 h 125"/>
                  <a:gd name="T72" fmla="*/ 1 w 148"/>
                  <a:gd name="T73" fmla="*/ 34 h 125"/>
                  <a:gd name="T74" fmla="*/ 0 w 148"/>
                  <a:gd name="T75" fmla="*/ 29 h 125"/>
                  <a:gd name="T76" fmla="*/ 1 w 148"/>
                  <a:gd name="T77" fmla="*/ 23 h 125"/>
                  <a:gd name="T78" fmla="*/ 3 w 148"/>
                  <a:gd name="T79" fmla="*/ 17 h 125"/>
                  <a:gd name="T80" fmla="*/ 4 w 148"/>
                  <a:gd name="T81" fmla="*/ 12 h 125"/>
                  <a:gd name="T82" fmla="*/ 5 w 148"/>
                  <a:gd name="T83" fmla="*/ 8 h 125"/>
                  <a:gd name="T84" fmla="*/ 7 w 148"/>
                  <a:gd name="T85" fmla="*/ 4 h 125"/>
                  <a:gd name="T86" fmla="*/ 10 w 148"/>
                  <a:gd name="T87" fmla="*/ 0 h 125"/>
                  <a:gd name="T88" fmla="*/ 25 w 148"/>
                  <a:gd name="T89" fmla="*/ 4 h 12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8"/>
                  <a:gd name="T136" fmla="*/ 0 h 125"/>
                  <a:gd name="T137" fmla="*/ 148 w 148"/>
                  <a:gd name="T138" fmla="*/ 125 h 12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8" h="125">
                    <a:moveTo>
                      <a:pt x="50" y="7"/>
                    </a:moveTo>
                    <a:lnTo>
                      <a:pt x="50" y="7"/>
                    </a:lnTo>
                    <a:lnTo>
                      <a:pt x="48" y="9"/>
                    </a:lnTo>
                    <a:lnTo>
                      <a:pt x="46" y="15"/>
                    </a:lnTo>
                    <a:lnTo>
                      <a:pt x="44" y="21"/>
                    </a:lnTo>
                    <a:lnTo>
                      <a:pt x="40" y="26"/>
                    </a:lnTo>
                    <a:lnTo>
                      <a:pt x="38" y="34"/>
                    </a:lnTo>
                    <a:lnTo>
                      <a:pt x="36" y="43"/>
                    </a:lnTo>
                    <a:lnTo>
                      <a:pt x="34" y="51"/>
                    </a:lnTo>
                    <a:lnTo>
                      <a:pt x="32" y="61"/>
                    </a:lnTo>
                    <a:lnTo>
                      <a:pt x="32" y="68"/>
                    </a:lnTo>
                    <a:lnTo>
                      <a:pt x="32" y="74"/>
                    </a:lnTo>
                    <a:lnTo>
                      <a:pt x="36" y="81"/>
                    </a:lnTo>
                    <a:lnTo>
                      <a:pt x="38" y="85"/>
                    </a:lnTo>
                    <a:lnTo>
                      <a:pt x="46" y="89"/>
                    </a:lnTo>
                    <a:lnTo>
                      <a:pt x="48" y="89"/>
                    </a:lnTo>
                    <a:lnTo>
                      <a:pt x="51" y="91"/>
                    </a:lnTo>
                    <a:lnTo>
                      <a:pt x="57" y="91"/>
                    </a:lnTo>
                    <a:lnTo>
                      <a:pt x="63" y="91"/>
                    </a:lnTo>
                    <a:lnTo>
                      <a:pt x="67" y="89"/>
                    </a:lnTo>
                    <a:lnTo>
                      <a:pt x="72" y="87"/>
                    </a:lnTo>
                    <a:lnTo>
                      <a:pt x="76" y="85"/>
                    </a:lnTo>
                    <a:lnTo>
                      <a:pt x="80" y="83"/>
                    </a:lnTo>
                    <a:lnTo>
                      <a:pt x="88" y="78"/>
                    </a:lnTo>
                    <a:lnTo>
                      <a:pt x="95" y="74"/>
                    </a:lnTo>
                    <a:lnTo>
                      <a:pt x="101" y="66"/>
                    </a:lnTo>
                    <a:lnTo>
                      <a:pt x="105" y="61"/>
                    </a:lnTo>
                    <a:lnTo>
                      <a:pt x="109" y="53"/>
                    </a:lnTo>
                    <a:lnTo>
                      <a:pt x="112" y="47"/>
                    </a:lnTo>
                    <a:lnTo>
                      <a:pt x="114" y="40"/>
                    </a:lnTo>
                    <a:lnTo>
                      <a:pt x="118" y="34"/>
                    </a:lnTo>
                    <a:lnTo>
                      <a:pt x="120" y="28"/>
                    </a:lnTo>
                    <a:lnTo>
                      <a:pt x="122" y="23"/>
                    </a:lnTo>
                    <a:lnTo>
                      <a:pt x="122" y="15"/>
                    </a:lnTo>
                    <a:lnTo>
                      <a:pt x="124" y="11"/>
                    </a:lnTo>
                    <a:lnTo>
                      <a:pt x="148" y="21"/>
                    </a:lnTo>
                    <a:lnTo>
                      <a:pt x="147" y="21"/>
                    </a:lnTo>
                    <a:lnTo>
                      <a:pt x="147" y="24"/>
                    </a:lnTo>
                    <a:lnTo>
                      <a:pt x="147" y="30"/>
                    </a:lnTo>
                    <a:lnTo>
                      <a:pt x="147" y="36"/>
                    </a:lnTo>
                    <a:lnTo>
                      <a:pt x="145" y="43"/>
                    </a:lnTo>
                    <a:lnTo>
                      <a:pt x="143" y="51"/>
                    </a:lnTo>
                    <a:lnTo>
                      <a:pt x="141" y="55"/>
                    </a:lnTo>
                    <a:lnTo>
                      <a:pt x="141" y="61"/>
                    </a:lnTo>
                    <a:lnTo>
                      <a:pt x="139" y="64"/>
                    </a:lnTo>
                    <a:lnTo>
                      <a:pt x="137" y="70"/>
                    </a:lnTo>
                    <a:lnTo>
                      <a:pt x="133" y="80"/>
                    </a:lnTo>
                    <a:lnTo>
                      <a:pt x="128" y="87"/>
                    </a:lnTo>
                    <a:lnTo>
                      <a:pt x="120" y="97"/>
                    </a:lnTo>
                    <a:lnTo>
                      <a:pt x="112" y="104"/>
                    </a:lnTo>
                    <a:lnTo>
                      <a:pt x="107" y="108"/>
                    </a:lnTo>
                    <a:lnTo>
                      <a:pt x="101" y="112"/>
                    </a:lnTo>
                    <a:lnTo>
                      <a:pt x="95" y="114"/>
                    </a:lnTo>
                    <a:lnTo>
                      <a:pt x="90" y="118"/>
                    </a:lnTo>
                    <a:lnTo>
                      <a:pt x="82" y="119"/>
                    </a:lnTo>
                    <a:lnTo>
                      <a:pt x="76" y="121"/>
                    </a:lnTo>
                    <a:lnTo>
                      <a:pt x="69" y="123"/>
                    </a:lnTo>
                    <a:lnTo>
                      <a:pt x="61" y="125"/>
                    </a:lnTo>
                    <a:lnTo>
                      <a:pt x="51" y="123"/>
                    </a:lnTo>
                    <a:lnTo>
                      <a:pt x="46" y="123"/>
                    </a:lnTo>
                    <a:lnTo>
                      <a:pt x="38" y="121"/>
                    </a:lnTo>
                    <a:lnTo>
                      <a:pt x="32" y="119"/>
                    </a:lnTo>
                    <a:lnTo>
                      <a:pt x="27" y="118"/>
                    </a:lnTo>
                    <a:lnTo>
                      <a:pt x="21" y="114"/>
                    </a:lnTo>
                    <a:lnTo>
                      <a:pt x="17" y="112"/>
                    </a:lnTo>
                    <a:lnTo>
                      <a:pt x="13" y="108"/>
                    </a:lnTo>
                    <a:lnTo>
                      <a:pt x="10" y="104"/>
                    </a:lnTo>
                    <a:lnTo>
                      <a:pt x="8" y="99"/>
                    </a:lnTo>
                    <a:lnTo>
                      <a:pt x="6" y="95"/>
                    </a:lnTo>
                    <a:lnTo>
                      <a:pt x="4" y="89"/>
                    </a:lnTo>
                    <a:lnTo>
                      <a:pt x="2" y="83"/>
                    </a:lnTo>
                    <a:lnTo>
                      <a:pt x="2" y="80"/>
                    </a:lnTo>
                    <a:lnTo>
                      <a:pt x="2" y="74"/>
                    </a:lnTo>
                    <a:lnTo>
                      <a:pt x="2" y="68"/>
                    </a:lnTo>
                    <a:lnTo>
                      <a:pt x="0" y="62"/>
                    </a:lnTo>
                    <a:lnTo>
                      <a:pt x="0" y="57"/>
                    </a:lnTo>
                    <a:lnTo>
                      <a:pt x="2" y="51"/>
                    </a:lnTo>
                    <a:lnTo>
                      <a:pt x="2" y="45"/>
                    </a:lnTo>
                    <a:lnTo>
                      <a:pt x="4" y="40"/>
                    </a:lnTo>
                    <a:lnTo>
                      <a:pt x="6" y="34"/>
                    </a:lnTo>
                    <a:lnTo>
                      <a:pt x="6" y="30"/>
                    </a:lnTo>
                    <a:lnTo>
                      <a:pt x="8" y="24"/>
                    </a:lnTo>
                    <a:lnTo>
                      <a:pt x="8" y="21"/>
                    </a:lnTo>
                    <a:lnTo>
                      <a:pt x="10" y="15"/>
                    </a:lnTo>
                    <a:lnTo>
                      <a:pt x="12" y="11"/>
                    </a:lnTo>
                    <a:lnTo>
                      <a:pt x="15" y="7"/>
                    </a:lnTo>
                    <a:lnTo>
                      <a:pt x="17" y="2"/>
                    </a:lnTo>
                    <a:lnTo>
                      <a:pt x="21" y="0"/>
                    </a:lnTo>
                    <a:lnTo>
                      <a:pt x="50"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49" name="Freeform 130"/>
              <p:cNvSpPr>
                <a:spLocks/>
              </p:cNvSpPr>
              <p:nvPr/>
            </p:nvSpPr>
            <p:spPr bwMode="auto">
              <a:xfrm>
                <a:off x="1252" y="2634"/>
                <a:ext cx="157" cy="142"/>
              </a:xfrm>
              <a:custGeom>
                <a:avLst/>
                <a:gdLst>
                  <a:gd name="T0" fmla="*/ 47 w 313"/>
                  <a:gd name="T1" fmla="*/ 9 h 283"/>
                  <a:gd name="T2" fmla="*/ 35 w 313"/>
                  <a:gd name="T3" fmla="*/ 16 h 283"/>
                  <a:gd name="T4" fmla="*/ 23 w 313"/>
                  <a:gd name="T5" fmla="*/ 28 h 283"/>
                  <a:gd name="T6" fmla="*/ 15 w 313"/>
                  <a:gd name="T7" fmla="*/ 45 h 283"/>
                  <a:gd name="T8" fmla="*/ 15 w 313"/>
                  <a:gd name="T9" fmla="*/ 66 h 283"/>
                  <a:gd name="T10" fmla="*/ 20 w 313"/>
                  <a:gd name="T11" fmla="*/ 77 h 283"/>
                  <a:gd name="T12" fmla="*/ 27 w 313"/>
                  <a:gd name="T13" fmla="*/ 91 h 283"/>
                  <a:gd name="T14" fmla="*/ 40 w 313"/>
                  <a:gd name="T15" fmla="*/ 109 h 283"/>
                  <a:gd name="T16" fmla="*/ 60 w 313"/>
                  <a:gd name="T17" fmla="*/ 123 h 283"/>
                  <a:gd name="T18" fmla="*/ 81 w 313"/>
                  <a:gd name="T19" fmla="*/ 129 h 283"/>
                  <a:gd name="T20" fmla="*/ 101 w 313"/>
                  <a:gd name="T21" fmla="*/ 128 h 283"/>
                  <a:gd name="T22" fmla="*/ 120 w 313"/>
                  <a:gd name="T23" fmla="*/ 119 h 283"/>
                  <a:gd name="T24" fmla="*/ 136 w 313"/>
                  <a:gd name="T25" fmla="*/ 103 h 283"/>
                  <a:gd name="T26" fmla="*/ 146 w 313"/>
                  <a:gd name="T27" fmla="*/ 81 h 283"/>
                  <a:gd name="T28" fmla="*/ 142 w 313"/>
                  <a:gd name="T29" fmla="*/ 62 h 283"/>
                  <a:gd name="T30" fmla="*/ 126 w 313"/>
                  <a:gd name="T31" fmla="*/ 48 h 283"/>
                  <a:gd name="T32" fmla="*/ 107 w 313"/>
                  <a:gd name="T33" fmla="*/ 39 h 283"/>
                  <a:gd name="T34" fmla="*/ 85 w 313"/>
                  <a:gd name="T35" fmla="*/ 36 h 283"/>
                  <a:gd name="T36" fmla="*/ 67 w 313"/>
                  <a:gd name="T37" fmla="*/ 41 h 283"/>
                  <a:gd name="T38" fmla="*/ 57 w 313"/>
                  <a:gd name="T39" fmla="*/ 54 h 283"/>
                  <a:gd name="T40" fmla="*/ 57 w 313"/>
                  <a:gd name="T41" fmla="*/ 70 h 283"/>
                  <a:gd name="T42" fmla="*/ 70 w 313"/>
                  <a:gd name="T43" fmla="*/ 80 h 283"/>
                  <a:gd name="T44" fmla="*/ 88 w 313"/>
                  <a:gd name="T45" fmla="*/ 78 h 283"/>
                  <a:gd name="T46" fmla="*/ 96 w 313"/>
                  <a:gd name="T47" fmla="*/ 87 h 283"/>
                  <a:gd name="T48" fmla="*/ 77 w 313"/>
                  <a:gd name="T49" fmla="*/ 91 h 283"/>
                  <a:gd name="T50" fmla="*/ 63 w 313"/>
                  <a:gd name="T51" fmla="*/ 90 h 283"/>
                  <a:gd name="T52" fmla="*/ 49 w 313"/>
                  <a:gd name="T53" fmla="*/ 76 h 283"/>
                  <a:gd name="T54" fmla="*/ 45 w 313"/>
                  <a:gd name="T55" fmla="*/ 56 h 283"/>
                  <a:gd name="T56" fmla="*/ 48 w 313"/>
                  <a:gd name="T57" fmla="*/ 46 h 283"/>
                  <a:gd name="T58" fmla="*/ 61 w 313"/>
                  <a:gd name="T59" fmla="*/ 33 h 283"/>
                  <a:gd name="T60" fmla="*/ 77 w 313"/>
                  <a:gd name="T61" fmla="*/ 28 h 283"/>
                  <a:gd name="T62" fmla="*/ 94 w 313"/>
                  <a:gd name="T63" fmla="*/ 27 h 283"/>
                  <a:gd name="T64" fmla="*/ 108 w 313"/>
                  <a:gd name="T65" fmla="*/ 30 h 283"/>
                  <a:gd name="T66" fmla="*/ 126 w 313"/>
                  <a:gd name="T67" fmla="*/ 35 h 283"/>
                  <a:gd name="T68" fmla="*/ 140 w 313"/>
                  <a:gd name="T69" fmla="*/ 45 h 283"/>
                  <a:gd name="T70" fmla="*/ 151 w 313"/>
                  <a:gd name="T71" fmla="*/ 58 h 283"/>
                  <a:gd name="T72" fmla="*/ 157 w 313"/>
                  <a:gd name="T73" fmla="*/ 72 h 283"/>
                  <a:gd name="T74" fmla="*/ 156 w 313"/>
                  <a:gd name="T75" fmla="*/ 88 h 283"/>
                  <a:gd name="T76" fmla="*/ 149 w 313"/>
                  <a:gd name="T77" fmla="*/ 104 h 283"/>
                  <a:gd name="T78" fmla="*/ 139 w 313"/>
                  <a:gd name="T79" fmla="*/ 115 h 283"/>
                  <a:gd name="T80" fmla="*/ 122 w 313"/>
                  <a:gd name="T81" fmla="*/ 131 h 283"/>
                  <a:gd name="T82" fmla="*/ 107 w 313"/>
                  <a:gd name="T83" fmla="*/ 138 h 283"/>
                  <a:gd name="T84" fmla="*/ 94 w 313"/>
                  <a:gd name="T85" fmla="*/ 142 h 283"/>
                  <a:gd name="T86" fmla="*/ 79 w 313"/>
                  <a:gd name="T87" fmla="*/ 141 h 283"/>
                  <a:gd name="T88" fmla="*/ 64 w 313"/>
                  <a:gd name="T89" fmla="*/ 136 h 283"/>
                  <a:gd name="T90" fmla="*/ 47 w 313"/>
                  <a:gd name="T91" fmla="*/ 127 h 283"/>
                  <a:gd name="T92" fmla="*/ 29 w 313"/>
                  <a:gd name="T93" fmla="*/ 111 h 283"/>
                  <a:gd name="T94" fmla="*/ 12 w 313"/>
                  <a:gd name="T95" fmla="*/ 93 h 283"/>
                  <a:gd name="T96" fmla="*/ 5 w 313"/>
                  <a:gd name="T97" fmla="*/ 79 h 283"/>
                  <a:gd name="T98" fmla="*/ 0 w 313"/>
                  <a:gd name="T99" fmla="*/ 63 h 283"/>
                  <a:gd name="T100" fmla="*/ 1 w 313"/>
                  <a:gd name="T101" fmla="*/ 45 h 283"/>
                  <a:gd name="T102" fmla="*/ 10 w 313"/>
                  <a:gd name="T103" fmla="*/ 26 h 283"/>
                  <a:gd name="T104" fmla="*/ 25 w 313"/>
                  <a:gd name="T105" fmla="*/ 11 h 283"/>
                  <a:gd name="T106" fmla="*/ 40 w 313"/>
                  <a:gd name="T107" fmla="*/ 2 h 2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13"/>
                  <a:gd name="T163" fmla="*/ 0 h 283"/>
                  <a:gd name="T164" fmla="*/ 313 w 313"/>
                  <a:gd name="T165" fmla="*/ 283 h 2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13" h="283">
                    <a:moveTo>
                      <a:pt x="114" y="8"/>
                    </a:moveTo>
                    <a:lnTo>
                      <a:pt x="112" y="8"/>
                    </a:lnTo>
                    <a:lnTo>
                      <a:pt x="108" y="9"/>
                    </a:lnTo>
                    <a:lnTo>
                      <a:pt x="100" y="13"/>
                    </a:lnTo>
                    <a:lnTo>
                      <a:pt x="93" y="17"/>
                    </a:lnTo>
                    <a:lnTo>
                      <a:pt x="89" y="19"/>
                    </a:lnTo>
                    <a:lnTo>
                      <a:pt x="83" y="21"/>
                    </a:lnTo>
                    <a:lnTo>
                      <a:pt x="79" y="25"/>
                    </a:lnTo>
                    <a:lnTo>
                      <a:pt x="74" y="28"/>
                    </a:lnTo>
                    <a:lnTo>
                      <a:pt x="70" y="32"/>
                    </a:lnTo>
                    <a:lnTo>
                      <a:pt x="64" y="36"/>
                    </a:lnTo>
                    <a:lnTo>
                      <a:pt x="59" y="40"/>
                    </a:lnTo>
                    <a:lnTo>
                      <a:pt x="55" y="46"/>
                    </a:lnTo>
                    <a:lnTo>
                      <a:pt x="49" y="49"/>
                    </a:lnTo>
                    <a:lnTo>
                      <a:pt x="45" y="55"/>
                    </a:lnTo>
                    <a:lnTo>
                      <a:pt x="41" y="61"/>
                    </a:lnTo>
                    <a:lnTo>
                      <a:pt x="40" y="68"/>
                    </a:lnTo>
                    <a:lnTo>
                      <a:pt x="36" y="74"/>
                    </a:lnTo>
                    <a:lnTo>
                      <a:pt x="32" y="80"/>
                    </a:lnTo>
                    <a:lnTo>
                      <a:pt x="30" y="89"/>
                    </a:lnTo>
                    <a:lnTo>
                      <a:pt x="28" y="97"/>
                    </a:lnTo>
                    <a:lnTo>
                      <a:pt x="28" y="105"/>
                    </a:lnTo>
                    <a:lnTo>
                      <a:pt x="28" y="112"/>
                    </a:lnTo>
                    <a:lnTo>
                      <a:pt x="28" y="122"/>
                    </a:lnTo>
                    <a:lnTo>
                      <a:pt x="30" y="131"/>
                    </a:lnTo>
                    <a:lnTo>
                      <a:pt x="30" y="135"/>
                    </a:lnTo>
                    <a:lnTo>
                      <a:pt x="32" y="139"/>
                    </a:lnTo>
                    <a:lnTo>
                      <a:pt x="34" y="144"/>
                    </a:lnTo>
                    <a:lnTo>
                      <a:pt x="38" y="150"/>
                    </a:lnTo>
                    <a:lnTo>
                      <a:pt x="40" y="154"/>
                    </a:lnTo>
                    <a:lnTo>
                      <a:pt x="41" y="160"/>
                    </a:lnTo>
                    <a:lnTo>
                      <a:pt x="45" y="165"/>
                    </a:lnTo>
                    <a:lnTo>
                      <a:pt x="49" y="171"/>
                    </a:lnTo>
                    <a:lnTo>
                      <a:pt x="51" y="177"/>
                    </a:lnTo>
                    <a:lnTo>
                      <a:pt x="53" y="181"/>
                    </a:lnTo>
                    <a:lnTo>
                      <a:pt x="57" y="186"/>
                    </a:lnTo>
                    <a:lnTo>
                      <a:pt x="60" y="190"/>
                    </a:lnTo>
                    <a:lnTo>
                      <a:pt x="66" y="200"/>
                    </a:lnTo>
                    <a:lnTo>
                      <a:pt x="74" y="209"/>
                    </a:lnTo>
                    <a:lnTo>
                      <a:pt x="79" y="217"/>
                    </a:lnTo>
                    <a:lnTo>
                      <a:pt x="89" y="222"/>
                    </a:lnTo>
                    <a:lnTo>
                      <a:pt x="97" y="230"/>
                    </a:lnTo>
                    <a:lnTo>
                      <a:pt x="104" y="236"/>
                    </a:lnTo>
                    <a:lnTo>
                      <a:pt x="112" y="241"/>
                    </a:lnTo>
                    <a:lnTo>
                      <a:pt x="119" y="245"/>
                    </a:lnTo>
                    <a:lnTo>
                      <a:pt x="127" y="249"/>
                    </a:lnTo>
                    <a:lnTo>
                      <a:pt x="136" y="253"/>
                    </a:lnTo>
                    <a:lnTo>
                      <a:pt x="144" y="255"/>
                    </a:lnTo>
                    <a:lnTo>
                      <a:pt x="152" y="257"/>
                    </a:lnTo>
                    <a:lnTo>
                      <a:pt x="161" y="258"/>
                    </a:lnTo>
                    <a:lnTo>
                      <a:pt x="169" y="260"/>
                    </a:lnTo>
                    <a:lnTo>
                      <a:pt x="176" y="258"/>
                    </a:lnTo>
                    <a:lnTo>
                      <a:pt x="186" y="258"/>
                    </a:lnTo>
                    <a:lnTo>
                      <a:pt x="194" y="257"/>
                    </a:lnTo>
                    <a:lnTo>
                      <a:pt x="201" y="255"/>
                    </a:lnTo>
                    <a:lnTo>
                      <a:pt x="209" y="253"/>
                    </a:lnTo>
                    <a:lnTo>
                      <a:pt x="218" y="251"/>
                    </a:lnTo>
                    <a:lnTo>
                      <a:pt x="226" y="245"/>
                    </a:lnTo>
                    <a:lnTo>
                      <a:pt x="233" y="241"/>
                    </a:lnTo>
                    <a:lnTo>
                      <a:pt x="239" y="238"/>
                    </a:lnTo>
                    <a:lnTo>
                      <a:pt x="247" y="232"/>
                    </a:lnTo>
                    <a:lnTo>
                      <a:pt x="252" y="226"/>
                    </a:lnTo>
                    <a:lnTo>
                      <a:pt x="260" y="220"/>
                    </a:lnTo>
                    <a:lnTo>
                      <a:pt x="266" y="211"/>
                    </a:lnTo>
                    <a:lnTo>
                      <a:pt x="271" y="205"/>
                    </a:lnTo>
                    <a:lnTo>
                      <a:pt x="277" y="196"/>
                    </a:lnTo>
                    <a:lnTo>
                      <a:pt x="283" y="188"/>
                    </a:lnTo>
                    <a:lnTo>
                      <a:pt x="287" y="179"/>
                    </a:lnTo>
                    <a:lnTo>
                      <a:pt x="290" y="169"/>
                    </a:lnTo>
                    <a:lnTo>
                      <a:pt x="292" y="162"/>
                    </a:lnTo>
                    <a:lnTo>
                      <a:pt x="292" y="154"/>
                    </a:lnTo>
                    <a:lnTo>
                      <a:pt x="290" y="144"/>
                    </a:lnTo>
                    <a:lnTo>
                      <a:pt x="289" y="137"/>
                    </a:lnTo>
                    <a:lnTo>
                      <a:pt x="287" y="131"/>
                    </a:lnTo>
                    <a:lnTo>
                      <a:pt x="283" y="124"/>
                    </a:lnTo>
                    <a:lnTo>
                      <a:pt x="279" y="116"/>
                    </a:lnTo>
                    <a:lnTo>
                      <a:pt x="273" y="110"/>
                    </a:lnTo>
                    <a:lnTo>
                      <a:pt x="268" y="105"/>
                    </a:lnTo>
                    <a:lnTo>
                      <a:pt x="262" y="101"/>
                    </a:lnTo>
                    <a:lnTo>
                      <a:pt x="252" y="95"/>
                    </a:lnTo>
                    <a:lnTo>
                      <a:pt x="247" y="91"/>
                    </a:lnTo>
                    <a:lnTo>
                      <a:pt x="239" y="87"/>
                    </a:lnTo>
                    <a:lnTo>
                      <a:pt x="230" y="84"/>
                    </a:lnTo>
                    <a:lnTo>
                      <a:pt x="220" y="80"/>
                    </a:lnTo>
                    <a:lnTo>
                      <a:pt x="213" y="78"/>
                    </a:lnTo>
                    <a:lnTo>
                      <a:pt x="203" y="76"/>
                    </a:lnTo>
                    <a:lnTo>
                      <a:pt x="195" y="74"/>
                    </a:lnTo>
                    <a:lnTo>
                      <a:pt x="186" y="72"/>
                    </a:lnTo>
                    <a:lnTo>
                      <a:pt x="176" y="72"/>
                    </a:lnTo>
                    <a:lnTo>
                      <a:pt x="169" y="72"/>
                    </a:lnTo>
                    <a:lnTo>
                      <a:pt x="161" y="74"/>
                    </a:lnTo>
                    <a:lnTo>
                      <a:pt x="154" y="74"/>
                    </a:lnTo>
                    <a:lnTo>
                      <a:pt x="146" y="76"/>
                    </a:lnTo>
                    <a:lnTo>
                      <a:pt x="138" y="78"/>
                    </a:lnTo>
                    <a:lnTo>
                      <a:pt x="133" y="82"/>
                    </a:lnTo>
                    <a:lnTo>
                      <a:pt x="127" y="86"/>
                    </a:lnTo>
                    <a:lnTo>
                      <a:pt x="123" y="91"/>
                    </a:lnTo>
                    <a:lnTo>
                      <a:pt x="119" y="95"/>
                    </a:lnTo>
                    <a:lnTo>
                      <a:pt x="117" y="103"/>
                    </a:lnTo>
                    <a:lnTo>
                      <a:pt x="114" y="108"/>
                    </a:lnTo>
                    <a:lnTo>
                      <a:pt x="114" y="112"/>
                    </a:lnTo>
                    <a:lnTo>
                      <a:pt x="112" y="118"/>
                    </a:lnTo>
                    <a:lnTo>
                      <a:pt x="112" y="124"/>
                    </a:lnTo>
                    <a:lnTo>
                      <a:pt x="110" y="131"/>
                    </a:lnTo>
                    <a:lnTo>
                      <a:pt x="114" y="139"/>
                    </a:lnTo>
                    <a:lnTo>
                      <a:pt x="116" y="144"/>
                    </a:lnTo>
                    <a:lnTo>
                      <a:pt x="121" y="150"/>
                    </a:lnTo>
                    <a:lnTo>
                      <a:pt x="125" y="154"/>
                    </a:lnTo>
                    <a:lnTo>
                      <a:pt x="133" y="158"/>
                    </a:lnTo>
                    <a:lnTo>
                      <a:pt x="140" y="160"/>
                    </a:lnTo>
                    <a:lnTo>
                      <a:pt x="148" y="162"/>
                    </a:lnTo>
                    <a:lnTo>
                      <a:pt x="156" y="160"/>
                    </a:lnTo>
                    <a:lnTo>
                      <a:pt x="163" y="160"/>
                    </a:lnTo>
                    <a:lnTo>
                      <a:pt x="171" y="158"/>
                    </a:lnTo>
                    <a:lnTo>
                      <a:pt x="176" y="156"/>
                    </a:lnTo>
                    <a:lnTo>
                      <a:pt x="184" y="152"/>
                    </a:lnTo>
                    <a:lnTo>
                      <a:pt x="190" y="150"/>
                    </a:lnTo>
                    <a:lnTo>
                      <a:pt x="197" y="171"/>
                    </a:lnTo>
                    <a:lnTo>
                      <a:pt x="195" y="171"/>
                    </a:lnTo>
                    <a:lnTo>
                      <a:pt x="192" y="173"/>
                    </a:lnTo>
                    <a:lnTo>
                      <a:pt x="188" y="175"/>
                    </a:lnTo>
                    <a:lnTo>
                      <a:pt x="180" y="177"/>
                    </a:lnTo>
                    <a:lnTo>
                      <a:pt x="173" y="179"/>
                    </a:lnTo>
                    <a:lnTo>
                      <a:pt x="165" y="181"/>
                    </a:lnTo>
                    <a:lnTo>
                      <a:pt x="154" y="182"/>
                    </a:lnTo>
                    <a:lnTo>
                      <a:pt x="146" y="182"/>
                    </a:lnTo>
                    <a:lnTo>
                      <a:pt x="140" y="182"/>
                    </a:lnTo>
                    <a:lnTo>
                      <a:pt x="135" y="181"/>
                    </a:lnTo>
                    <a:lnTo>
                      <a:pt x="131" y="179"/>
                    </a:lnTo>
                    <a:lnTo>
                      <a:pt x="125" y="179"/>
                    </a:lnTo>
                    <a:lnTo>
                      <a:pt x="116" y="173"/>
                    </a:lnTo>
                    <a:lnTo>
                      <a:pt x="108" y="167"/>
                    </a:lnTo>
                    <a:lnTo>
                      <a:pt x="104" y="162"/>
                    </a:lnTo>
                    <a:lnTo>
                      <a:pt x="100" y="158"/>
                    </a:lnTo>
                    <a:lnTo>
                      <a:pt x="97" y="152"/>
                    </a:lnTo>
                    <a:lnTo>
                      <a:pt x="95" y="146"/>
                    </a:lnTo>
                    <a:lnTo>
                      <a:pt x="93" y="139"/>
                    </a:lnTo>
                    <a:lnTo>
                      <a:pt x="91" y="131"/>
                    </a:lnTo>
                    <a:lnTo>
                      <a:pt x="89" y="122"/>
                    </a:lnTo>
                    <a:lnTo>
                      <a:pt x="89" y="112"/>
                    </a:lnTo>
                    <a:lnTo>
                      <a:pt x="89" y="108"/>
                    </a:lnTo>
                    <a:lnTo>
                      <a:pt x="89" y="103"/>
                    </a:lnTo>
                    <a:lnTo>
                      <a:pt x="93" y="99"/>
                    </a:lnTo>
                    <a:lnTo>
                      <a:pt x="95" y="91"/>
                    </a:lnTo>
                    <a:lnTo>
                      <a:pt x="98" y="84"/>
                    </a:lnTo>
                    <a:lnTo>
                      <a:pt x="104" y="78"/>
                    </a:lnTo>
                    <a:lnTo>
                      <a:pt x="114" y="70"/>
                    </a:lnTo>
                    <a:lnTo>
                      <a:pt x="116" y="68"/>
                    </a:lnTo>
                    <a:lnTo>
                      <a:pt x="121" y="65"/>
                    </a:lnTo>
                    <a:lnTo>
                      <a:pt x="125" y="61"/>
                    </a:lnTo>
                    <a:lnTo>
                      <a:pt x="133" y="59"/>
                    </a:lnTo>
                    <a:lnTo>
                      <a:pt x="138" y="57"/>
                    </a:lnTo>
                    <a:lnTo>
                      <a:pt x="144" y="55"/>
                    </a:lnTo>
                    <a:lnTo>
                      <a:pt x="154" y="55"/>
                    </a:lnTo>
                    <a:lnTo>
                      <a:pt x="161" y="55"/>
                    </a:lnTo>
                    <a:lnTo>
                      <a:pt x="169" y="53"/>
                    </a:lnTo>
                    <a:lnTo>
                      <a:pt x="178" y="53"/>
                    </a:lnTo>
                    <a:lnTo>
                      <a:pt x="184" y="53"/>
                    </a:lnTo>
                    <a:lnTo>
                      <a:pt x="188" y="53"/>
                    </a:lnTo>
                    <a:lnTo>
                      <a:pt x="194" y="55"/>
                    </a:lnTo>
                    <a:lnTo>
                      <a:pt x="199" y="57"/>
                    </a:lnTo>
                    <a:lnTo>
                      <a:pt x="205" y="57"/>
                    </a:lnTo>
                    <a:lnTo>
                      <a:pt x="211" y="57"/>
                    </a:lnTo>
                    <a:lnTo>
                      <a:pt x="216" y="59"/>
                    </a:lnTo>
                    <a:lnTo>
                      <a:pt x="224" y="61"/>
                    </a:lnTo>
                    <a:lnTo>
                      <a:pt x="230" y="63"/>
                    </a:lnTo>
                    <a:lnTo>
                      <a:pt x="237" y="67"/>
                    </a:lnTo>
                    <a:lnTo>
                      <a:pt x="243" y="68"/>
                    </a:lnTo>
                    <a:lnTo>
                      <a:pt x="251" y="70"/>
                    </a:lnTo>
                    <a:lnTo>
                      <a:pt x="254" y="72"/>
                    </a:lnTo>
                    <a:lnTo>
                      <a:pt x="260" y="74"/>
                    </a:lnTo>
                    <a:lnTo>
                      <a:pt x="266" y="78"/>
                    </a:lnTo>
                    <a:lnTo>
                      <a:pt x="271" y="82"/>
                    </a:lnTo>
                    <a:lnTo>
                      <a:pt x="279" y="89"/>
                    </a:lnTo>
                    <a:lnTo>
                      <a:pt x="285" y="95"/>
                    </a:lnTo>
                    <a:lnTo>
                      <a:pt x="292" y="103"/>
                    </a:lnTo>
                    <a:lnTo>
                      <a:pt x="296" y="106"/>
                    </a:lnTo>
                    <a:lnTo>
                      <a:pt x="300" y="112"/>
                    </a:lnTo>
                    <a:lnTo>
                      <a:pt x="302" y="116"/>
                    </a:lnTo>
                    <a:lnTo>
                      <a:pt x="306" y="122"/>
                    </a:lnTo>
                    <a:lnTo>
                      <a:pt x="308" y="125"/>
                    </a:lnTo>
                    <a:lnTo>
                      <a:pt x="310" y="131"/>
                    </a:lnTo>
                    <a:lnTo>
                      <a:pt x="311" y="137"/>
                    </a:lnTo>
                    <a:lnTo>
                      <a:pt x="313" y="143"/>
                    </a:lnTo>
                    <a:lnTo>
                      <a:pt x="313" y="148"/>
                    </a:lnTo>
                    <a:lnTo>
                      <a:pt x="313" y="154"/>
                    </a:lnTo>
                    <a:lnTo>
                      <a:pt x="313" y="162"/>
                    </a:lnTo>
                    <a:lnTo>
                      <a:pt x="313" y="167"/>
                    </a:lnTo>
                    <a:lnTo>
                      <a:pt x="311" y="175"/>
                    </a:lnTo>
                    <a:lnTo>
                      <a:pt x="310" y="182"/>
                    </a:lnTo>
                    <a:lnTo>
                      <a:pt x="306" y="190"/>
                    </a:lnTo>
                    <a:lnTo>
                      <a:pt x="304" y="198"/>
                    </a:lnTo>
                    <a:lnTo>
                      <a:pt x="302" y="200"/>
                    </a:lnTo>
                    <a:lnTo>
                      <a:pt x="298" y="207"/>
                    </a:lnTo>
                    <a:lnTo>
                      <a:pt x="294" y="209"/>
                    </a:lnTo>
                    <a:lnTo>
                      <a:pt x="292" y="215"/>
                    </a:lnTo>
                    <a:lnTo>
                      <a:pt x="287" y="220"/>
                    </a:lnTo>
                    <a:lnTo>
                      <a:pt x="283" y="226"/>
                    </a:lnTo>
                    <a:lnTo>
                      <a:pt x="277" y="230"/>
                    </a:lnTo>
                    <a:lnTo>
                      <a:pt x="271" y="238"/>
                    </a:lnTo>
                    <a:lnTo>
                      <a:pt x="266" y="243"/>
                    </a:lnTo>
                    <a:lnTo>
                      <a:pt x="260" y="251"/>
                    </a:lnTo>
                    <a:lnTo>
                      <a:pt x="251" y="255"/>
                    </a:lnTo>
                    <a:lnTo>
                      <a:pt x="243" y="262"/>
                    </a:lnTo>
                    <a:lnTo>
                      <a:pt x="235" y="266"/>
                    </a:lnTo>
                    <a:lnTo>
                      <a:pt x="228" y="272"/>
                    </a:lnTo>
                    <a:lnTo>
                      <a:pt x="222" y="274"/>
                    </a:lnTo>
                    <a:lnTo>
                      <a:pt x="218" y="274"/>
                    </a:lnTo>
                    <a:lnTo>
                      <a:pt x="213" y="276"/>
                    </a:lnTo>
                    <a:lnTo>
                      <a:pt x="209" y="277"/>
                    </a:lnTo>
                    <a:lnTo>
                      <a:pt x="203" y="279"/>
                    </a:lnTo>
                    <a:lnTo>
                      <a:pt x="197" y="281"/>
                    </a:lnTo>
                    <a:lnTo>
                      <a:pt x="192" y="281"/>
                    </a:lnTo>
                    <a:lnTo>
                      <a:pt x="188" y="283"/>
                    </a:lnTo>
                    <a:lnTo>
                      <a:pt x="180" y="283"/>
                    </a:lnTo>
                    <a:lnTo>
                      <a:pt x="175" y="283"/>
                    </a:lnTo>
                    <a:lnTo>
                      <a:pt x="169" y="283"/>
                    </a:lnTo>
                    <a:lnTo>
                      <a:pt x="163" y="283"/>
                    </a:lnTo>
                    <a:lnTo>
                      <a:pt x="157" y="281"/>
                    </a:lnTo>
                    <a:lnTo>
                      <a:pt x="152" y="281"/>
                    </a:lnTo>
                    <a:lnTo>
                      <a:pt x="144" y="279"/>
                    </a:lnTo>
                    <a:lnTo>
                      <a:pt x="140" y="277"/>
                    </a:lnTo>
                    <a:lnTo>
                      <a:pt x="133" y="274"/>
                    </a:lnTo>
                    <a:lnTo>
                      <a:pt x="127" y="272"/>
                    </a:lnTo>
                    <a:lnTo>
                      <a:pt x="119" y="268"/>
                    </a:lnTo>
                    <a:lnTo>
                      <a:pt x="114" y="266"/>
                    </a:lnTo>
                    <a:lnTo>
                      <a:pt x="106" y="262"/>
                    </a:lnTo>
                    <a:lnTo>
                      <a:pt x="100" y="257"/>
                    </a:lnTo>
                    <a:lnTo>
                      <a:pt x="93" y="253"/>
                    </a:lnTo>
                    <a:lnTo>
                      <a:pt x="85" y="249"/>
                    </a:lnTo>
                    <a:lnTo>
                      <a:pt x="78" y="241"/>
                    </a:lnTo>
                    <a:lnTo>
                      <a:pt x="70" y="236"/>
                    </a:lnTo>
                    <a:lnTo>
                      <a:pt x="64" y="228"/>
                    </a:lnTo>
                    <a:lnTo>
                      <a:pt x="57" y="222"/>
                    </a:lnTo>
                    <a:lnTo>
                      <a:pt x="49" y="215"/>
                    </a:lnTo>
                    <a:lnTo>
                      <a:pt x="41" y="207"/>
                    </a:lnTo>
                    <a:lnTo>
                      <a:pt x="34" y="198"/>
                    </a:lnTo>
                    <a:lnTo>
                      <a:pt x="26" y="188"/>
                    </a:lnTo>
                    <a:lnTo>
                      <a:pt x="24" y="186"/>
                    </a:lnTo>
                    <a:lnTo>
                      <a:pt x="22" y="182"/>
                    </a:lnTo>
                    <a:lnTo>
                      <a:pt x="19" y="177"/>
                    </a:lnTo>
                    <a:lnTo>
                      <a:pt x="15" y="167"/>
                    </a:lnTo>
                    <a:lnTo>
                      <a:pt x="11" y="163"/>
                    </a:lnTo>
                    <a:lnTo>
                      <a:pt x="9" y="158"/>
                    </a:lnTo>
                    <a:lnTo>
                      <a:pt x="7" y="152"/>
                    </a:lnTo>
                    <a:lnTo>
                      <a:pt x="5" y="146"/>
                    </a:lnTo>
                    <a:lnTo>
                      <a:pt x="3" y="139"/>
                    </a:lnTo>
                    <a:lnTo>
                      <a:pt x="2" y="133"/>
                    </a:lnTo>
                    <a:lnTo>
                      <a:pt x="0" y="125"/>
                    </a:lnTo>
                    <a:lnTo>
                      <a:pt x="0" y="120"/>
                    </a:lnTo>
                    <a:lnTo>
                      <a:pt x="0" y="112"/>
                    </a:lnTo>
                    <a:lnTo>
                      <a:pt x="0" y="105"/>
                    </a:lnTo>
                    <a:lnTo>
                      <a:pt x="0" y="97"/>
                    </a:lnTo>
                    <a:lnTo>
                      <a:pt x="2" y="89"/>
                    </a:lnTo>
                    <a:lnTo>
                      <a:pt x="2" y="82"/>
                    </a:lnTo>
                    <a:lnTo>
                      <a:pt x="5" y="74"/>
                    </a:lnTo>
                    <a:lnTo>
                      <a:pt x="7" y="67"/>
                    </a:lnTo>
                    <a:lnTo>
                      <a:pt x="13" y="59"/>
                    </a:lnTo>
                    <a:lnTo>
                      <a:pt x="19" y="51"/>
                    </a:lnTo>
                    <a:lnTo>
                      <a:pt x="24" y="44"/>
                    </a:lnTo>
                    <a:lnTo>
                      <a:pt x="32" y="36"/>
                    </a:lnTo>
                    <a:lnTo>
                      <a:pt x="40" y="28"/>
                    </a:lnTo>
                    <a:lnTo>
                      <a:pt x="45" y="25"/>
                    </a:lnTo>
                    <a:lnTo>
                      <a:pt x="49" y="21"/>
                    </a:lnTo>
                    <a:lnTo>
                      <a:pt x="55" y="15"/>
                    </a:lnTo>
                    <a:lnTo>
                      <a:pt x="60" y="13"/>
                    </a:lnTo>
                    <a:lnTo>
                      <a:pt x="66" y="9"/>
                    </a:lnTo>
                    <a:lnTo>
                      <a:pt x="72" y="6"/>
                    </a:lnTo>
                    <a:lnTo>
                      <a:pt x="79" y="4"/>
                    </a:lnTo>
                    <a:lnTo>
                      <a:pt x="87" y="0"/>
                    </a:lnTo>
                    <a:lnTo>
                      <a:pt x="114" y="8"/>
                    </a:lnTo>
                    <a:close/>
                  </a:path>
                </a:pathLst>
              </a:custGeom>
              <a:solidFill>
                <a:srgbClr val="FF80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50" name="Freeform 131"/>
              <p:cNvSpPr>
                <a:spLocks/>
              </p:cNvSpPr>
              <p:nvPr/>
            </p:nvSpPr>
            <p:spPr bwMode="auto">
              <a:xfrm>
                <a:off x="1158" y="2422"/>
                <a:ext cx="442" cy="79"/>
              </a:xfrm>
              <a:custGeom>
                <a:avLst/>
                <a:gdLst>
                  <a:gd name="T0" fmla="*/ 4 w 884"/>
                  <a:gd name="T1" fmla="*/ 39 h 158"/>
                  <a:gd name="T2" fmla="*/ 10 w 884"/>
                  <a:gd name="T3" fmla="*/ 40 h 158"/>
                  <a:gd name="T4" fmla="*/ 19 w 884"/>
                  <a:gd name="T5" fmla="*/ 42 h 158"/>
                  <a:gd name="T6" fmla="*/ 31 w 884"/>
                  <a:gd name="T7" fmla="*/ 44 h 158"/>
                  <a:gd name="T8" fmla="*/ 48 w 884"/>
                  <a:gd name="T9" fmla="*/ 46 h 158"/>
                  <a:gd name="T10" fmla="*/ 66 w 884"/>
                  <a:gd name="T11" fmla="*/ 48 h 158"/>
                  <a:gd name="T12" fmla="*/ 85 w 884"/>
                  <a:gd name="T13" fmla="*/ 51 h 158"/>
                  <a:gd name="T14" fmla="*/ 107 w 884"/>
                  <a:gd name="T15" fmla="*/ 53 h 158"/>
                  <a:gd name="T16" fmla="*/ 131 w 884"/>
                  <a:gd name="T17" fmla="*/ 55 h 158"/>
                  <a:gd name="T18" fmla="*/ 155 w 884"/>
                  <a:gd name="T19" fmla="*/ 56 h 158"/>
                  <a:gd name="T20" fmla="*/ 180 w 884"/>
                  <a:gd name="T21" fmla="*/ 57 h 158"/>
                  <a:gd name="T22" fmla="*/ 207 w 884"/>
                  <a:gd name="T23" fmla="*/ 57 h 158"/>
                  <a:gd name="T24" fmla="*/ 233 w 884"/>
                  <a:gd name="T25" fmla="*/ 56 h 158"/>
                  <a:gd name="T26" fmla="*/ 260 w 884"/>
                  <a:gd name="T27" fmla="*/ 53 h 158"/>
                  <a:gd name="T28" fmla="*/ 287 w 884"/>
                  <a:gd name="T29" fmla="*/ 50 h 158"/>
                  <a:gd name="T30" fmla="*/ 313 w 884"/>
                  <a:gd name="T31" fmla="*/ 46 h 158"/>
                  <a:gd name="T32" fmla="*/ 339 w 884"/>
                  <a:gd name="T33" fmla="*/ 41 h 158"/>
                  <a:gd name="T34" fmla="*/ 364 w 884"/>
                  <a:gd name="T35" fmla="*/ 34 h 158"/>
                  <a:gd name="T36" fmla="*/ 387 w 884"/>
                  <a:gd name="T37" fmla="*/ 24 h 158"/>
                  <a:gd name="T38" fmla="*/ 409 w 884"/>
                  <a:gd name="T39" fmla="*/ 12 h 158"/>
                  <a:gd name="T40" fmla="*/ 430 w 884"/>
                  <a:gd name="T41" fmla="*/ 0 h 158"/>
                  <a:gd name="T42" fmla="*/ 442 w 884"/>
                  <a:gd name="T43" fmla="*/ 15 h 158"/>
                  <a:gd name="T44" fmla="*/ 435 w 884"/>
                  <a:gd name="T45" fmla="*/ 20 h 158"/>
                  <a:gd name="T46" fmla="*/ 428 w 884"/>
                  <a:gd name="T47" fmla="*/ 24 h 158"/>
                  <a:gd name="T48" fmla="*/ 421 w 884"/>
                  <a:gd name="T49" fmla="*/ 27 h 158"/>
                  <a:gd name="T50" fmla="*/ 411 w 884"/>
                  <a:gd name="T51" fmla="*/ 34 h 158"/>
                  <a:gd name="T52" fmla="*/ 400 w 884"/>
                  <a:gd name="T53" fmla="*/ 39 h 158"/>
                  <a:gd name="T54" fmla="*/ 386 w 884"/>
                  <a:gd name="T55" fmla="*/ 44 h 158"/>
                  <a:gd name="T56" fmla="*/ 370 w 884"/>
                  <a:gd name="T57" fmla="*/ 50 h 158"/>
                  <a:gd name="T58" fmla="*/ 353 w 884"/>
                  <a:gd name="T59" fmla="*/ 57 h 158"/>
                  <a:gd name="T60" fmla="*/ 334 w 884"/>
                  <a:gd name="T61" fmla="*/ 62 h 158"/>
                  <a:gd name="T62" fmla="*/ 312 w 884"/>
                  <a:gd name="T63" fmla="*/ 68 h 158"/>
                  <a:gd name="T64" fmla="*/ 288 w 884"/>
                  <a:gd name="T65" fmla="*/ 72 h 158"/>
                  <a:gd name="T66" fmla="*/ 263 w 884"/>
                  <a:gd name="T67" fmla="*/ 74 h 158"/>
                  <a:gd name="T68" fmla="*/ 235 w 884"/>
                  <a:gd name="T69" fmla="*/ 77 h 158"/>
                  <a:gd name="T70" fmla="*/ 205 w 884"/>
                  <a:gd name="T71" fmla="*/ 79 h 158"/>
                  <a:gd name="T72" fmla="*/ 172 w 884"/>
                  <a:gd name="T73" fmla="*/ 78 h 158"/>
                  <a:gd name="T74" fmla="*/ 137 w 884"/>
                  <a:gd name="T75" fmla="*/ 76 h 158"/>
                  <a:gd name="T76" fmla="*/ 100 w 884"/>
                  <a:gd name="T77" fmla="*/ 73 h 158"/>
                  <a:gd name="T78" fmla="*/ 60 w 884"/>
                  <a:gd name="T79" fmla="*/ 68 h 158"/>
                  <a:gd name="T80" fmla="*/ 19 w 884"/>
                  <a:gd name="T81" fmla="*/ 60 h 158"/>
                  <a:gd name="T82" fmla="*/ 2 w 884"/>
                  <a:gd name="T83" fmla="*/ 53 h 158"/>
                  <a:gd name="T84" fmla="*/ 0 w 884"/>
                  <a:gd name="T85" fmla="*/ 44 h 158"/>
                  <a:gd name="T86" fmla="*/ 1 w 884"/>
                  <a:gd name="T87" fmla="*/ 39 h 15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84"/>
                  <a:gd name="T133" fmla="*/ 0 h 158"/>
                  <a:gd name="T134" fmla="*/ 884 w 884"/>
                  <a:gd name="T135" fmla="*/ 158 h 15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84" h="158">
                    <a:moveTo>
                      <a:pt x="2" y="78"/>
                    </a:moveTo>
                    <a:lnTo>
                      <a:pt x="2" y="78"/>
                    </a:lnTo>
                    <a:lnTo>
                      <a:pt x="8" y="78"/>
                    </a:lnTo>
                    <a:lnTo>
                      <a:pt x="10" y="78"/>
                    </a:lnTo>
                    <a:lnTo>
                      <a:pt x="16" y="80"/>
                    </a:lnTo>
                    <a:lnTo>
                      <a:pt x="19" y="80"/>
                    </a:lnTo>
                    <a:lnTo>
                      <a:pt x="25" y="82"/>
                    </a:lnTo>
                    <a:lnTo>
                      <a:pt x="31" y="82"/>
                    </a:lnTo>
                    <a:lnTo>
                      <a:pt x="38" y="84"/>
                    </a:lnTo>
                    <a:lnTo>
                      <a:pt x="46" y="86"/>
                    </a:lnTo>
                    <a:lnTo>
                      <a:pt x="56" y="86"/>
                    </a:lnTo>
                    <a:lnTo>
                      <a:pt x="63" y="88"/>
                    </a:lnTo>
                    <a:lnTo>
                      <a:pt x="75" y="89"/>
                    </a:lnTo>
                    <a:lnTo>
                      <a:pt x="84" y="91"/>
                    </a:lnTo>
                    <a:lnTo>
                      <a:pt x="95" y="93"/>
                    </a:lnTo>
                    <a:lnTo>
                      <a:pt x="107" y="95"/>
                    </a:lnTo>
                    <a:lnTo>
                      <a:pt x="118" y="95"/>
                    </a:lnTo>
                    <a:lnTo>
                      <a:pt x="132" y="97"/>
                    </a:lnTo>
                    <a:lnTo>
                      <a:pt x="143" y="99"/>
                    </a:lnTo>
                    <a:lnTo>
                      <a:pt x="156" y="101"/>
                    </a:lnTo>
                    <a:lnTo>
                      <a:pt x="170" y="103"/>
                    </a:lnTo>
                    <a:lnTo>
                      <a:pt x="185" y="105"/>
                    </a:lnTo>
                    <a:lnTo>
                      <a:pt x="200" y="107"/>
                    </a:lnTo>
                    <a:lnTo>
                      <a:pt x="213" y="107"/>
                    </a:lnTo>
                    <a:lnTo>
                      <a:pt x="229" y="107"/>
                    </a:lnTo>
                    <a:lnTo>
                      <a:pt x="244" y="108"/>
                    </a:lnTo>
                    <a:lnTo>
                      <a:pt x="261" y="110"/>
                    </a:lnTo>
                    <a:lnTo>
                      <a:pt x="276" y="110"/>
                    </a:lnTo>
                    <a:lnTo>
                      <a:pt x="293" y="112"/>
                    </a:lnTo>
                    <a:lnTo>
                      <a:pt x="310" y="112"/>
                    </a:lnTo>
                    <a:lnTo>
                      <a:pt x="327" y="114"/>
                    </a:lnTo>
                    <a:lnTo>
                      <a:pt x="343" y="114"/>
                    </a:lnTo>
                    <a:lnTo>
                      <a:pt x="360" y="114"/>
                    </a:lnTo>
                    <a:lnTo>
                      <a:pt x="377" y="114"/>
                    </a:lnTo>
                    <a:lnTo>
                      <a:pt x="396" y="114"/>
                    </a:lnTo>
                    <a:lnTo>
                      <a:pt x="413" y="114"/>
                    </a:lnTo>
                    <a:lnTo>
                      <a:pt x="430" y="114"/>
                    </a:lnTo>
                    <a:lnTo>
                      <a:pt x="449" y="112"/>
                    </a:lnTo>
                    <a:lnTo>
                      <a:pt x="466" y="112"/>
                    </a:lnTo>
                    <a:lnTo>
                      <a:pt x="483" y="110"/>
                    </a:lnTo>
                    <a:lnTo>
                      <a:pt x="502" y="108"/>
                    </a:lnTo>
                    <a:lnTo>
                      <a:pt x="519" y="107"/>
                    </a:lnTo>
                    <a:lnTo>
                      <a:pt x="537" y="107"/>
                    </a:lnTo>
                    <a:lnTo>
                      <a:pt x="556" y="105"/>
                    </a:lnTo>
                    <a:lnTo>
                      <a:pt x="573" y="101"/>
                    </a:lnTo>
                    <a:lnTo>
                      <a:pt x="590" y="99"/>
                    </a:lnTo>
                    <a:lnTo>
                      <a:pt x="609" y="97"/>
                    </a:lnTo>
                    <a:lnTo>
                      <a:pt x="626" y="93"/>
                    </a:lnTo>
                    <a:lnTo>
                      <a:pt x="643" y="89"/>
                    </a:lnTo>
                    <a:lnTo>
                      <a:pt x="660" y="86"/>
                    </a:lnTo>
                    <a:lnTo>
                      <a:pt x="677" y="82"/>
                    </a:lnTo>
                    <a:lnTo>
                      <a:pt x="694" y="76"/>
                    </a:lnTo>
                    <a:lnTo>
                      <a:pt x="710" y="72"/>
                    </a:lnTo>
                    <a:lnTo>
                      <a:pt x="727" y="67"/>
                    </a:lnTo>
                    <a:lnTo>
                      <a:pt x="744" y="61"/>
                    </a:lnTo>
                    <a:lnTo>
                      <a:pt x="757" y="53"/>
                    </a:lnTo>
                    <a:lnTo>
                      <a:pt x="774" y="48"/>
                    </a:lnTo>
                    <a:lnTo>
                      <a:pt x="787" y="42"/>
                    </a:lnTo>
                    <a:lnTo>
                      <a:pt x="805" y="34"/>
                    </a:lnTo>
                    <a:lnTo>
                      <a:pt x="818" y="25"/>
                    </a:lnTo>
                    <a:lnTo>
                      <a:pt x="831" y="17"/>
                    </a:lnTo>
                    <a:lnTo>
                      <a:pt x="846" y="10"/>
                    </a:lnTo>
                    <a:lnTo>
                      <a:pt x="860" y="0"/>
                    </a:lnTo>
                    <a:lnTo>
                      <a:pt x="884" y="29"/>
                    </a:lnTo>
                    <a:lnTo>
                      <a:pt x="883" y="29"/>
                    </a:lnTo>
                    <a:lnTo>
                      <a:pt x="883" y="31"/>
                    </a:lnTo>
                    <a:lnTo>
                      <a:pt x="877" y="32"/>
                    </a:lnTo>
                    <a:lnTo>
                      <a:pt x="873" y="38"/>
                    </a:lnTo>
                    <a:lnTo>
                      <a:pt x="869" y="40"/>
                    </a:lnTo>
                    <a:lnTo>
                      <a:pt x="865" y="42"/>
                    </a:lnTo>
                    <a:lnTo>
                      <a:pt x="862" y="44"/>
                    </a:lnTo>
                    <a:lnTo>
                      <a:pt x="856" y="48"/>
                    </a:lnTo>
                    <a:lnTo>
                      <a:pt x="852" y="50"/>
                    </a:lnTo>
                    <a:lnTo>
                      <a:pt x="846" y="53"/>
                    </a:lnTo>
                    <a:lnTo>
                      <a:pt x="841" y="55"/>
                    </a:lnTo>
                    <a:lnTo>
                      <a:pt x="835" y="61"/>
                    </a:lnTo>
                    <a:lnTo>
                      <a:pt x="829" y="63"/>
                    </a:lnTo>
                    <a:lnTo>
                      <a:pt x="822" y="67"/>
                    </a:lnTo>
                    <a:lnTo>
                      <a:pt x="814" y="70"/>
                    </a:lnTo>
                    <a:lnTo>
                      <a:pt x="806" y="74"/>
                    </a:lnTo>
                    <a:lnTo>
                      <a:pt x="799" y="78"/>
                    </a:lnTo>
                    <a:lnTo>
                      <a:pt x="789" y="82"/>
                    </a:lnTo>
                    <a:lnTo>
                      <a:pt x="780" y="86"/>
                    </a:lnTo>
                    <a:lnTo>
                      <a:pt x="772" y="89"/>
                    </a:lnTo>
                    <a:lnTo>
                      <a:pt x="761" y="93"/>
                    </a:lnTo>
                    <a:lnTo>
                      <a:pt x="751" y="97"/>
                    </a:lnTo>
                    <a:lnTo>
                      <a:pt x="740" y="101"/>
                    </a:lnTo>
                    <a:lnTo>
                      <a:pt x="730" y="107"/>
                    </a:lnTo>
                    <a:lnTo>
                      <a:pt x="717" y="108"/>
                    </a:lnTo>
                    <a:lnTo>
                      <a:pt x="706" y="114"/>
                    </a:lnTo>
                    <a:lnTo>
                      <a:pt x="694" y="116"/>
                    </a:lnTo>
                    <a:lnTo>
                      <a:pt x="683" y="122"/>
                    </a:lnTo>
                    <a:lnTo>
                      <a:pt x="668" y="124"/>
                    </a:lnTo>
                    <a:lnTo>
                      <a:pt x="652" y="127"/>
                    </a:lnTo>
                    <a:lnTo>
                      <a:pt x="639" y="131"/>
                    </a:lnTo>
                    <a:lnTo>
                      <a:pt x="624" y="135"/>
                    </a:lnTo>
                    <a:lnTo>
                      <a:pt x="609" y="137"/>
                    </a:lnTo>
                    <a:lnTo>
                      <a:pt x="594" y="139"/>
                    </a:lnTo>
                    <a:lnTo>
                      <a:pt x="576" y="143"/>
                    </a:lnTo>
                    <a:lnTo>
                      <a:pt x="561" y="146"/>
                    </a:lnTo>
                    <a:lnTo>
                      <a:pt x="542" y="148"/>
                    </a:lnTo>
                    <a:lnTo>
                      <a:pt x="525" y="148"/>
                    </a:lnTo>
                    <a:lnTo>
                      <a:pt x="506" y="150"/>
                    </a:lnTo>
                    <a:lnTo>
                      <a:pt x="489" y="152"/>
                    </a:lnTo>
                    <a:lnTo>
                      <a:pt x="470" y="154"/>
                    </a:lnTo>
                    <a:lnTo>
                      <a:pt x="451" y="156"/>
                    </a:lnTo>
                    <a:lnTo>
                      <a:pt x="430" y="156"/>
                    </a:lnTo>
                    <a:lnTo>
                      <a:pt x="409" y="158"/>
                    </a:lnTo>
                    <a:lnTo>
                      <a:pt x="388" y="156"/>
                    </a:lnTo>
                    <a:lnTo>
                      <a:pt x="365" y="156"/>
                    </a:lnTo>
                    <a:lnTo>
                      <a:pt x="343" y="156"/>
                    </a:lnTo>
                    <a:lnTo>
                      <a:pt x="322" y="156"/>
                    </a:lnTo>
                    <a:lnTo>
                      <a:pt x="299" y="154"/>
                    </a:lnTo>
                    <a:lnTo>
                      <a:pt x="274" y="152"/>
                    </a:lnTo>
                    <a:lnTo>
                      <a:pt x="249" y="150"/>
                    </a:lnTo>
                    <a:lnTo>
                      <a:pt x="227" y="148"/>
                    </a:lnTo>
                    <a:lnTo>
                      <a:pt x="200" y="145"/>
                    </a:lnTo>
                    <a:lnTo>
                      <a:pt x="173" y="143"/>
                    </a:lnTo>
                    <a:lnTo>
                      <a:pt x="147" y="139"/>
                    </a:lnTo>
                    <a:lnTo>
                      <a:pt x="120" y="135"/>
                    </a:lnTo>
                    <a:lnTo>
                      <a:pt x="94" y="129"/>
                    </a:lnTo>
                    <a:lnTo>
                      <a:pt x="67" y="126"/>
                    </a:lnTo>
                    <a:lnTo>
                      <a:pt x="37" y="120"/>
                    </a:lnTo>
                    <a:lnTo>
                      <a:pt x="8" y="114"/>
                    </a:lnTo>
                    <a:lnTo>
                      <a:pt x="6" y="112"/>
                    </a:lnTo>
                    <a:lnTo>
                      <a:pt x="4" y="107"/>
                    </a:lnTo>
                    <a:lnTo>
                      <a:pt x="2" y="101"/>
                    </a:lnTo>
                    <a:lnTo>
                      <a:pt x="2" y="95"/>
                    </a:lnTo>
                    <a:lnTo>
                      <a:pt x="0" y="88"/>
                    </a:lnTo>
                    <a:lnTo>
                      <a:pt x="0" y="84"/>
                    </a:lnTo>
                    <a:lnTo>
                      <a:pt x="0" y="78"/>
                    </a:lnTo>
                    <a:lnTo>
                      <a:pt x="2" y="7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51" name="Freeform 132"/>
              <p:cNvSpPr>
                <a:spLocks/>
              </p:cNvSpPr>
              <p:nvPr/>
            </p:nvSpPr>
            <p:spPr bwMode="auto">
              <a:xfrm>
                <a:off x="1154" y="2370"/>
                <a:ext cx="64" cy="73"/>
              </a:xfrm>
              <a:custGeom>
                <a:avLst/>
                <a:gdLst>
                  <a:gd name="T0" fmla="*/ 6 w 127"/>
                  <a:gd name="T1" fmla="*/ 52 h 146"/>
                  <a:gd name="T2" fmla="*/ 12 w 127"/>
                  <a:gd name="T3" fmla="*/ 54 h 146"/>
                  <a:gd name="T4" fmla="*/ 16 w 127"/>
                  <a:gd name="T5" fmla="*/ 56 h 146"/>
                  <a:gd name="T6" fmla="*/ 23 w 127"/>
                  <a:gd name="T7" fmla="*/ 57 h 146"/>
                  <a:gd name="T8" fmla="*/ 30 w 127"/>
                  <a:gd name="T9" fmla="*/ 56 h 146"/>
                  <a:gd name="T10" fmla="*/ 35 w 127"/>
                  <a:gd name="T11" fmla="*/ 54 h 146"/>
                  <a:gd name="T12" fmla="*/ 41 w 127"/>
                  <a:gd name="T13" fmla="*/ 49 h 146"/>
                  <a:gd name="T14" fmla="*/ 44 w 127"/>
                  <a:gd name="T15" fmla="*/ 42 h 146"/>
                  <a:gd name="T16" fmla="*/ 45 w 127"/>
                  <a:gd name="T17" fmla="*/ 35 h 146"/>
                  <a:gd name="T18" fmla="*/ 43 w 127"/>
                  <a:gd name="T19" fmla="*/ 29 h 146"/>
                  <a:gd name="T20" fmla="*/ 39 w 127"/>
                  <a:gd name="T21" fmla="*/ 24 h 146"/>
                  <a:gd name="T22" fmla="*/ 32 w 127"/>
                  <a:gd name="T23" fmla="*/ 19 h 146"/>
                  <a:gd name="T24" fmla="*/ 26 w 127"/>
                  <a:gd name="T25" fmla="*/ 14 h 146"/>
                  <a:gd name="T26" fmla="*/ 44 w 127"/>
                  <a:gd name="T27" fmla="*/ 0 h 146"/>
                  <a:gd name="T28" fmla="*/ 48 w 127"/>
                  <a:gd name="T29" fmla="*/ 3 h 146"/>
                  <a:gd name="T30" fmla="*/ 52 w 127"/>
                  <a:gd name="T31" fmla="*/ 7 h 146"/>
                  <a:gd name="T32" fmla="*/ 57 w 127"/>
                  <a:gd name="T33" fmla="*/ 13 h 146"/>
                  <a:gd name="T34" fmla="*/ 61 w 127"/>
                  <a:gd name="T35" fmla="*/ 20 h 146"/>
                  <a:gd name="T36" fmla="*/ 63 w 127"/>
                  <a:gd name="T37" fmla="*/ 24 h 146"/>
                  <a:gd name="T38" fmla="*/ 64 w 127"/>
                  <a:gd name="T39" fmla="*/ 30 h 146"/>
                  <a:gd name="T40" fmla="*/ 64 w 127"/>
                  <a:gd name="T41" fmla="*/ 35 h 146"/>
                  <a:gd name="T42" fmla="*/ 64 w 127"/>
                  <a:gd name="T43" fmla="*/ 40 h 146"/>
                  <a:gd name="T44" fmla="*/ 63 w 127"/>
                  <a:gd name="T45" fmla="*/ 46 h 146"/>
                  <a:gd name="T46" fmla="*/ 62 w 127"/>
                  <a:gd name="T47" fmla="*/ 53 h 146"/>
                  <a:gd name="T48" fmla="*/ 59 w 127"/>
                  <a:gd name="T49" fmla="*/ 58 h 146"/>
                  <a:gd name="T50" fmla="*/ 55 w 127"/>
                  <a:gd name="T51" fmla="*/ 63 h 146"/>
                  <a:gd name="T52" fmla="*/ 47 w 127"/>
                  <a:gd name="T53" fmla="*/ 69 h 146"/>
                  <a:gd name="T54" fmla="*/ 41 w 127"/>
                  <a:gd name="T55" fmla="*/ 71 h 146"/>
                  <a:gd name="T56" fmla="*/ 36 w 127"/>
                  <a:gd name="T57" fmla="*/ 72 h 146"/>
                  <a:gd name="T58" fmla="*/ 31 w 127"/>
                  <a:gd name="T59" fmla="*/ 72 h 146"/>
                  <a:gd name="T60" fmla="*/ 26 w 127"/>
                  <a:gd name="T61" fmla="*/ 73 h 146"/>
                  <a:gd name="T62" fmla="*/ 21 w 127"/>
                  <a:gd name="T63" fmla="*/ 72 h 146"/>
                  <a:gd name="T64" fmla="*/ 16 w 127"/>
                  <a:gd name="T65" fmla="*/ 71 h 146"/>
                  <a:gd name="T66" fmla="*/ 8 w 127"/>
                  <a:gd name="T67" fmla="*/ 69 h 146"/>
                  <a:gd name="T68" fmla="*/ 1 w 127"/>
                  <a:gd name="T69" fmla="*/ 68 h 146"/>
                  <a:gd name="T70" fmla="*/ 5 w 127"/>
                  <a:gd name="T71" fmla="*/ 51 h 1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7"/>
                  <a:gd name="T109" fmla="*/ 0 h 146"/>
                  <a:gd name="T110" fmla="*/ 127 w 127"/>
                  <a:gd name="T111" fmla="*/ 146 h 14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7" h="146">
                    <a:moveTo>
                      <a:pt x="9" y="102"/>
                    </a:moveTo>
                    <a:lnTo>
                      <a:pt x="11" y="104"/>
                    </a:lnTo>
                    <a:lnTo>
                      <a:pt x="17" y="106"/>
                    </a:lnTo>
                    <a:lnTo>
                      <a:pt x="23" y="108"/>
                    </a:lnTo>
                    <a:lnTo>
                      <a:pt x="26" y="110"/>
                    </a:lnTo>
                    <a:lnTo>
                      <a:pt x="32" y="112"/>
                    </a:lnTo>
                    <a:lnTo>
                      <a:pt x="40" y="114"/>
                    </a:lnTo>
                    <a:lnTo>
                      <a:pt x="45" y="114"/>
                    </a:lnTo>
                    <a:lnTo>
                      <a:pt x="53" y="114"/>
                    </a:lnTo>
                    <a:lnTo>
                      <a:pt x="59" y="112"/>
                    </a:lnTo>
                    <a:lnTo>
                      <a:pt x="66" y="112"/>
                    </a:lnTo>
                    <a:lnTo>
                      <a:pt x="70" y="108"/>
                    </a:lnTo>
                    <a:lnTo>
                      <a:pt x="76" y="104"/>
                    </a:lnTo>
                    <a:lnTo>
                      <a:pt x="82" y="98"/>
                    </a:lnTo>
                    <a:lnTo>
                      <a:pt x="87" y="93"/>
                    </a:lnTo>
                    <a:lnTo>
                      <a:pt x="87" y="85"/>
                    </a:lnTo>
                    <a:lnTo>
                      <a:pt x="89" y="78"/>
                    </a:lnTo>
                    <a:lnTo>
                      <a:pt x="89" y="70"/>
                    </a:lnTo>
                    <a:lnTo>
                      <a:pt x="87" y="64"/>
                    </a:lnTo>
                    <a:lnTo>
                      <a:pt x="85" y="59"/>
                    </a:lnTo>
                    <a:lnTo>
                      <a:pt x="82" y="53"/>
                    </a:lnTo>
                    <a:lnTo>
                      <a:pt x="78" y="49"/>
                    </a:lnTo>
                    <a:lnTo>
                      <a:pt x="74" y="45"/>
                    </a:lnTo>
                    <a:lnTo>
                      <a:pt x="64" y="38"/>
                    </a:lnTo>
                    <a:lnTo>
                      <a:pt x="57" y="32"/>
                    </a:lnTo>
                    <a:lnTo>
                      <a:pt x="51" y="28"/>
                    </a:lnTo>
                    <a:lnTo>
                      <a:pt x="49" y="28"/>
                    </a:lnTo>
                    <a:lnTo>
                      <a:pt x="87" y="0"/>
                    </a:lnTo>
                    <a:lnTo>
                      <a:pt x="87" y="1"/>
                    </a:lnTo>
                    <a:lnTo>
                      <a:pt x="95" y="7"/>
                    </a:lnTo>
                    <a:lnTo>
                      <a:pt x="99" y="9"/>
                    </a:lnTo>
                    <a:lnTo>
                      <a:pt x="104" y="15"/>
                    </a:lnTo>
                    <a:lnTo>
                      <a:pt x="108" y="19"/>
                    </a:lnTo>
                    <a:lnTo>
                      <a:pt x="114" y="26"/>
                    </a:lnTo>
                    <a:lnTo>
                      <a:pt x="118" y="32"/>
                    </a:lnTo>
                    <a:lnTo>
                      <a:pt x="121" y="41"/>
                    </a:lnTo>
                    <a:lnTo>
                      <a:pt x="123" y="45"/>
                    </a:lnTo>
                    <a:lnTo>
                      <a:pt x="125" y="49"/>
                    </a:lnTo>
                    <a:lnTo>
                      <a:pt x="127" y="55"/>
                    </a:lnTo>
                    <a:lnTo>
                      <a:pt x="127" y="60"/>
                    </a:lnTo>
                    <a:lnTo>
                      <a:pt x="127" y="64"/>
                    </a:lnTo>
                    <a:lnTo>
                      <a:pt x="127" y="70"/>
                    </a:lnTo>
                    <a:lnTo>
                      <a:pt x="127" y="74"/>
                    </a:lnTo>
                    <a:lnTo>
                      <a:pt x="127" y="81"/>
                    </a:lnTo>
                    <a:lnTo>
                      <a:pt x="127" y="85"/>
                    </a:lnTo>
                    <a:lnTo>
                      <a:pt x="125" y="93"/>
                    </a:lnTo>
                    <a:lnTo>
                      <a:pt x="123" y="98"/>
                    </a:lnTo>
                    <a:lnTo>
                      <a:pt x="123" y="106"/>
                    </a:lnTo>
                    <a:lnTo>
                      <a:pt x="120" y="112"/>
                    </a:lnTo>
                    <a:lnTo>
                      <a:pt x="118" y="117"/>
                    </a:lnTo>
                    <a:lnTo>
                      <a:pt x="114" y="121"/>
                    </a:lnTo>
                    <a:lnTo>
                      <a:pt x="110" y="127"/>
                    </a:lnTo>
                    <a:lnTo>
                      <a:pt x="101" y="135"/>
                    </a:lnTo>
                    <a:lnTo>
                      <a:pt x="93" y="138"/>
                    </a:lnTo>
                    <a:lnTo>
                      <a:pt x="87" y="140"/>
                    </a:lnTo>
                    <a:lnTo>
                      <a:pt x="82" y="142"/>
                    </a:lnTo>
                    <a:lnTo>
                      <a:pt x="76" y="142"/>
                    </a:lnTo>
                    <a:lnTo>
                      <a:pt x="72" y="144"/>
                    </a:lnTo>
                    <a:lnTo>
                      <a:pt x="66" y="144"/>
                    </a:lnTo>
                    <a:lnTo>
                      <a:pt x="61" y="144"/>
                    </a:lnTo>
                    <a:lnTo>
                      <a:pt x="55" y="144"/>
                    </a:lnTo>
                    <a:lnTo>
                      <a:pt x="51" y="146"/>
                    </a:lnTo>
                    <a:lnTo>
                      <a:pt x="45" y="144"/>
                    </a:lnTo>
                    <a:lnTo>
                      <a:pt x="42" y="144"/>
                    </a:lnTo>
                    <a:lnTo>
                      <a:pt x="36" y="142"/>
                    </a:lnTo>
                    <a:lnTo>
                      <a:pt x="32" y="142"/>
                    </a:lnTo>
                    <a:lnTo>
                      <a:pt x="23" y="140"/>
                    </a:lnTo>
                    <a:lnTo>
                      <a:pt x="15" y="138"/>
                    </a:lnTo>
                    <a:lnTo>
                      <a:pt x="7" y="136"/>
                    </a:lnTo>
                    <a:lnTo>
                      <a:pt x="2" y="135"/>
                    </a:lnTo>
                    <a:lnTo>
                      <a:pt x="0" y="133"/>
                    </a:lnTo>
                    <a:lnTo>
                      <a:pt x="9" y="10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52" name="Freeform 133"/>
              <p:cNvSpPr>
                <a:spLocks/>
              </p:cNvSpPr>
              <p:nvPr/>
            </p:nvSpPr>
            <p:spPr bwMode="auto">
              <a:xfrm>
                <a:off x="1058" y="2342"/>
                <a:ext cx="429" cy="648"/>
              </a:xfrm>
              <a:custGeom>
                <a:avLst/>
                <a:gdLst>
                  <a:gd name="T0" fmla="*/ 412 w 857"/>
                  <a:gd name="T1" fmla="*/ 160 h 1297"/>
                  <a:gd name="T2" fmla="*/ 423 w 857"/>
                  <a:gd name="T3" fmla="*/ 216 h 1297"/>
                  <a:gd name="T4" fmla="*/ 428 w 857"/>
                  <a:gd name="T5" fmla="*/ 296 h 1297"/>
                  <a:gd name="T6" fmla="*/ 418 w 857"/>
                  <a:gd name="T7" fmla="*/ 388 h 1297"/>
                  <a:gd name="T8" fmla="*/ 385 w 857"/>
                  <a:gd name="T9" fmla="*/ 485 h 1297"/>
                  <a:gd name="T10" fmla="*/ 319 w 857"/>
                  <a:gd name="T11" fmla="*/ 576 h 1297"/>
                  <a:gd name="T12" fmla="*/ 277 w 857"/>
                  <a:gd name="T13" fmla="*/ 612 h 1297"/>
                  <a:gd name="T14" fmla="*/ 243 w 857"/>
                  <a:gd name="T15" fmla="*/ 634 h 1297"/>
                  <a:gd name="T16" fmla="*/ 214 w 857"/>
                  <a:gd name="T17" fmla="*/ 643 h 1297"/>
                  <a:gd name="T18" fmla="*/ 182 w 857"/>
                  <a:gd name="T19" fmla="*/ 648 h 1297"/>
                  <a:gd name="T20" fmla="*/ 147 w 857"/>
                  <a:gd name="T21" fmla="*/ 641 h 1297"/>
                  <a:gd name="T22" fmla="*/ 115 w 857"/>
                  <a:gd name="T23" fmla="*/ 622 h 1297"/>
                  <a:gd name="T24" fmla="*/ 92 w 857"/>
                  <a:gd name="T25" fmla="*/ 594 h 1297"/>
                  <a:gd name="T26" fmla="*/ 78 w 857"/>
                  <a:gd name="T27" fmla="*/ 555 h 1297"/>
                  <a:gd name="T28" fmla="*/ 72 w 857"/>
                  <a:gd name="T29" fmla="*/ 507 h 1297"/>
                  <a:gd name="T30" fmla="*/ 75 w 857"/>
                  <a:gd name="T31" fmla="*/ 450 h 1297"/>
                  <a:gd name="T32" fmla="*/ 88 w 857"/>
                  <a:gd name="T33" fmla="*/ 386 h 1297"/>
                  <a:gd name="T34" fmla="*/ 9 w 857"/>
                  <a:gd name="T35" fmla="*/ 348 h 1297"/>
                  <a:gd name="T36" fmla="*/ 32 w 857"/>
                  <a:gd name="T37" fmla="*/ 316 h 1297"/>
                  <a:gd name="T38" fmla="*/ 55 w 857"/>
                  <a:gd name="T39" fmla="*/ 277 h 1297"/>
                  <a:gd name="T40" fmla="*/ 75 w 857"/>
                  <a:gd name="T41" fmla="*/ 231 h 1297"/>
                  <a:gd name="T42" fmla="*/ 88 w 857"/>
                  <a:gd name="T43" fmla="*/ 179 h 1297"/>
                  <a:gd name="T44" fmla="*/ 88 w 857"/>
                  <a:gd name="T45" fmla="*/ 124 h 1297"/>
                  <a:gd name="T46" fmla="*/ 87 w 857"/>
                  <a:gd name="T47" fmla="*/ 72 h 1297"/>
                  <a:gd name="T48" fmla="*/ 99 w 857"/>
                  <a:gd name="T49" fmla="*/ 35 h 1297"/>
                  <a:gd name="T50" fmla="*/ 126 w 857"/>
                  <a:gd name="T51" fmla="*/ 10 h 1297"/>
                  <a:gd name="T52" fmla="*/ 163 w 857"/>
                  <a:gd name="T53" fmla="*/ 0 h 1297"/>
                  <a:gd name="T54" fmla="*/ 209 w 857"/>
                  <a:gd name="T55" fmla="*/ 4 h 1297"/>
                  <a:gd name="T56" fmla="*/ 266 w 857"/>
                  <a:gd name="T57" fmla="*/ 23 h 1297"/>
                  <a:gd name="T58" fmla="*/ 303 w 857"/>
                  <a:gd name="T59" fmla="*/ 42 h 1297"/>
                  <a:gd name="T60" fmla="*/ 343 w 857"/>
                  <a:gd name="T61" fmla="*/ 68 h 1297"/>
                  <a:gd name="T62" fmla="*/ 385 w 857"/>
                  <a:gd name="T63" fmla="*/ 105 h 1297"/>
                  <a:gd name="T64" fmla="*/ 370 w 857"/>
                  <a:gd name="T65" fmla="*/ 118 h 1297"/>
                  <a:gd name="T66" fmla="*/ 338 w 857"/>
                  <a:gd name="T67" fmla="*/ 88 h 1297"/>
                  <a:gd name="T68" fmla="*/ 308 w 857"/>
                  <a:gd name="T69" fmla="*/ 67 h 1297"/>
                  <a:gd name="T70" fmla="*/ 280 w 857"/>
                  <a:gd name="T71" fmla="*/ 51 h 1297"/>
                  <a:gd name="T72" fmla="*/ 243 w 857"/>
                  <a:gd name="T73" fmla="*/ 36 h 1297"/>
                  <a:gd name="T74" fmla="*/ 205 w 857"/>
                  <a:gd name="T75" fmla="*/ 25 h 1297"/>
                  <a:gd name="T76" fmla="*/ 167 w 857"/>
                  <a:gd name="T77" fmla="*/ 22 h 1297"/>
                  <a:gd name="T78" fmla="*/ 136 w 857"/>
                  <a:gd name="T79" fmla="*/ 32 h 1297"/>
                  <a:gd name="T80" fmla="*/ 115 w 857"/>
                  <a:gd name="T81" fmla="*/ 59 h 1297"/>
                  <a:gd name="T82" fmla="*/ 109 w 857"/>
                  <a:gd name="T83" fmla="*/ 106 h 1297"/>
                  <a:gd name="T84" fmla="*/ 111 w 857"/>
                  <a:gd name="T85" fmla="*/ 143 h 1297"/>
                  <a:gd name="T86" fmla="*/ 110 w 857"/>
                  <a:gd name="T87" fmla="*/ 171 h 1297"/>
                  <a:gd name="T88" fmla="*/ 105 w 857"/>
                  <a:gd name="T89" fmla="*/ 209 h 1297"/>
                  <a:gd name="T90" fmla="*/ 93 w 857"/>
                  <a:gd name="T91" fmla="*/ 252 h 1297"/>
                  <a:gd name="T92" fmla="*/ 71 w 857"/>
                  <a:gd name="T93" fmla="*/ 298 h 1297"/>
                  <a:gd name="T94" fmla="*/ 40 w 857"/>
                  <a:gd name="T95" fmla="*/ 343 h 1297"/>
                  <a:gd name="T96" fmla="*/ 114 w 857"/>
                  <a:gd name="T97" fmla="*/ 368 h 1297"/>
                  <a:gd name="T98" fmla="*/ 105 w 857"/>
                  <a:gd name="T99" fmla="*/ 411 h 1297"/>
                  <a:gd name="T100" fmla="*/ 97 w 857"/>
                  <a:gd name="T101" fmla="*/ 468 h 1297"/>
                  <a:gd name="T102" fmla="*/ 96 w 857"/>
                  <a:gd name="T103" fmla="*/ 527 h 1297"/>
                  <a:gd name="T104" fmla="*/ 111 w 857"/>
                  <a:gd name="T105" fmla="*/ 580 h 1297"/>
                  <a:gd name="T106" fmla="*/ 147 w 857"/>
                  <a:gd name="T107" fmla="*/ 616 h 1297"/>
                  <a:gd name="T108" fmla="*/ 205 w 857"/>
                  <a:gd name="T109" fmla="*/ 622 h 1297"/>
                  <a:gd name="T110" fmla="*/ 268 w 857"/>
                  <a:gd name="T111" fmla="*/ 593 h 1297"/>
                  <a:gd name="T112" fmla="*/ 327 w 857"/>
                  <a:gd name="T113" fmla="*/ 535 h 1297"/>
                  <a:gd name="T114" fmla="*/ 375 w 857"/>
                  <a:gd name="T115" fmla="*/ 452 h 1297"/>
                  <a:gd name="T116" fmla="*/ 404 w 857"/>
                  <a:gd name="T117" fmla="*/ 350 h 1297"/>
                  <a:gd name="T118" fmla="*/ 406 w 857"/>
                  <a:gd name="T119" fmla="*/ 232 h 12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57"/>
                  <a:gd name="T181" fmla="*/ 0 h 1297"/>
                  <a:gd name="T182" fmla="*/ 857 w 857"/>
                  <a:gd name="T183" fmla="*/ 1297 h 129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57" h="1297">
                    <a:moveTo>
                      <a:pt x="812" y="274"/>
                    </a:moveTo>
                    <a:lnTo>
                      <a:pt x="812" y="274"/>
                    </a:lnTo>
                    <a:lnTo>
                      <a:pt x="813" y="280"/>
                    </a:lnTo>
                    <a:lnTo>
                      <a:pt x="813" y="282"/>
                    </a:lnTo>
                    <a:lnTo>
                      <a:pt x="815" y="287"/>
                    </a:lnTo>
                    <a:lnTo>
                      <a:pt x="817" y="291"/>
                    </a:lnTo>
                    <a:lnTo>
                      <a:pt x="819" y="299"/>
                    </a:lnTo>
                    <a:lnTo>
                      <a:pt x="819" y="305"/>
                    </a:lnTo>
                    <a:lnTo>
                      <a:pt x="821" y="312"/>
                    </a:lnTo>
                    <a:lnTo>
                      <a:pt x="823" y="320"/>
                    </a:lnTo>
                    <a:lnTo>
                      <a:pt x="827" y="329"/>
                    </a:lnTo>
                    <a:lnTo>
                      <a:pt x="829" y="337"/>
                    </a:lnTo>
                    <a:lnTo>
                      <a:pt x="831" y="348"/>
                    </a:lnTo>
                    <a:lnTo>
                      <a:pt x="832" y="358"/>
                    </a:lnTo>
                    <a:lnTo>
                      <a:pt x="836" y="371"/>
                    </a:lnTo>
                    <a:lnTo>
                      <a:pt x="838" y="381"/>
                    </a:lnTo>
                    <a:lnTo>
                      <a:pt x="838" y="394"/>
                    </a:lnTo>
                    <a:lnTo>
                      <a:pt x="840" y="405"/>
                    </a:lnTo>
                    <a:lnTo>
                      <a:pt x="844" y="419"/>
                    </a:lnTo>
                    <a:lnTo>
                      <a:pt x="846" y="432"/>
                    </a:lnTo>
                    <a:lnTo>
                      <a:pt x="848" y="447"/>
                    </a:lnTo>
                    <a:lnTo>
                      <a:pt x="850" y="460"/>
                    </a:lnTo>
                    <a:lnTo>
                      <a:pt x="850" y="478"/>
                    </a:lnTo>
                    <a:lnTo>
                      <a:pt x="851" y="493"/>
                    </a:lnTo>
                    <a:lnTo>
                      <a:pt x="851" y="508"/>
                    </a:lnTo>
                    <a:lnTo>
                      <a:pt x="853" y="525"/>
                    </a:lnTo>
                    <a:lnTo>
                      <a:pt x="855" y="540"/>
                    </a:lnTo>
                    <a:lnTo>
                      <a:pt x="855" y="557"/>
                    </a:lnTo>
                    <a:lnTo>
                      <a:pt x="855" y="574"/>
                    </a:lnTo>
                    <a:lnTo>
                      <a:pt x="855" y="592"/>
                    </a:lnTo>
                    <a:lnTo>
                      <a:pt x="857" y="611"/>
                    </a:lnTo>
                    <a:lnTo>
                      <a:pt x="855" y="628"/>
                    </a:lnTo>
                    <a:lnTo>
                      <a:pt x="853" y="645"/>
                    </a:lnTo>
                    <a:lnTo>
                      <a:pt x="851" y="664"/>
                    </a:lnTo>
                    <a:lnTo>
                      <a:pt x="851" y="683"/>
                    </a:lnTo>
                    <a:lnTo>
                      <a:pt x="850" y="702"/>
                    </a:lnTo>
                    <a:lnTo>
                      <a:pt x="846" y="719"/>
                    </a:lnTo>
                    <a:lnTo>
                      <a:pt x="844" y="738"/>
                    </a:lnTo>
                    <a:lnTo>
                      <a:pt x="840" y="759"/>
                    </a:lnTo>
                    <a:lnTo>
                      <a:pt x="836" y="776"/>
                    </a:lnTo>
                    <a:lnTo>
                      <a:pt x="832" y="797"/>
                    </a:lnTo>
                    <a:lnTo>
                      <a:pt x="829" y="816"/>
                    </a:lnTo>
                    <a:lnTo>
                      <a:pt x="823" y="835"/>
                    </a:lnTo>
                    <a:lnTo>
                      <a:pt x="817" y="854"/>
                    </a:lnTo>
                    <a:lnTo>
                      <a:pt x="812" y="875"/>
                    </a:lnTo>
                    <a:lnTo>
                      <a:pt x="804" y="894"/>
                    </a:lnTo>
                    <a:lnTo>
                      <a:pt x="798" y="913"/>
                    </a:lnTo>
                    <a:lnTo>
                      <a:pt x="789" y="932"/>
                    </a:lnTo>
                    <a:lnTo>
                      <a:pt x="779" y="951"/>
                    </a:lnTo>
                    <a:lnTo>
                      <a:pt x="770" y="970"/>
                    </a:lnTo>
                    <a:lnTo>
                      <a:pt x="760" y="989"/>
                    </a:lnTo>
                    <a:lnTo>
                      <a:pt x="749" y="1008"/>
                    </a:lnTo>
                    <a:lnTo>
                      <a:pt x="739" y="1027"/>
                    </a:lnTo>
                    <a:lnTo>
                      <a:pt x="726" y="1046"/>
                    </a:lnTo>
                    <a:lnTo>
                      <a:pt x="715" y="1065"/>
                    </a:lnTo>
                    <a:lnTo>
                      <a:pt x="701" y="1082"/>
                    </a:lnTo>
                    <a:lnTo>
                      <a:pt x="686" y="1099"/>
                    </a:lnTo>
                    <a:lnTo>
                      <a:pt x="671" y="1116"/>
                    </a:lnTo>
                    <a:lnTo>
                      <a:pt x="656" y="1135"/>
                    </a:lnTo>
                    <a:lnTo>
                      <a:pt x="637" y="1152"/>
                    </a:lnTo>
                    <a:lnTo>
                      <a:pt x="620" y="1167"/>
                    </a:lnTo>
                    <a:lnTo>
                      <a:pt x="602" y="1185"/>
                    </a:lnTo>
                    <a:lnTo>
                      <a:pt x="583" y="1202"/>
                    </a:lnTo>
                    <a:lnTo>
                      <a:pt x="582" y="1204"/>
                    </a:lnTo>
                    <a:lnTo>
                      <a:pt x="578" y="1207"/>
                    </a:lnTo>
                    <a:lnTo>
                      <a:pt x="574" y="1211"/>
                    </a:lnTo>
                    <a:lnTo>
                      <a:pt x="570" y="1213"/>
                    </a:lnTo>
                    <a:lnTo>
                      <a:pt x="564" y="1217"/>
                    </a:lnTo>
                    <a:lnTo>
                      <a:pt x="561" y="1221"/>
                    </a:lnTo>
                    <a:lnTo>
                      <a:pt x="553" y="1225"/>
                    </a:lnTo>
                    <a:lnTo>
                      <a:pt x="547" y="1230"/>
                    </a:lnTo>
                    <a:lnTo>
                      <a:pt x="542" y="1234"/>
                    </a:lnTo>
                    <a:lnTo>
                      <a:pt x="534" y="1240"/>
                    </a:lnTo>
                    <a:lnTo>
                      <a:pt x="524" y="1245"/>
                    </a:lnTo>
                    <a:lnTo>
                      <a:pt x="517" y="1251"/>
                    </a:lnTo>
                    <a:lnTo>
                      <a:pt x="509" y="1255"/>
                    </a:lnTo>
                    <a:lnTo>
                      <a:pt x="500" y="1263"/>
                    </a:lnTo>
                    <a:lnTo>
                      <a:pt x="494" y="1264"/>
                    </a:lnTo>
                    <a:lnTo>
                      <a:pt x="490" y="1266"/>
                    </a:lnTo>
                    <a:lnTo>
                      <a:pt x="485" y="1268"/>
                    </a:lnTo>
                    <a:lnTo>
                      <a:pt x="479" y="1270"/>
                    </a:lnTo>
                    <a:lnTo>
                      <a:pt x="473" y="1272"/>
                    </a:lnTo>
                    <a:lnTo>
                      <a:pt x="467" y="1276"/>
                    </a:lnTo>
                    <a:lnTo>
                      <a:pt x="464" y="1278"/>
                    </a:lnTo>
                    <a:lnTo>
                      <a:pt x="458" y="1280"/>
                    </a:lnTo>
                    <a:lnTo>
                      <a:pt x="452" y="1282"/>
                    </a:lnTo>
                    <a:lnTo>
                      <a:pt x="447" y="1283"/>
                    </a:lnTo>
                    <a:lnTo>
                      <a:pt x="439" y="1285"/>
                    </a:lnTo>
                    <a:lnTo>
                      <a:pt x="435" y="1287"/>
                    </a:lnTo>
                    <a:lnTo>
                      <a:pt x="428" y="1287"/>
                    </a:lnTo>
                    <a:lnTo>
                      <a:pt x="422" y="1289"/>
                    </a:lnTo>
                    <a:lnTo>
                      <a:pt x="416" y="1291"/>
                    </a:lnTo>
                    <a:lnTo>
                      <a:pt x="410" y="1293"/>
                    </a:lnTo>
                    <a:lnTo>
                      <a:pt x="403" y="1293"/>
                    </a:lnTo>
                    <a:lnTo>
                      <a:pt x="397" y="1295"/>
                    </a:lnTo>
                    <a:lnTo>
                      <a:pt x="390" y="1295"/>
                    </a:lnTo>
                    <a:lnTo>
                      <a:pt x="384" y="1297"/>
                    </a:lnTo>
                    <a:lnTo>
                      <a:pt x="376" y="1297"/>
                    </a:lnTo>
                    <a:lnTo>
                      <a:pt x="371" y="1297"/>
                    </a:lnTo>
                    <a:lnTo>
                      <a:pt x="363" y="1297"/>
                    </a:lnTo>
                    <a:lnTo>
                      <a:pt x="357" y="1297"/>
                    </a:lnTo>
                    <a:lnTo>
                      <a:pt x="350" y="1297"/>
                    </a:lnTo>
                    <a:lnTo>
                      <a:pt x="344" y="1295"/>
                    </a:lnTo>
                    <a:lnTo>
                      <a:pt x="336" y="1295"/>
                    </a:lnTo>
                    <a:lnTo>
                      <a:pt x="331" y="1293"/>
                    </a:lnTo>
                    <a:lnTo>
                      <a:pt x="321" y="1291"/>
                    </a:lnTo>
                    <a:lnTo>
                      <a:pt x="315" y="1289"/>
                    </a:lnTo>
                    <a:lnTo>
                      <a:pt x="308" y="1287"/>
                    </a:lnTo>
                    <a:lnTo>
                      <a:pt x="302" y="1287"/>
                    </a:lnTo>
                    <a:lnTo>
                      <a:pt x="294" y="1283"/>
                    </a:lnTo>
                    <a:lnTo>
                      <a:pt x="287" y="1282"/>
                    </a:lnTo>
                    <a:lnTo>
                      <a:pt x="279" y="1278"/>
                    </a:lnTo>
                    <a:lnTo>
                      <a:pt x="274" y="1276"/>
                    </a:lnTo>
                    <a:lnTo>
                      <a:pt x="266" y="1272"/>
                    </a:lnTo>
                    <a:lnTo>
                      <a:pt x="260" y="1268"/>
                    </a:lnTo>
                    <a:lnTo>
                      <a:pt x="253" y="1264"/>
                    </a:lnTo>
                    <a:lnTo>
                      <a:pt x="247" y="1261"/>
                    </a:lnTo>
                    <a:lnTo>
                      <a:pt x="241" y="1255"/>
                    </a:lnTo>
                    <a:lnTo>
                      <a:pt x="236" y="1251"/>
                    </a:lnTo>
                    <a:lnTo>
                      <a:pt x="230" y="1245"/>
                    </a:lnTo>
                    <a:lnTo>
                      <a:pt x="224" y="1242"/>
                    </a:lnTo>
                    <a:lnTo>
                      <a:pt x="220" y="1236"/>
                    </a:lnTo>
                    <a:lnTo>
                      <a:pt x="215" y="1232"/>
                    </a:lnTo>
                    <a:lnTo>
                      <a:pt x="211" y="1226"/>
                    </a:lnTo>
                    <a:lnTo>
                      <a:pt x="205" y="1221"/>
                    </a:lnTo>
                    <a:lnTo>
                      <a:pt x="201" y="1213"/>
                    </a:lnTo>
                    <a:lnTo>
                      <a:pt x="196" y="1207"/>
                    </a:lnTo>
                    <a:lnTo>
                      <a:pt x="192" y="1202"/>
                    </a:lnTo>
                    <a:lnTo>
                      <a:pt x="188" y="1196"/>
                    </a:lnTo>
                    <a:lnTo>
                      <a:pt x="184" y="1188"/>
                    </a:lnTo>
                    <a:lnTo>
                      <a:pt x="180" y="1181"/>
                    </a:lnTo>
                    <a:lnTo>
                      <a:pt x="177" y="1175"/>
                    </a:lnTo>
                    <a:lnTo>
                      <a:pt x="173" y="1167"/>
                    </a:lnTo>
                    <a:lnTo>
                      <a:pt x="171" y="1160"/>
                    </a:lnTo>
                    <a:lnTo>
                      <a:pt x="167" y="1152"/>
                    </a:lnTo>
                    <a:lnTo>
                      <a:pt x="165" y="1145"/>
                    </a:lnTo>
                    <a:lnTo>
                      <a:pt x="163" y="1135"/>
                    </a:lnTo>
                    <a:lnTo>
                      <a:pt x="159" y="1128"/>
                    </a:lnTo>
                    <a:lnTo>
                      <a:pt x="158" y="1120"/>
                    </a:lnTo>
                    <a:lnTo>
                      <a:pt x="156" y="1110"/>
                    </a:lnTo>
                    <a:lnTo>
                      <a:pt x="154" y="1103"/>
                    </a:lnTo>
                    <a:lnTo>
                      <a:pt x="152" y="1093"/>
                    </a:lnTo>
                    <a:lnTo>
                      <a:pt x="150" y="1084"/>
                    </a:lnTo>
                    <a:lnTo>
                      <a:pt x="148" y="1074"/>
                    </a:lnTo>
                    <a:lnTo>
                      <a:pt x="148" y="1065"/>
                    </a:lnTo>
                    <a:lnTo>
                      <a:pt x="146" y="1053"/>
                    </a:lnTo>
                    <a:lnTo>
                      <a:pt x="146" y="1044"/>
                    </a:lnTo>
                    <a:lnTo>
                      <a:pt x="144" y="1034"/>
                    </a:lnTo>
                    <a:lnTo>
                      <a:pt x="144" y="1025"/>
                    </a:lnTo>
                    <a:lnTo>
                      <a:pt x="144" y="1014"/>
                    </a:lnTo>
                    <a:lnTo>
                      <a:pt x="144" y="1004"/>
                    </a:lnTo>
                    <a:lnTo>
                      <a:pt x="144" y="993"/>
                    </a:lnTo>
                    <a:lnTo>
                      <a:pt x="144" y="981"/>
                    </a:lnTo>
                    <a:lnTo>
                      <a:pt x="144" y="970"/>
                    </a:lnTo>
                    <a:lnTo>
                      <a:pt x="144" y="958"/>
                    </a:lnTo>
                    <a:lnTo>
                      <a:pt x="146" y="947"/>
                    </a:lnTo>
                    <a:lnTo>
                      <a:pt x="148" y="938"/>
                    </a:lnTo>
                    <a:lnTo>
                      <a:pt x="148" y="924"/>
                    </a:lnTo>
                    <a:lnTo>
                      <a:pt x="150" y="913"/>
                    </a:lnTo>
                    <a:lnTo>
                      <a:pt x="150" y="901"/>
                    </a:lnTo>
                    <a:lnTo>
                      <a:pt x="152" y="888"/>
                    </a:lnTo>
                    <a:lnTo>
                      <a:pt x="154" y="875"/>
                    </a:lnTo>
                    <a:lnTo>
                      <a:pt x="156" y="863"/>
                    </a:lnTo>
                    <a:lnTo>
                      <a:pt x="159" y="850"/>
                    </a:lnTo>
                    <a:lnTo>
                      <a:pt x="161" y="837"/>
                    </a:lnTo>
                    <a:lnTo>
                      <a:pt x="163" y="825"/>
                    </a:lnTo>
                    <a:lnTo>
                      <a:pt x="167" y="812"/>
                    </a:lnTo>
                    <a:lnTo>
                      <a:pt x="169" y="799"/>
                    </a:lnTo>
                    <a:lnTo>
                      <a:pt x="173" y="785"/>
                    </a:lnTo>
                    <a:lnTo>
                      <a:pt x="175" y="772"/>
                    </a:lnTo>
                    <a:lnTo>
                      <a:pt x="180" y="757"/>
                    </a:lnTo>
                    <a:lnTo>
                      <a:pt x="184" y="744"/>
                    </a:lnTo>
                    <a:lnTo>
                      <a:pt x="188" y="730"/>
                    </a:lnTo>
                    <a:lnTo>
                      <a:pt x="0" y="719"/>
                    </a:lnTo>
                    <a:lnTo>
                      <a:pt x="0" y="717"/>
                    </a:lnTo>
                    <a:lnTo>
                      <a:pt x="2" y="715"/>
                    </a:lnTo>
                    <a:lnTo>
                      <a:pt x="4" y="711"/>
                    </a:lnTo>
                    <a:lnTo>
                      <a:pt x="7" y="708"/>
                    </a:lnTo>
                    <a:lnTo>
                      <a:pt x="13" y="702"/>
                    </a:lnTo>
                    <a:lnTo>
                      <a:pt x="17" y="696"/>
                    </a:lnTo>
                    <a:lnTo>
                      <a:pt x="24" y="687"/>
                    </a:lnTo>
                    <a:lnTo>
                      <a:pt x="32" y="679"/>
                    </a:lnTo>
                    <a:lnTo>
                      <a:pt x="34" y="673"/>
                    </a:lnTo>
                    <a:lnTo>
                      <a:pt x="38" y="668"/>
                    </a:lnTo>
                    <a:lnTo>
                      <a:pt x="42" y="662"/>
                    </a:lnTo>
                    <a:lnTo>
                      <a:pt x="45" y="656"/>
                    </a:lnTo>
                    <a:lnTo>
                      <a:pt x="49" y="651"/>
                    </a:lnTo>
                    <a:lnTo>
                      <a:pt x="55" y="645"/>
                    </a:lnTo>
                    <a:lnTo>
                      <a:pt x="59" y="639"/>
                    </a:lnTo>
                    <a:lnTo>
                      <a:pt x="64" y="632"/>
                    </a:lnTo>
                    <a:lnTo>
                      <a:pt x="68" y="626"/>
                    </a:lnTo>
                    <a:lnTo>
                      <a:pt x="72" y="618"/>
                    </a:lnTo>
                    <a:lnTo>
                      <a:pt x="76" y="611"/>
                    </a:lnTo>
                    <a:lnTo>
                      <a:pt x="82" y="605"/>
                    </a:lnTo>
                    <a:lnTo>
                      <a:pt x="87" y="597"/>
                    </a:lnTo>
                    <a:lnTo>
                      <a:pt x="91" y="588"/>
                    </a:lnTo>
                    <a:lnTo>
                      <a:pt x="97" y="580"/>
                    </a:lnTo>
                    <a:lnTo>
                      <a:pt x="101" y="574"/>
                    </a:lnTo>
                    <a:lnTo>
                      <a:pt x="104" y="565"/>
                    </a:lnTo>
                    <a:lnTo>
                      <a:pt x="110" y="555"/>
                    </a:lnTo>
                    <a:lnTo>
                      <a:pt x="114" y="548"/>
                    </a:lnTo>
                    <a:lnTo>
                      <a:pt x="120" y="538"/>
                    </a:lnTo>
                    <a:lnTo>
                      <a:pt x="121" y="529"/>
                    </a:lnTo>
                    <a:lnTo>
                      <a:pt x="127" y="521"/>
                    </a:lnTo>
                    <a:lnTo>
                      <a:pt x="131" y="512"/>
                    </a:lnTo>
                    <a:lnTo>
                      <a:pt x="135" y="502"/>
                    </a:lnTo>
                    <a:lnTo>
                      <a:pt x="139" y="493"/>
                    </a:lnTo>
                    <a:lnTo>
                      <a:pt x="142" y="481"/>
                    </a:lnTo>
                    <a:lnTo>
                      <a:pt x="146" y="472"/>
                    </a:lnTo>
                    <a:lnTo>
                      <a:pt x="150" y="462"/>
                    </a:lnTo>
                    <a:lnTo>
                      <a:pt x="152" y="453"/>
                    </a:lnTo>
                    <a:lnTo>
                      <a:pt x="156" y="443"/>
                    </a:lnTo>
                    <a:lnTo>
                      <a:pt x="159" y="432"/>
                    </a:lnTo>
                    <a:lnTo>
                      <a:pt x="163" y="422"/>
                    </a:lnTo>
                    <a:lnTo>
                      <a:pt x="165" y="411"/>
                    </a:lnTo>
                    <a:lnTo>
                      <a:pt x="167" y="402"/>
                    </a:lnTo>
                    <a:lnTo>
                      <a:pt x="169" y="390"/>
                    </a:lnTo>
                    <a:lnTo>
                      <a:pt x="173" y="381"/>
                    </a:lnTo>
                    <a:lnTo>
                      <a:pt x="173" y="369"/>
                    </a:lnTo>
                    <a:lnTo>
                      <a:pt x="175" y="358"/>
                    </a:lnTo>
                    <a:lnTo>
                      <a:pt x="177" y="348"/>
                    </a:lnTo>
                    <a:lnTo>
                      <a:pt x="178" y="337"/>
                    </a:lnTo>
                    <a:lnTo>
                      <a:pt x="178" y="325"/>
                    </a:lnTo>
                    <a:lnTo>
                      <a:pt x="178" y="314"/>
                    </a:lnTo>
                    <a:lnTo>
                      <a:pt x="178" y="303"/>
                    </a:lnTo>
                    <a:lnTo>
                      <a:pt x="178" y="293"/>
                    </a:lnTo>
                    <a:lnTo>
                      <a:pt x="178" y="282"/>
                    </a:lnTo>
                    <a:lnTo>
                      <a:pt x="177" y="270"/>
                    </a:lnTo>
                    <a:lnTo>
                      <a:pt x="177" y="259"/>
                    </a:lnTo>
                    <a:lnTo>
                      <a:pt x="175" y="248"/>
                    </a:lnTo>
                    <a:lnTo>
                      <a:pt x="173" y="236"/>
                    </a:lnTo>
                    <a:lnTo>
                      <a:pt x="173" y="225"/>
                    </a:lnTo>
                    <a:lnTo>
                      <a:pt x="171" y="213"/>
                    </a:lnTo>
                    <a:lnTo>
                      <a:pt x="171" y="204"/>
                    </a:lnTo>
                    <a:lnTo>
                      <a:pt x="169" y="192"/>
                    </a:lnTo>
                    <a:lnTo>
                      <a:pt x="169" y="183"/>
                    </a:lnTo>
                    <a:lnTo>
                      <a:pt x="171" y="173"/>
                    </a:lnTo>
                    <a:lnTo>
                      <a:pt x="171" y="164"/>
                    </a:lnTo>
                    <a:lnTo>
                      <a:pt x="171" y="154"/>
                    </a:lnTo>
                    <a:lnTo>
                      <a:pt x="173" y="145"/>
                    </a:lnTo>
                    <a:lnTo>
                      <a:pt x="173" y="137"/>
                    </a:lnTo>
                    <a:lnTo>
                      <a:pt x="175" y="128"/>
                    </a:lnTo>
                    <a:lnTo>
                      <a:pt x="177" y="120"/>
                    </a:lnTo>
                    <a:lnTo>
                      <a:pt x="180" y="113"/>
                    </a:lnTo>
                    <a:lnTo>
                      <a:pt x="182" y="105"/>
                    </a:lnTo>
                    <a:lnTo>
                      <a:pt x="186" y="97"/>
                    </a:lnTo>
                    <a:lnTo>
                      <a:pt x="188" y="90"/>
                    </a:lnTo>
                    <a:lnTo>
                      <a:pt x="192" y="82"/>
                    </a:lnTo>
                    <a:lnTo>
                      <a:pt x="194" y="76"/>
                    </a:lnTo>
                    <a:lnTo>
                      <a:pt x="197" y="71"/>
                    </a:lnTo>
                    <a:lnTo>
                      <a:pt x="201" y="63"/>
                    </a:lnTo>
                    <a:lnTo>
                      <a:pt x="205" y="57"/>
                    </a:lnTo>
                    <a:lnTo>
                      <a:pt x="211" y="52"/>
                    </a:lnTo>
                    <a:lnTo>
                      <a:pt x="217" y="48"/>
                    </a:lnTo>
                    <a:lnTo>
                      <a:pt x="220" y="42"/>
                    </a:lnTo>
                    <a:lnTo>
                      <a:pt x="226" y="37"/>
                    </a:lnTo>
                    <a:lnTo>
                      <a:pt x="232" y="33"/>
                    </a:lnTo>
                    <a:lnTo>
                      <a:pt x="237" y="29"/>
                    </a:lnTo>
                    <a:lnTo>
                      <a:pt x="243" y="25"/>
                    </a:lnTo>
                    <a:lnTo>
                      <a:pt x="251" y="21"/>
                    </a:lnTo>
                    <a:lnTo>
                      <a:pt x="256" y="19"/>
                    </a:lnTo>
                    <a:lnTo>
                      <a:pt x="264" y="16"/>
                    </a:lnTo>
                    <a:lnTo>
                      <a:pt x="270" y="12"/>
                    </a:lnTo>
                    <a:lnTo>
                      <a:pt x="277" y="10"/>
                    </a:lnTo>
                    <a:lnTo>
                      <a:pt x="285" y="8"/>
                    </a:lnTo>
                    <a:lnTo>
                      <a:pt x="293" y="6"/>
                    </a:lnTo>
                    <a:lnTo>
                      <a:pt x="300" y="4"/>
                    </a:lnTo>
                    <a:lnTo>
                      <a:pt x="308" y="2"/>
                    </a:lnTo>
                    <a:lnTo>
                      <a:pt x="317" y="0"/>
                    </a:lnTo>
                    <a:lnTo>
                      <a:pt x="325" y="0"/>
                    </a:lnTo>
                    <a:lnTo>
                      <a:pt x="332" y="0"/>
                    </a:lnTo>
                    <a:lnTo>
                      <a:pt x="342" y="0"/>
                    </a:lnTo>
                    <a:lnTo>
                      <a:pt x="351" y="0"/>
                    </a:lnTo>
                    <a:lnTo>
                      <a:pt x="361" y="0"/>
                    </a:lnTo>
                    <a:lnTo>
                      <a:pt x="369" y="0"/>
                    </a:lnTo>
                    <a:lnTo>
                      <a:pt x="378" y="2"/>
                    </a:lnTo>
                    <a:lnTo>
                      <a:pt x="390" y="2"/>
                    </a:lnTo>
                    <a:lnTo>
                      <a:pt x="399" y="6"/>
                    </a:lnTo>
                    <a:lnTo>
                      <a:pt x="409" y="6"/>
                    </a:lnTo>
                    <a:lnTo>
                      <a:pt x="418" y="8"/>
                    </a:lnTo>
                    <a:lnTo>
                      <a:pt x="429" y="12"/>
                    </a:lnTo>
                    <a:lnTo>
                      <a:pt x="441" y="14"/>
                    </a:lnTo>
                    <a:lnTo>
                      <a:pt x="450" y="18"/>
                    </a:lnTo>
                    <a:lnTo>
                      <a:pt x="462" y="19"/>
                    </a:lnTo>
                    <a:lnTo>
                      <a:pt x="473" y="23"/>
                    </a:lnTo>
                    <a:lnTo>
                      <a:pt x="485" y="29"/>
                    </a:lnTo>
                    <a:lnTo>
                      <a:pt x="496" y="31"/>
                    </a:lnTo>
                    <a:lnTo>
                      <a:pt x="507" y="37"/>
                    </a:lnTo>
                    <a:lnTo>
                      <a:pt x="519" y="42"/>
                    </a:lnTo>
                    <a:lnTo>
                      <a:pt x="532" y="46"/>
                    </a:lnTo>
                    <a:lnTo>
                      <a:pt x="542" y="52"/>
                    </a:lnTo>
                    <a:lnTo>
                      <a:pt x="555" y="57"/>
                    </a:lnTo>
                    <a:lnTo>
                      <a:pt x="568" y="63"/>
                    </a:lnTo>
                    <a:lnTo>
                      <a:pt x="582" y="71"/>
                    </a:lnTo>
                    <a:lnTo>
                      <a:pt x="587" y="75"/>
                    </a:lnTo>
                    <a:lnTo>
                      <a:pt x="589" y="76"/>
                    </a:lnTo>
                    <a:lnTo>
                      <a:pt x="595" y="78"/>
                    </a:lnTo>
                    <a:lnTo>
                      <a:pt x="601" y="82"/>
                    </a:lnTo>
                    <a:lnTo>
                      <a:pt x="606" y="84"/>
                    </a:lnTo>
                    <a:lnTo>
                      <a:pt x="612" y="88"/>
                    </a:lnTo>
                    <a:lnTo>
                      <a:pt x="618" y="92"/>
                    </a:lnTo>
                    <a:lnTo>
                      <a:pt x="627" y="96"/>
                    </a:lnTo>
                    <a:lnTo>
                      <a:pt x="635" y="101"/>
                    </a:lnTo>
                    <a:lnTo>
                      <a:pt x="642" y="107"/>
                    </a:lnTo>
                    <a:lnTo>
                      <a:pt x="650" y="113"/>
                    </a:lnTo>
                    <a:lnTo>
                      <a:pt x="659" y="116"/>
                    </a:lnTo>
                    <a:lnTo>
                      <a:pt x="669" y="124"/>
                    </a:lnTo>
                    <a:lnTo>
                      <a:pt x="677" y="130"/>
                    </a:lnTo>
                    <a:lnTo>
                      <a:pt x="686" y="137"/>
                    </a:lnTo>
                    <a:lnTo>
                      <a:pt x="694" y="143"/>
                    </a:lnTo>
                    <a:lnTo>
                      <a:pt x="703" y="149"/>
                    </a:lnTo>
                    <a:lnTo>
                      <a:pt x="711" y="156"/>
                    </a:lnTo>
                    <a:lnTo>
                      <a:pt x="720" y="164"/>
                    </a:lnTo>
                    <a:lnTo>
                      <a:pt x="730" y="172"/>
                    </a:lnTo>
                    <a:lnTo>
                      <a:pt x="739" y="179"/>
                    </a:lnTo>
                    <a:lnTo>
                      <a:pt x="747" y="187"/>
                    </a:lnTo>
                    <a:lnTo>
                      <a:pt x="755" y="194"/>
                    </a:lnTo>
                    <a:lnTo>
                      <a:pt x="762" y="202"/>
                    </a:lnTo>
                    <a:lnTo>
                      <a:pt x="770" y="211"/>
                    </a:lnTo>
                    <a:lnTo>
                      <a:pt x="775" y="219"/>
                    </a:lnTo>
                    <a:lnTo>
                      <a:pt x="783" y="227"/>
                    </a:lnTo>
                    <a:lnTo>
                      <a:pt x="787" y="236"/>
                    </a:lnTo>
                    <a:lnTo>
                      <a:pt x="794" y="246"/>
                    </a:lnTo>
                    <a:lnTo>
                      <a:pt x="756" y="257"/>
                    </a:lnTo>
                    <a:lnTo>
                      <a:pt x="755" y="255"/>
                    </a:lnTo>
                    <a:lnTo>
                      <a:pt x="755" y="253"/>
                    </a:lnTo>
                    <a:lnTo>
                      <a:pt x="751" y="249"/>
                    </a:lnTo>
                    <a:lnTo>
                      <a:pt x="745" y="244"/>
                    </a:lnTo>
                    <a:lnTo>
                      <a:pt x="739" y="236"/>
                    </a:lnTo>
                    <a:lnTo>
                      <a:pt x="732" y="229"/>
                    </a:lnTo>
                    <a:lnTo>
                      <a:pt x="726" y="223"/>
                    </a:lnTo>
                    <a:lnTo>
                      <a:pt x="722" y="217"/>
                    </a:lnTo>
                    <a:lnTo>
                      <a:pt x="717" y="213"/>
                    </a:lnTo>
                    <a:lnTo>
                      <a:pt x="711" y="208"/>
                    </a:lnTo>
                    <a:lnTo>
                      <a:pt x="703" y="202"/>
                    </a:lnTo>
                    <a:lnTo>
                      <a:pt x="698" y="196"/>
                    </a:lnTo>
                    <a:lnTo>
                      <a:pt x="690" y="191"/>
                    </a:lnTo>
                    <a:lnTo>
                      <a:pt x="684" y="185"/>
                    </a:lnTo>
                    <a:lnTo>
                      <a:pt x="675" y="177"/>
                    </a:lnTo>
                    <a:lnTo>
                      <a:pt x="667" y="172"/>
                    </a:lnTo>
                    <a:lnTo>
                      <a:pt x="659" y="166"/>
                    </a:lnTo>
                    <a:lnTo>
                      <a:pt x="650" y="158"/>
                    </a:lnTo>
                    <a:lnTo>
                      <a:pt x="646" y="156"/>
                    </a:lnTo>
                    <a:lnTo>
                      <a:pt x="640" y="153"/>
                    </a:lnTo>
                    <a:lnTo>
                      <a:pt x="637" y="149"/>
                    </a:lnTo>
                    <a:lnTo>
                      <a:pt x="631" y="147"/>
                    </a:lnTo>
                    <a:lnTo>
                      <a:pt x="627" y="143"/>
                    </a:lnTo>
                    <a:lnTo>
                      <a:pt x="621" y="139"/>
                    </a:lnTo>
                    <a:lnTo>
                      <a:pt x="616" y="135"/>
                    </a:lnTo>
                    <a:lnTo>
                      <a:pt x="610" y="134"/>
                    </a:lnTo>
                    <a:lnTo>
                      <a:pt x="604" y="130"/>
                    </a:lnTo>
                    <a:lnTo>
                      <a:pt x="599" y="126"/>
                    </a:lnTo>
                    <a:lnTo>
                      <a:pt x="595" y="122"/>
                    </a:lnTo>
                    <a:lnTo>
                      <a:pt x="589" y="120"/>
                    </a:lnTo>
                    <a:lnTo>
                      <a:pt x="583" y="116"/>
                    </a:lnTo>
                    <a:lnTo>
                      <a:pt x="576" y="113"/>
                    </a:lnTo>
                    <a:lnTo>
                      <a:pt x="570" y="109"/>
                    </a:lnTo>
                    <a:lnTo>
                      <a:pt x="564" y="107"/>
                    </a:lnTo>
                    <a:lnTo>
                      <a:pt x="559" y="103"/>
                    </a:lnTo>
                    <a:lnTo>
                      <a:pt x="551" y="99"/>
                    </a:lnTo>
                    <a:lnTo>
                      <a:pt x="544" y="96"/>
                    </a:lnTo>
                    <a:lnTo>
                      <a:pt x="538" y="94"/>
                    </a:lnTo>
                    <a:lnTo>
                      <a:pt x="532" y="90"/>
                    </a:lnTo>
                    <a:lnTo>
                      <a:pt x="524" y="86"/>
                    </a:lnTo>
                    <a:lnTo>
                      <a:pt x="517" y="82"/>
                    </a:lnTo>
                    <a:lnTo>
                      <a:pt x="511" y="80"/>
                    </a:lnTo>
                    <a:lnTo>
                      <a:pt x="502" y="76"/>
                    </a:lnTo>
                    <a:lnTo>
                      <a:pt x="494" y="75"/>
                    </a:lnTo>
                    <a:lnTo>
                      <a:pt x="486" y="73"/>
                    </a:lnTo>
                    <a:lnTo>
                      <a:pt x="481" y="69"/>
                    </a:lnTo>
                    <a:lnTo>
                      <a:pt x="471" y="67"/>
                    </a:lnTo>
                    <a:lnTo>
                      <a:pt x="464" y="63"/>
                    </a:lnTo>
                    <a:lnTo>
                      <a:pt x="456" y="61"/>
                    </a:lnTo>
                    <a:lnTo>
                      <a:pt x="448" y="59"/>
                    </a:lnTo>
                    <a:lnTo>
                      <a:pt x="441" y="57"/>
                    </a:lnTo>
                    <a:lnTo>
                      <a:pt x="433" y="54"/>
                    </a:lnTo>
                    <a:lnTo>
                      <a:pt x="426" y="52"/>
                    </a:lnTo>
                    <a:lnTo>
                      <a:pt x="418" y="52"/>
                    </a:lnTo>
                    <a:lnTo>
                      <a:pt x="410" y="50"/>
                    </a:lnTo>
                    <a:lnTo>
                      <a:pt x="403" y="48"/>
                    </a:lnTo>
                    <a:lnTo>
                      <a:pt x="393" y="46"/>
                    </a:lnTo>
                    <a:lnTo>
                      <a:pt x="388" y="46"/>
                    </a:lnTo>
                    <a:lnTo>
                      <a:pt x="380" y="44"/>
                    </a:lnTo>
                    <a:lnTo>
                      <a:pt x="372" y="44"/>
                    </a:lnTo>
                    <a:lnTo>
                      <a:pt x="363" y="44"/>
                    </a:lnTo>
                    <a:lnTo>
                      <a:pt x="357" y="44"/>
                    </a:lnTo>
                    <a:lnTo>
                      <a:pt x="350" y="44"/>
                    </a:lnTo>
                    <a:lnTo>
                      <a:pt x="342" y="44"/>
                    </a:lnTo>
                    <a:lnTo>
                      <a:pt x="334" y="44"/>
                    </a:lnTo>
                    <a:lnTo>
                      <a:pt x="329" y="46"/>
                    </a:lnTo>
                    <a:lnTo>
                      <a:pt x="321" y="46"/>
                    </a:lnTo>
                    <a:lnTo>
                      <a:pt x="313" y="48"/>
                    </a:lnTo>
                    <a:lnTo>
                      <a:pt x="308" y="50"/>
                    </a:lnTo>
                    <a:lnTo>
                      <a:pt x="300" y="52"/>
                    </a:lnTo>
                    <a:lnTo>
                      <a:pt x="294" y="54"/>
                    </a:lnTo>
                    <a:lnTo>
                      <a:pt x="289" y="56"/>
                    </a:lnTo>
                    <a:lnTo>
                      <a:pt x="283" y="59"/>
                    </a:lnTo>
                    <a:lnTo>
                      <a:pt x="277" y="63"/>
                    </a:lnTo>
                    <a:lnTo>
                      <a:pt x="272" y="65"/>
                    </a:lnTo>
                    <a:lnTo>
                      <a:pt x="266" y="69"/>
                    </a:lnTo>
                    <a:lnTo>
                      <a:pt x="260" y="73"/>
                    </a:lnTo>
                    <a:lnTo>
                      <a:pt x="256" y="78"/>
                    </a:lnTo>
                    <a:lnTo>
                      <a:pt x="251" y="82"/>
                    </a:lnTo>
                    <a:lnTo>
                      <a:pt x="247" y="88"/>
                    </a:lnTo>
                    <a:lnTo>
                      <a:pt x="243" y="94"/>
                    </a:lnTo>
                    <a:lnTo>
                      <a:pt x="239" y="99"/>
                    </a:lnTo>
                    <a:lnTo>
                      <a:pt x="236" y="105"/>
                    </a:lnTo>
                    <a:lnTo>
                      <a:pt x="232" y="113"/>
                    </a:lnTo>
                    <a:lnTo>
                      <a:pt x="230" y="118"/>
                    </a:lnTo>
                    <a:lnTo>
                      <a:pt x="226" y="126"/>
                    </a:lnTo>
                    <a:lnTo>
                      <a:pt x="224" y="135"/>
                    </a:lnTo>
                    <a:lnTo>
                      <a:pt x="222" y="143"/>
                    </a:lnTo>
                    <a:lnTo>
                      <a:pt x="220" y="151"/>
                    </a:lnTo>
                    <a:lnTo>
                      <a:pt x="218" y="162"/>
                    </a:lnTo>
                    <a:lnTo>
                      <a:pt x="217" y="170"/>
                    </a:lnTo>
                    <a:lnTo>
                      <a:pt x="217" y="181"/>
                    </a:lnTo>
                    <a:lnTo>
                      <a:pt x="217" y="192"/>
                    </a:lnTo>
                    <a:lnTo>
                      <a:pt x="217" y="204"/>
                    </a:lnTo>
                    <a:lnTo>
                      <a:pt x="217" y="213"/>
                    </a:lnTo>
                    <a:lnTo>
                      <a:pt x="218" y="227"/>
                    </a:lnTo>
                    <a:lnTo>
                      <a:pt x="220" y="240"/>
                    </a:lnTo>
                    <a:lnTo>
                      <a:pt x="222" y="255"/>
                    </a:lnTo>
                    <a:lnTo>
                      <a:pt x="222" y="257"/>
                    </a:lnTo>
                    <a:lnTo>
                      <a:pt x="222" y="259"/>
                    </a:lnTo>
                    <a:lnTo>
                      <a:pt x="222" y="265"/>
                    </a:lnTo>
                    <a:lnTo>
                      <a:pt x="222" y="270"/>
                    </a:lnTo>
                    <a:lnTo>
                      <a:pt x="222" y="276"/>
                    </a:lnTo>
                    <a:lnTo>
                      <a:pt x="222" y="280"/>
                    </a:lnTo>
                    <a:lnTo>
                      <a:pt x="222" y="286"/>
                    </a:lnTo>
                    <a:lnTo>
                      <a:pt x="222" y="289"/>
                    </a:lnTo>
                    <a:lnTo>
                      <a:pt x="222" y="295"/>
                    </a:lnTo>
                    <a:lnTo>
                      <a:pt x="222" y="299"/>
                    </a:lnTo>
                    <a:lnTo>
                      <a:pt x="222" y="305"/>
                    </a:lnTo>
                    <a:lnTo>
                      <a:pt x="222" y="310"/>
                    </a:lnTo>
                    <a:lnTo>
                      <a:pt x="222" y="316"/>
                    </a:lnTo>
                    <a:lnTo>
                      <a:pt x="220" y="322"/>
                    </a:lnTo>
                    <a:lnTo>
                      <a:pt x="220" y="329"/>
                    </a:lnTo>
                    <a:lnTo>
                      <a:pt x="220" y="335"/>
                    </a:lnTo>
                    <a:lnTo>
                      <a:pt x="220" y="343"/>
                    </a:lnTo>
                    <a:lnTo>
                      <a:pt x="218" y="348"/>
                    </a:lnTo>
                    <a:lnTo>
                      <a:pt x="218" y="354"/>
                    </a:lnTo>
                    <a:lnTo>
                      <a:pt x="217" y="362"/>
                    </a:lnTo>
                    <a:lnTo>
                      <a:pt x="217" y="371"/>
                    </a:lnTo>
                    <a:lnTo>
                      <a:pt x="215" y="377"/>
                    </a:lnTo>
                    <a:lnTo>
                      <a:pt x="215" y="384"/>
                    </a:lnTo>
                    <a:lnTo>
                      <a:pt x="215" y="394"/>
                    </a:lnTo>
                    <a:lnTo>
                      <a:pt x="213" y="402"/>
                    </a:lnTo>
                    <a:lnTo>
                      <a:pt x="211" y="409"/>
                    </a:lnTo>
                    <a:lnTo>
                      <a:pt x="209" y="419"/>
                    </a:lnTo>
                    <a:lnTo>
                      <a:pt x="207" y="426"/>
                    </a:lnTo>
                    <a:lnTo>
                      <a:pt x="205" y="434"/>
                    </a:lnTo>
                    <a:lnTo>
                      <a:pt x="203" y="441"/>
                    </a:lnTo>
                    <a:lnTo>
                      <a:pt x="201" y="451"/>
                    </a:lnTo>
                    <a:lnTo>
                      <a:pt x="199" y="459"/>
                    </a:lnTo>
                    <a:lnTo>
                      <a:pt x="197" y="470"/>
                    </a:lnTo>
                    <a:lnTo>
                      <a:pt x="194" y="478"/>
                    </a:lnTo>
                    <a:lnTo>
                      <a:pt x="192" y="487"/>
                    </a:lnTo>
                    <a:lnTo>
                      <a:pt x="188" y="495"/>
                    </a:lnTo>
                    <a:lnTo>
                      <a:pt x="186" y="504"/>
                    </a:lnTo>
                    <a:lnTo>
                      <a:pt x="182" y="514"/>
                    </a:lnTo>
                    <a:lnTo>
                      <a:pt x="178" y="523"/>
                    </a:lnTo>
                    <a:lnTo>
                      <a:pt x="175" y="533"/>
                    </a:lnTo>
                    <a:lnTo>
                      <a:pt x="173" y="542"/>
                    </a:lnTo>
                    <a:lnTo>
                      <a:pt x="167" y="550"/>
                    </a:lnTo>
                    <a:lnTo>
                      <a:pt x="163" y="559"/>
                    </a:lnTo>
                    <a:lnTo>
                      <a:pt x="158" y="569"/>
                    </a:lnTo>
                    <a:lnTo>
                      <a:pt x="154" y="578"/>
                    </a:lnTo>
                    <a:lnTo>
                      <a:pt x="148" y="588"/>
                    </a:lnTo>
                    <a:lnTo>
                      <a:pt x="142" y="597"/>
                    </a:lnTo>
                    <a:lnTo>
                      <a:pt x="139" y="605"/>
                    </a:lnTo>
                    <a:lnTo>
                      <a:pt x="133" y="614"/>
                    </a:lnTo>
                    <a:lnTo>
                      <a:pt x="127" y="624"/>
                    </a:lnTo>
                    <a:lnTo>
                      <a:pt x="120" y="632"/>
                    </a:lnTo>
                    <a:lnTo>
                      <a:pt x="114" y="641"/>
                    </a:lnTo>
                    <a:lnTo>
                      <a:pt x="108" y="651"/>
                    </a:lnTo>
                    <a:lnTo>
                      <a:pt x="101" y="660"/>
                    </a:lnTo>
                    <a:lnTo>
                      <a:pt x="95" y="668"/>
                    </a:lnTo>
                    <a:lnTo>
                      <a:pt x="87" y="677"/>
                    </a:lnTo>
                    <a:lnTo>
                      <a:pt x="80" y="687"/>
                    </a:lnTo>
                    <a:lnTo>
                      <a:pt x="241" y="700"/>
                    </a:lnTo>
                    <a:lnTo>
                      <a:pt x="241" y="702"/>
                    </a:lnTo>
                    <a:lnTo>
                      <a:pt x="239" y="706"/>
                    </a:lnTo>
                    <a:lnTo>
                      <a:pt x="237" y="708"/>
                    </a:lnTo>
                    <a:lnTo>
                      <a:pt x="236" y="711"/>
                    </a:lnTo>
                    <a:lnTo>
                      <a:pt x="236" y="715"/>
                    </a:lnTo>
                    <a:lnTo>
                      <a:pt x="236" y="721"/>
                    </a:lnTo>
                    <a:lnTo>
                      <a:pt x="232" y="725"/>
                    </a:lnTo>
                    <a:lnTo>
                      <a:pt x="230" y="730"/>
                    </a:lnTo>
                    <a:lnTo>
                      <a:pt x="228" y="736"/>
                    </a:lnTo>
                    <a:lnTo>
                      <a:pt x="226" y="744"/>
                    </a:lnTo>
                    <a:lnTo>
                      <a:pt x="224" y="751"/>
                    </a:lnTo>
                    <a:lnTo>
                      <a:pt x="224" y="759"/>
                    </a:lnTo>
                    <a:lnTo>
                      <a:pt x="222" y="766"/>
                    </a:lnTo>
                    <a:lnTo>
                      <a:pt x="220" y="776"/>
                    </a:lnTo>
                    <a:lnTo>
                      <a:pt x="217" y="784"/>
                    </a:lnTo>
                    <a:lnTo>
                      <a:pt x="215" y="793"/>
                    </a:lnTo>
                    <a:lnTo>
                      <a:pt x="213" y="803"/>
                    </a:lnTo>
                    <a:lnTo>
                      <a:pt x="211" y="814"/>
                    </a:lnTo>
                    <a:lnTo>
                      <a:pt x="209" y="823"/>
                    </a:lnTo>
                    <a:lnTo>
                      <a:pt x="207" y="833"/>
                    </a:lnTo>
                    <a:lnTo>
                      <a:pt x="205" y="844"/>
                    </a:lnTo>
                    <a:lnTo>
                      <a:pt x="203" y="856"/>
                    </a:lnTo>
                    <a:lnTo>
                      <a:pt x="201" y="867"/>
                    </a:lnTo>
                    <a:lnTo>
                      <a:pt x="199" y="879"/>
                    </a:lnTo>
                    <a:lnTo>
                      <a:pt x="197" y="888"/>
                    </a:lnTo>
                    <a:lnTo>
                      <a:pt x="196" y="901"/>
                    </a:lnTo>
                    <a:lnTo>
                      <a:pt x="194" y="913"/>
                    </a:lnTo>
                    <a:lnTo>
                      <a:pt x="194" y="924"/>
                    </a:lnTo>
                    <a:lnTo>
                      <a:pt x="194" y="936"/>
                    </a:lnTo>
                    <a:lnTo>
                      <a:pt x="194" y="949"/>
                    </a:lnTo>
                    <a:lnTo>
                      <a:pt x="192" y="960"/>
                    </a:lnTo>
                    <a:lnTo>
                      <a:pt x="190" y="974"/>
                    </a:lnTo>
                    <a:lnTo>
                      <a:pt x="190" y="985"/>
                    </a:lnTo>
                    <a:lnTo>
                      <a:pt x="190" y="996"/>
                    </a:lnTo>
                    <a:lnTo>
                      <a:pt x="190" y="1008"/>
                    </a:lnTo>
                    <a:lnTo>
                      <a:pt x="190" y="1019"/>
                    </a:lnTo>
                    <a:lnTo>
                      <a:pt x="192" y="1033"/>
                    </a:lnTo>
                    <a:lnTo>
                      <a:pt x="192" y="1044"/>
                    </a:lnTo>
                    <a:lnTo>
                      <a:pt x="192" y="1055"/>
                    </a:lnTo>
                    <a:lnTo>
                      <a:pt x="194" y="1067"/>
                    </a:lnTo>
                    <a:lnTo>
                      <a:pt x="196" y="1078"/>
                    </a:lnTo>
                    <a:lnTo>
                      <a:pt x="197" y="1090"/>
                    </a:lnTo>
                    <a:lnTo>
                      <a:pt x="201" y="1101"/>
                    </a:lnTo>
                    <a:lnTo>
                      <a:pt x="203" y="1110"/>
                    </a:lnTo>
                    <a:lnTo>
                      <a:pt x="205" y="1122"/>
                    </a:lnTo>
                    <a:lnTo>
                      <a:pt x="211" y="1133"/>
                    </a:lnTo>
                    <a:lnTo>
                      <a:pt x="213" y="1143"/>
                    </a:lnTo>
                    <a:lnTo>
                      <a:pt x="217" y="1152"/>
                    </a:lnTo>
                    <a:lnTo>
                      <a:pt x="222" y="1160"/>
                    </a:lnTo>
                    <a:lnTo>
                      <a:pt x="228" y="1169"/>
                    </a:lnTo>
                    <a:lnTo>
                      <a:pt x="234" y="1179"/>
                    </a:lnTo>
                    <a:lnTo>
                      <a:pt x="239" y="1187"/>
                    </a:lnTo>
                    <a:lnTo>
                      <a:pt x="245" y="1194"/>
                    </a:lnTo>
                    <a:lnTo>
                      <a:pt x="253" y="1202"/>
                    </a:lnTo>
                    <a:lnTo>
                      <a:pt x="260" y="1209"/>
                    </a:lnTo>
                    <a:lnTo>
                      <a:pt x="268" y="1215"/>
                    </a:lnTo>
                    <a:lnTo>
                      <a:pt x="275" y="1221"/>
                    </a:lnTo>
                    <a:lnTo>
                      <a:pt x="285" y="1226"/>
                    </a:lnTo>
                    <a:lnTo>
                      <a:pt x="294" y="1232"/>
                    </a:lnTo>
                    <a:lnTo>
                      <a:pt x="304" y="1236"/>
                    </a:lnTo>
                    <a:lnTo>
                      <a:pt x="315" y="1240"/>
                    </a:lnTo>
                    <a:lnTo>
                      <a:pt x="327" y="1244"/>
                    </a:lnTo>
                    <a:lnTo>
                      <a:pt x="338" y="1245"/>
                    </a:lnTo>
                    <a:lnTo>
                      <a:pt x="350" y="1247"/>
                    </a:lnTo>
                    <a:lnTo>
                      <a:pt x="361" y="1247"/>
                    </a:lnTo>
                    <a:lnTo>
                      <a:pt x="372" y="1247"/>
                    </a:lnTo>
                    <a:lnTo>
                      <a:pt x="384" y="1245"/>
                    </a:lnTo>
                    <a:lnTo>
                      <a:pt x="397" y="1245"/>
                    </a:lnTo>
                    <a:lnTo>
                      <a:pt x="409" y="1244"/>
                    </a:lnTo>
                    <a:lnTo>
                      <a:pt x="422" y="1242"/>
                    </a:lnTo>
                    <a:lnTo>
                      <a:pt x="435" y="1236"/>
                    </a:lnTo>
                    <a:lnTo>
                      <a:pt x="447" y="1234"/>
                    </a:lnTo>
                    <a:lnTo>
                      <a:pt x="458" y="1228"/>
                    </a:lnTo>
                    <a:lnTo>
                      <a:pt x="471" y="1223"/>
                    </a:lnTo>
                    <a:lnTo>
                      <a:pt x="485" y="1217"/>
                    </a:lnTo>
                    <a:lnTo>
                      <a:pt x="498" y="1211"/>
                    </a:lnTo>
                    <a:lnTo>
                      <a:pt x="511" y="1204"/>
                    </a:lnTo>
                    <a:lnTo>
                      <a:pt x="523" y="1196"/>
                    </a:lnTo>
                    <a:lnTo>
                      <a:pt x="536" y="1187"/>
                    </a:lnTo>
                    <a:lnTo>
                      <a:pt x="547" y="1179"/>
                    </a:lnTo>
                    <a:lnTo>
                      <a:pt x="561" y="1167"/>
                    </a:lnTo>
                    <a:lnTo>
                      <a:pt x="572" y="1158"/>
                    </a:lnTo>
                    <a:lnTo>
                      <a:pt x="583" y="1147"/>
                    </a:lnTo>
                    <a:lnTo>
                      <a:pt x="597" y="1135"/>
                    </a:lnTo>
                    <a:lnTo>
                      <a:pt x="608" y="1124"/>
                    </a:lnTo>
                    <a:lnTo>
                      <a:pt x="620" y="1112"/>
                    </a:lnTo>
                    <a:lnTo>
                      <a:pt x="631" y="1097"/>
                    </a:lnTo>
                    <a:lnTo>
                      <a:pt x="642" y="1084"/>
                    </a:lnTo>
                    <a:lnTo>
                      <a:pt x="654" y="1071"/>
                    </a:lnTo>
                    <a:lnTo>
                      <a:pt x="665" y="1057"/>
                    </a:lnTo>
                    <a:lnTo>
                      <a:pt x="675" y="1040"/>
                    </a:lnTo>
                    <a:lnTo>
                      <a:pt x="686" y="1027"/>
                    </a:lnTo>
                    <a:lnTo>
                      <a:pt x="696" y="1010"/>
                    </a:lnTo>
                    <a:lnTo>
                      <a:pt x="707" y="995"/>
                    </a:lnTo>
                    <a:lnTo>
                      <a:pt x="715" y="977"/>
                    </a:lnTo>
                    <a:lnTo>
                      <a:pt x="724" y="960"/>
                    </a:lnTo>
                    <a:lnTo>
                      <a:pt x="734" y="941"/>
                    </a:lnTo>
                    <a:lnTo>
                      <a:pt x="743" y="924"/>
                    </a:lnTo>
                    <a:lnTo>
                      <a:pt x="749" y="905"/>
                    </a:lnTo>
                    <a:lnTo>
                      <a:pt x="756" y="886"/>
                    </a:lnTo>
                    <a:lnTo>
                      <a:pt x="764" y="867"/>
                    </a:lnTo>
                    <a:lnTo>
                      <a:pt x="774" y="848"/>
                    </a:lnTo>
                    <a:lnTo>
                      <a:pt x="779" y="827"/>
                    </a:lnTo>
                    <a:lnTo>
                      <a:pt x="785" y="806"/>
                    </a:lnTo>
                    <a:lnTo>
                      <a:pt x="791" y="785"/>
                    </a:lnTo>
                    <a:lnTo>
                      <a:pt x="796" y="765"/>
                    </a:lnTo>
                    <a:lnTo>
                      <a:pt x="800" y="744"/>
                    </a:lnTo>
                    <a:lnTo>
                      <a:pt x="804" y="721"/>
                    </a:lnTo>
                    <a:lnTo>
                      <a:pt x="808" y="700"/>
                    </a:lnTo>
                    <a:lnTo>
                      <a:pt x="812" y="677"/>
                    </a:lnTo>
                    <a:lnTo>
                      <a:pt x="813" y="654"/>
                    </a:lnTo>
                    <a:lnTo>
                      <a:pt x="815" y="632"/>
                    </a:lnTo>
                    <a:lnTo>
                      <a:pt x="817" y="609"/>
                    </a:lnTo>
                    <a:lnTo>
                      <a:pt x="819" y="586"/>
                    </a:lnTo>
                    <a:lnTo>
                      <a:pt x="817" y="561"/>
                    </a:lnTo>
                    <a:lnTo>
                      <a:pt x="817" y="536"/>
                    </a:lnTo>
                    <a:lnTo>
                      <a:pt x="815" y="512"/>
                    </a:lnTo>
                    <a:lnTo>
                      <a:pt x="815" y="489"/>
                    </a:lnTo>
                    <a:lnTo>
                      <a:pt x="812" y="464"/>
                    </a:lnTo>
                    <a:lnTo>
                      <a:pt x="808" y="440"/>
                    </a:lnTo>
                    <a:lnTo>
                      <a:pt x="804" y="415"/>
                    </a:lnTo>
                    <a:lnTo>
                      <a:pt x="800" y="390"/>
                    </a:lnTo>
                    <a:lnTo>
                      <a:pt x="794" y="364"/>
                    </a:lnTo>
                    <a:lnTo>
                      <a:pt x="789" y="339"/>
                    </a:lnTo>
                    <a:lnTo>
                      <a:pt x="783" y="314"/>
                    </a:lnTo>
                    <a:lnTo>
                      <a:pt x="775" y="287"/>
                    </a:lnTo>
                    <a:lnTo>
                      <a:pt x="812" y="27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53" name="Freeform 134"/>
              <p:cNvSpPr>
                <a:spLocks/>
              </p:cNvSpPr>
              <p:nvPr/>
            </p:nvSpPr>
            <p:spPr bwMode="auto">
              <a:xfrm>
                <a:off x="1436" y="2456"/>
                <a:ext cx="28" cy="30"/>
              </a:xfrm>
              <a:custGeom>
                <a:avLst/>
                <a:gdLst>
                  <a:gd name="T0" fmla="*/ 0 w 56"/>
                  <a:gd name="T1" fmla="*/ 14 h 58"/>
                  <a:gd name="T2" fmla="*/ 10 w 56"/>
                  <a:gd name="T3" fmla="*/ 30 h 58"/>
                  <a:gd name="T4" fmla="*/ 11 w 56"/>
                  <a:gd name="T5" fmla="*/ 30 h 58"/>
                  <a:gd name="T6" fmla="*/ 13 w 56"/>
                  <a:gd name="T7" fmla="*/ 30 h 58"/>
                  <a:gd name="T8" fmla="*/ 17 w 56"/>
                  <a:gd name="T9" fmla="*/ 29 h 58"/>
                  <a:gd name="T10" fmla="*/ 20 w 56"/>
                  <a:gd name="T11" fmla="*/ 28 h 58"/>
                  <a:gd name="T12" fmla="*/ 24 w 56"/>
                  <a:gd name="T13" fmla="*/ 27 h 58"/>
                  <a:gd name="T14" fmla="*/ 27 w 56"/>
                  <a:gd name="T15" fmla="*/ 25 h 58"/>
                  <a:gd name="T16" fmla="*/ 28 w 56"/>
                  <a:gd name="T17" fmla="*/ 24 h 58"/>
                  <a:gd name="T18" fmla="*/ 28 w 56"/>
                  <a:gd name="T19" fmla="*/ 23 h 58"/>
                  <a:gd name="T20" fmla="*/ 26 w 56"/>
                  <a:gd name="T21" fmla="*/ 20 h 58"/>
                  <a:gd name="T22" fmla="*/ 25 w 56"/>
                  <a:gd name="T23" fmla="*/ 19 h 58"/>
                  <a:gd name="T24" fmla="*/ 23 w 56"/>
                  <a:gd name="T25" fmla="*/ 16 h 58"/>
                  <a:gd name="T26" fmla="*/ 22 w 56"/>
                  <a:gd name="T27" fmla="*/ 13 h 58"/>
                  <a:gd name="T28" fmla="*/ 20 w 56"/>
                  <a:gd name="T29" fmla="*/ 10 h 58"/>
                  <a:gd name="T30" fmla="*/ 19 w 56"/>
                  <a:gd name="T31" fmla="*/ 9 h 58"/>
                  <a:gd name="T32" fmla="*/ 1 w 56"/>
                  <a:gd name="T33" fmla="*/ 0 h 58"/>
                  <a:gd name="T34" fmla="*/ 0 w 56"/>
                  <a:gd name="T35" fmla="*/ 14 h 58"/>
                  <a:gd name="T36" fmla="*/ 0 w 56"/>
                  <a:gd name="T37" fmla="*/ 14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6"/>
                  <a:gd name="T58" fmla="*/ 0 h 58"/>
                  <a:gd name="T59" fmla="*/ 56 w 56"/>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6" h="58">
                    <a:moveTo>
                      <a:pt x="0" y="28"/>
                    </a:moveTo>
                    <a:lnTo>
                      <a:pt x="19" y="58"/>
                    </a:lnTo>
                    <a:lnTo>
                      <a:pt x="21" y="58"/>
                    </a:lnTo>
                    <a:lnTo>
                      <a:pt x="25" y="58"/>
                    </a:lnTo>
                    <a:lnTo>
                      <a:pt x="33" y="57"/>
                    </a:lnTo>
                    <a:lnTo>
                      <a:pt x="40" y="55"/>
                    </a:lnTo>
                    <a:lnTo>
                      <a:pt x="48" y="53"/>
                    </a:lnTo>
                    <a:lnTo>
                      <a:pt x="54" y="49"/>
                    </a:lnTo>
                    <a:lnTo>
                      <a:pt x="56" y="47"/>
                    </a:lnTo>
                    <a:lnTo>
                      <a:pt x="56" y="45"/>
                    </a:lnTo>
                    <a:lnTo>
                      <a:pt x="52" y="39"/>
                    </a:lnTo>
                    <a:lnTo>
                      <a:pt x="50" y="36"/>
                    </a:lnTo>
                    <a:lnTo>
                      <a:pt x="46" y="30"/>
                    </a:lnTo>
                    <a:lnTo>
                      <a:pt x="44" y="26"/>
                    </a:lnTo>
                    <a:lnTo>
                      <a:pt x="40" y="19"/>
                    </a:lnTo>
                    <a:lnTo>
                      <a:pt x="38" y="17"/>
                    </a:lnTo>
                    <a:lnTo>
                      <a:pt x="2" y="0"/>
                    </a:lnTo>
                    <a:lnTo>
                      <a:pt x="0" y="2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54" name="Freeform 135"/>
              <p:cNvSpPr>
                <a:spLocks/>
              </p:cNvSpPr>
              <p:nvPr/>
            </p:nvSpPr>
            <p:spPr bwMode="auto">
              <a:xfrm>
                <a:off x="1058" y="3216"/>
                <a:ext cx="502" cy="572"/>
              </a:xfrm>
              <a:custGeom>
                <a:avLst/>
                <a:gdLst>
                  <a:gd name="T0" fmla="*/ 21 w 1004"/>
                  <a:gd name="T1" fmla="*/ 469 h 1144"/>
                  <a:gd name="T2" fmla="*/ 21 w 1004"/>
                  <a:gd name="T3" fmla="*/ 485 h 1144"/>
                  <a:gd name="T4" fmla="*/ 21 w 1004"/>
                  <a:gd name="T5" fmla="*/ 507 h 1144"/>
                  <a:gd name="T6" fmla="*/ 21 w 1004"/>
                  <a:gd name="T7" fmla="*/ 529 h 1144"/>
                  <a:gd name="T8" fmla="*/ 22 w 1004"/>
                  <a:gd name="T9" fmla="*/ 545 h 1144"/>
                  <a:gd name="T10" fmla="*/ 27 w 1004"/>
                  <a:gd name="T11" fmla="*/ 553 h 1144"/>
                  <a:gd name="T12" fmla="*/ 38 w 1004"/>
                  <a:gd name="T13" fmla="*/ 552 h 1144"/>
                  <a:gd name="T14" fmla="*/ 56 w 1004"/>
                  <a:gd name="T15" fmla="*/ 548 h 1144"/>
                  <a:gd name="T16" fmla="*/ 80 w 1004"/>
                  <a:gd name="T17" fmla="*/ 543 h 1144"/>
                  <a:gd name="T18" fmla="*/ 109 w 1004"/>
                  <a:gd name="T19" fmla="*/ 537 h 1144"/>
                  <a:gd name="T20" fmla="*/ 141 w 1004"/>
                  <a:gd name="T21" fmla="*/ 532 h 1144"/>
                  <a:gd name="T22" fmla="*/ 175 w 1004"/>
                  <a:gd name="T23" fmla="*/ 526 h 1144"/>
                  <a:gd name="T24" fmla="*/ 210 w 1004"/>
                  <a:gd name="T25" fmla="*/ 518 h 1144"/>
                  <a:gd name="T26" fmla="*/ 244 w 1004"/>
                  <a:gd name="T27" fmla="*/ 510 h 1144"/>
                  <a:gd name="T28" fmla="*/ 279 w 1004"/>
                  <a:gd name="T29" fmla="*/ 503 h 1144"/>
                  <a:gd name="T30" fmla="*/ 308 w 1004"/>
                  <a:gd name="T31" fmla="*/ 494 h 1144"/>
                  <a:gd name="T32" fmla="*/ 335 w 1004"/>
                  <a:gd name="T33" fmla="*/ 487 h 1144"/>
                  <a:gd name="T34" fmla="*/ 356 w 1004"/>
                  <a:gd name="T35" fmla="*/ 481 h 1144"/>
                  <a:gd name="T36" fmla="*/ 460 w 1004"/>
                  <a:gd name="T37" fmla="*/ 463 h 1144"/>
                  <a:gd name="T38" fmla="*/ 462 w 1004"/>
                  <a:gd name="T39" fmla="*/ 446 h 1144"/>
                  <a:gd name="T40" fmla="*/ 464 w 1004"/>
                  <a:gd name="T41" fmla="*/ 425 h 1144"/>
                  <a:gd name="T42" fmla="*/ 467 w 1004"/>
                  <a:gd name="T43" fmla="*/ 398 h 1144"/>
                  <a:gd name="T44" fmla="*/ 471 w 1004"/>
                  <a:gd name="T45" fmla="*/ 365 h 1144"/>
                  <a:gd name="T46" fmla="*/ 474 w 1004"/>
                  <a:gd name="T47" fmla="*/ 328 h 1144"/>
                  <a:gd name="T48" fmla="*/ 476 w 1004"/>
                  <a:gd name="T49" fmla="*/ 285 h 1144"/>
                  <a:gd name="T50" fmla="*/ 479 w 1004"/>
                  <a:gd name="T51" fmla="*/ 239 h 1144"/>
                  <a:gd name="T52" fmla="*/ 482 w 1004"/>
                  <a:gd name="T53" fmla="*/ 190 h 1144"/>
                  <a:gd name="T54" fmla="*/ 484 w 1004"/>
                  <a:gd name="T55" fmla="*/ 138 h 1144"/>
                  <a:gd name="T56" fmla="*/ 485 w 1004"/>
                  <a:gd name="T57" fmla="*/ 83 h 1144"/>
                  <a:gd name="T58" fmla="*/ 486 w 1004"/>
                  <a:gd name="T59" fmla="*/ 26 h 1144"/>
                  <a:gd name="T60" fmla="*/ 502 w 1004"/>
                  <a:gd name="T61" fmla="*/ 4 h 1144"/>
                  <a:gd name="T62" fmla="*/ 501 w 1004"/>
                  <a:gd name="T63" fmla="*/ 17 h 1144"/>
                  <a:gd name="T64" fmla="*/ 501 w 1004"/>
                  <a:gd name="T65" fmla="*/ 41 h 1144"/>
                  <a:gd name="T66" fmla="*/ 500 w 1004"/>
                  <a:gd name="T67" fmla="*/ 72 h 1144"/>
                  <a:gd name="T68" fmla="*/ 500 w 1004"/>
                  <a:gd name="T69" fmla="*/ 109 h 1144"/>
                  <a:gd name="T70" fmla="*/ 499 w 1004"/>
                  <a:gd name="T71" fmla="*/ 152 h 1144"/>
                  <a:gd name="T72" fmla="*/ 497 w 1004"/>
                  <a:gd name="T73" fmla="*/ 199 h 1144"/>
                  <a:gd name="T74" fmla="*/ 494 w 1004"/>
                  <a:gd name="T75" fmla="*/ 248 h 1144"/>
                  <a:gd name="T76" fmla="*/ 493 w 1004"/>
                  <a:gd name="T77" fmla="*/ 299 h 1144"/>
                  <a:gd name="T78" fmla="*/ 490 w 1004"/>
                  <a:gd name="T79" fmla="*/ 350 h 1144"/>
                  <a:gd name="T80" fmla="*/ 486 w 1004"/>
                  <a:gd name="T81" fmla="*/ 397 h 1144"/>
                  <a:gd name="T82" fmla="*/ 481 w 1004"/>
                  <a:gd name="T83" fmla="*/ 444 h 1144"/>
                  <a:gd name="T84" fmla="*/ 477 w 1004"/>
                  <a:gd name="T85" fmla="*/ 485 h 1144"/>
                  <a:gd name="T86" fmla="*/ 363 w 1004"/>
                  <a:gd name="T87" fmla="*/ 499 h 1144"/>
                  <a:gd name="T88" fmla="*/ 349 w 1004"/>
                  <a:gd name="T89" fmla="*/ 502 h 1144"/>
                  <a:gd name="T90" fmla="*/ 330 w 1004"/>
                  <a:gd name="T91" fmla="*/ 507 h 1144"/>
                  <a:gd name="T92" fmla="*/ 303 w 1004"/>
                  <a:gd name="T93" fmla="*/ 514 h 1144"/>
                  <a:gd name="T94" fmla="*/ 274 w 1004"/>
                  <a:gd name="T95" fmla="*/ 520 h 1144"/>
                  <a:gd name="T96" fmla="*/ 241 w 1004"/>
                  <a:gd name="T97" fmla="*/ 528 h 1144"/>
                  <a:gd name="T98" fmla="*/ 205 w 1004"/>
                  <a:gd name="T99" fmla="*/ 535 h 1144"/>
                  <a:gd name="T100" fmla="*/ 166 w 1004"/>
                  <a:gd name="T101" fmla="*/ 543 h 1144"/>
                  <a:gd name="T102" fmla="*/ 129 w 1004"/>
                  <a:gd name="T103" fmla="*/ 551 h 1144"/>
                  <a:gd name="T104" fmla="*/ 92 w 1004"/>
                  <a:gd name="T105" fmla="*/ 558 h 1144"/>
                  <a:gd name="T106" fmla="*/ 56 w 1004"/>
                  <a:gd name="T107" fmla="*/ 565 h 1144"/>
                  <a:gd name="T108" fmla="*/ 23 w 1004"/>
                  <a:gd name="T109" fmla="*/ 570 h 1144"/>
                  <a:gd name="T110" fmla="*/ 22 w 1004"/>
                  <a:gd name="T111" fmla="*/ 461 h 11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04"/>
                  <a:gd name="T169" fmla="*/ 0 h 1144"/>
                  <a:gd name="T170" fmla="*/ 1004 w 1004"/>
                  <a:gd name="T171" fmla="*/ 1144 h 114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04" h="1144">
                    <a:moveTo>
                      <a:pt x="44" y="922"/>
                    </a:moveTo>
                    <a:lnTo>
                      <a:pt x="42" y="924"/>
                    </a:lnTo>
                    <a:lnTo>
                      <a:pt x="42" y="930"/>
                    </a:lnTo>
                    <a:lnTo>
                      <a:pt x="42" y="933"/>
                    </a:lnTo>
                    <a:lnTo>
                      <a:pt x="42" y="939"/>
                    </a:lnTo>
                    <a:lnTo>
                      <a:pt x="42" y="945"/>
                    </a:lnTo>
                    <a:lnTo>
                      <a:pt x="42" y="951"/>
                    </a:lnTo>
                    <a:lnTo>
                      <a:pt x="42" y="956"/>
                    </a:lnTo>
                    <a:lnTo>
                      <a:pt x="42" y="964"/>
                    </a:lnTo>
                    <a:lnTo>
                      <a:pt x="42" y="971"/>
                    </a:lnTo>
                    <a:lnTo>
                      <a:pt x="42" y="981"/>
                    </a:lnTo>
                    <a:lnTo>
                      <a:pt x="42" y="989"/>
                    </a:lnTo>
                    <a:lnTo>
                      <a:pt x="42" y="998"/>
                    </a:lnTo>
                    <a:lnTo>
                      <a:pt x="42" y="1006"/>
                    </a:lnTo>
                    <a:lnTo>
                      <a:pt x="42" y="1015"/>
                    </a:lnTo>
                    <a:lnTo>
                      <a:pt x="42" y="1023"/>
                    </a:lnTo>
                    <a:lnTo>
                      <a:pt x="42" y="1032"/>
                    </a:lnTo>
                    <a:lnTo>
                      <a:pt x="42" y="1040"/>
                    </a:lnTo>
                    <a:lnTo>
                      <a:pt x="42" y="1049"/>
                    </a:lnTo>
                    <a:lnTo>
                      <a:pt x="42" y="1057"/>
                    </a:lnTo>
                    <a:lnTo>
                      <a:pt x="42" y="1065"/>
                    </a:lnTo>
                    <a:lnTo>
                      <a:pt x="42" y="1072"/>
                    </a:lnTo>
                    <a:lnTo>
                      <a:pt x="44" y="1078"/>
                    </a:lnTo>
                    <a:lnTo>
                      <a:pt x="44" y="1084"/>
                    </a:lnTo>
                    <a:lnTo>
                      <a:pt x="44" y="1089"/>
                    </a:lnTo>
                    <a:lnTo>
                      <a:pt x="44" y="1095"/>
                    </a:lnTo>
                    <a:lnTo>
                      <a:pt x="45" y="1099"/>
                    </a:lnTo>
                    <a:lnTo>
                      <a:pt x="47" y="1105"/>
                    </a:lnTo>
                    <a:lnTo>
                      <a:pt x="49" y="1106"/>
                    </a:lnTo>
                    <a:lnTo>
                      <a:pt x="53" y="1106"/>
                    </a:lnTo>
                    <a:lnTo>
                      <a:pt x="57" y="1105"/>
                    </a:lnTo>
                    <a:lnTo>
                      <a:pt x="61" y="1105"/>
                    </a:lnTo>
                    <a:lnTo>
                      <a:pt x="66" y="1103"/>
                    </a:lnTo>
                    <a:lnTo>
                      <a:pt x="70" y="1103"/>
                    </a:lnTo>
                    <a:lnTo>
                      <a:pt x="76" y="1103"/>
                    </a:lnTo>
                    <a:lnTo>
                      <a:pt x="82" y="1101"/>
                    </a:lnTo>
                    <a:lnTo>
                      <a:pt x="89" y="1099"/>
                    </a:lnTo>
                    <a:lnTo>
                      <a:pt x="95" y="1097"/>
                    </a:lnTo>
                    <a:lnTo>
                      <a:pt x="104" y="1097"/>
                    </a:lnTo>
                    <a:lnTo>
                      <a:pt x="112" y="1095"/>
                    </a:lnTo>
                    <a:lnTo>
                      <a:pt x="120" y="1093"/>
                    </a:lnTo>
                    <a:lnTo>
                      <a:pt x="129" y="1091"/>
                    </a:lnTo>
                    <a:lnTo>
                      <a:pt x="140" y="1091"/>
                    </a:lnTo>
                    <a:lnTo>
                      <a:pt x="150" y="1087"/>
                    </a:lnTo>
                    <a:lnTo>
                      <a:pt x="159" y="1086"/>
                    </a:lnTo>
                    <a:lnTo>
                      <a:pt x="171" y="1084"/>
                    </a:lnTo>
                    <a:lnTo>
                      <a:pt x="182" y="1082"/>
                    </a:lnTo>
                    <a:lnTo>
                      <a:pt x="192" y="1080"/>
                    </a:lnTo>
                    <a:lnTo>
                      <a:pt x="205" y="1078"/>
                    </a:lnTo>
                    <a:lnTo>
                      <a:pt x="217" y="1074"/>
                    </a:lnTo>
                    <a:lnTo>
                      <a:pt x="230" y="1074"/>
                    </a:lnTo>
                    <a:lnTo>
                      <a:pt x="241" y="1070"/>
                    </a:lnTo>
                    <a:lnTo>
                      <a:pt x="255" y="1068"/>
                    </a:lnTo>
                    <a:lnTo>
                      <a:pt x="268" y="1065"/>
                    </a:lnTo>
                    <a:lnTo>
                      <a:pt x="281" y="1063"/>
                    </a:lnTo>
                    <a:lnTo>
                      <a:pt x="294" y="1061"/>
                    </a:lnTo>
                    <a:lnTo>
                      <a:pt x="308" y="1059"/>
                    </a:lnTo>
                    <a:lnTo>
                      <a:pt x="321" y="1055"/>
                    </a:lnTo>
                    <a:lnTo>
                      <a:pt x="336" y="1053"/>
                    </a:lnTo>
                    <a:lnTo>
                      <a:pt x="350" y="1051"/>
                    </a:lnTo>
                    <a:lnTo>
                      <a:pt x="363" y="1047"/>
                    </a:lnTo>
                    <a:lnTo>
                      <a:pt x="378" y="1044"/>
                    </a:lnTo>
                    <a:lnTo>
                      <a:pt x="391" y="1042"/>
                    </a:lnTo>
                    <a:lnTo>
                      <a:pt x="405" y="1038"/>
                    </a:lnTo>
                    <a:lnTo>
                      <a:pt x="420" y="1036"/>
                    </a:lnTo>
                    <a:lnTo>
                      <a:pt x="433" y="1032"/>
                    </a:lnTo>
                    <a:lnTo>
                      <a:pt x="447" y="1030"/>
                    </a:lnTo>
                    <a:lnTo>
                      <a:pt x="460" y="1027"/>
                    </a:lnTo>
                    <a:lnTo>
                      <a:pt x="475" y="1023"/>
                    </a:lnTo>
                    <a:lnTo>
                      <a:pt x="488" y="1021"/>
                    </a:lnTo>
                    <a:lnTo>
                      <a:pt x="502" y="1019"/>
                    </a:lnTo>
                    <a:lnTo>
                      <a:pt x="515" y="1015"/>
                    </a:lnTo>
                    <a:lnTo>
                      <a:pt x="530" y="1011"/>
                    </a:lnTo>
                    <a:lnTo>
                      <a:pt x="542" y="1009"/>
                    </a:lnTo>
                    <a:lnTo>
                      <a:pt x="557" y="1006"/>
                    </a:lnTo>
                    <a:lnTo>
                      <a:pt x="568" y="1002"/>
                    </a:lnTo>
                    <a:lnTo>
                      <a:pt x="582" y="1000"/>
                    </a:lnTo>
                    <a:lnTo>
                      <a:pt x="593" y="996"/>
                    </a:lnTo>
                    <a:lnTo>
                      <a:pt x="606" y="992"/>
                    </a:lnTo>
                    <a:lnTo>
                      <a:pt x="616" y="989"/>
                    </a:lnTo>
                    <a:lnTo>
                      <a:pt x="627" y="987"/>
                    </a:lnTo>
                    <a:lnTo>
                      <a:pt x="639" y="985"/>
                    </a:lnTo>
                    <a:lnTo>
                      <a:pt x="650" y="981"/>
                    </a:lnTo>
                    <a:lnTo>
                      <a:pt x="659" y="979"/>
                    </a:lnTo>
                    <a:lnTo>
                      <a:pt x="669" y="975"/>
                    </a:lnTo>
                    <a:lnTo>
                      <a:pt x="678" y="971"/>
                    </a:lnTo>
                    <a:lnTo>
                      <a:pt x="688" y="970"/>
                    </a:lnTo>
                    <a:lnTo>
                      <a:pt x="696" y="966"/>
                    </a:lnTo>
                    <a:lnTo>
                      <a:pt x="703" y="964"/>
                    </a:lnTo>
                    <a:lnTo>
                      <a:pt x="711" y="962"/>
                    </a:lnTo>
                    <a:lnTo>
                      <a:pt x="720" y="958"/>
                    </a:lnTo>
                    <a:lnTo>
                      <a:pt x="920" y="937"/>
                    </a:lnTo>
                    <a:lnTo>
                      <a:pt x="920" y="935"/>
                    </a:lnTo>
                    <a:lnTo>
                      <a:pt x="920" y="932"/>
                    </a:lnTo>
                    <a:lnTo>
                      <a:pt x="920" y="926"/>
                    </a:lnTo>
                    <a:lnTo>
                      <a:pt x="922" y="916"/>
                    </a:lnTo>
                    <a:lnTo>
                      <a:pt x="922" y="911"/>
                    </a:lnTo>
                    <a:lnTo>
                      <a:pt x="922" y="905"/>
                    </a:lnTo>
                    <a:lnTo>
                      <a:pt x="924" y="899"/>
                    </a:lnTo>
                    <a:lnTo>
                      <a:pt x="924" y="892"/>
                    </a:lnTo>
                    <a:lnTo>
                      <a:pt x="924" y="884"/>
                    </a:lnTo>
                    <a:lnTo>
                      <a:pt x="926" y="876"/>
                    </a:lnTo>
                    <a:lnTo>
                      <a:pt x="926" y="869"/>
                    </a:lnTo>
                    <a:lnTo>
                      <a:pt x="928" y="861"/>
                    </a:lnTo>
                    <a:lnTo>
                      <a:pt x="928" y="850"/>
                    </a:lnTo>
                    <a:lnTo>
                      <a:pt x="929" y="840"/>
                    </a:lnTo>
                    <a:lnTo>
                      <a:pt x="929" y="831"/>
                    </a:lnTo>
                    <a:lnTo>
                      <a:pt x="931" y="819"/>
                    </a:lnTo>
                    <a:lnTo>
                      <a:pt x="933" y="808"/>
                    </a:lnTo>
                    <a:lnTo>
                      <a:pt x="933" y="797"/>
                    </a:lnTo>
                    <a:lnTo>
                      <a:pt x="935" y="785"/>
                    </a:lnTo>
                    <a:lnTo>
                      <a:pt x="937" y="772"/>
                    </a:lnTo>
                    <a:lnTo>
                      <a:pt x="937" y="759"/>
                    </a:lnTo>
                    <a:lnTo>
                      <a:pt x="939" y="745"/>
                    </a:lnTo>
                    <a:lnTo>
                      <a:pt x="941" y="730"/>
                    </a:lnTo>
                    <a:lnTo>
                      <a:pt x="943" y="717"/>
                    </a:lnTo>
                    <a:lnTo>
                      <a:pt x="943" y="702"/>
                    </a:lnTo>
                    <a:lnTo>
                      <a:pt x="945" y="686"/>
                    </a:lnTo>
                    <a:lnTo>
                      <a:pt x="945" y="671"/>
                    </a:lnTo>
                    <a:lnTo>
                      <a:pt x="947" y="656"/>
                    </a:lnTo>
                    <a:lnTo>
                      <a:pt x="947" y="639"/>
                    </a:lnTo>
                    <a:lnTo>
                      <a:pt x="948" y="624"/>
                    </a:lnTo>
                    <a:lnTo>
                      <a:pt x="950" y="607"/>
                    </a:lnTo>
                    <a:lnTo>
                      <a:pt x="952" y="589"/>
                    </a:lnTo>
                    <a:lnTo>
                      <a:pt x="952" y="570"/>
                    </a:lnTo>
                    <a:lnTo>
                      <a:pt x="954" y="553"/>
                    </a:lnTo>
                    <a:lnTo>
                      <a:pt x="954" y="536"/>
                    </a:lnTo>
                    <a:lnTo>
                      <a:pt x="956" y="517"/>
                    </a:lnTo>
                    <a:lnTo>
                      <a:pt x="956" y="498"/>
                    </a:lnTo>
                    <a:lnTo>
                      <a:pt x="958" y="479"/>
                    </a:lnTo>
                    <a:lnTo>
                      <a:pt x="958" y="460"/>
                    </a:lnTo>
                    <a:lnTo>
                      <a:pt x="960" y="441"/>
                    </a:lnTo>
                    <a:lnTo>
                      <a:pt x="962" y="420"/>
                    </a:lnTo>
                    <a:lnTo>
                      <a:pt x="962" y="401"/>
                    </a:lnTo>
                    <a:lnTo>
                      <a:pt x="964" y="380"/>
                    </a:lnTo>
                    <a:lnTo>
                      <a:pt x="966" y="361"/>
                    </a:lnTo>
                    <a:lnTo>
                      <a:pt x="966" y="339"/>
                    </a:lnTo>
                    <a:lnTo>
                      <a:pt x="966" y="318"/>
                    </a:lnTo>
                    <a:lnTo>
                      <a:pt x="967" y="297"/>
                    </a:lnTo>
                    <a:lnTo>
                      <a:pt x="967" y="276"/>
                    </a:lnTo>
                    <a:lnTo>
                      <a:pt x="967" y="253"/>
                    </a:lnTo>
                    <a:lnTo>
                      <a:pt x="967" y="232"/>
                    </a:lnTo>
                    <a:lnTo>
                      <a:pt x="969" y="209"/>
                    </a:lnTo>
                    <a:lnTo>
                      <a:pt x="969" y="188"/>
                    </a:lnTo>
                    <a:lnTo>
                      <a:pt x="969" y="166"/>
                    </a:lnTo>
                    <a:lnTo>
                      <a:pt x="969" y="143"/>
                    </a:lnTo>
                    <a:lnTo>
                      <a:pt x="969" y="120"/>
                    </a:lnTo>
                    <a:lnTo>
                      <a:pt x="971" y="97"/>
                    </a:lnTo>
                    <a:lnTo>
                      <a:pt x="971" y="76"/>
                    </a:lnTo>
                    <a:lnTo>
                      <a:pt x="971" y="53"/>
                    </a:lnTo>
                    <a:lnTo>
                      <a:pt x="971" y="31"/>
                    </a:lnTo>
                    <a:lnTo>
                      <a:pt x="971" y="8"/>
                    </a:lnTo>
                    <a:lnTo>
                      <a:pt x="1004" y="0"/>
                    </a:lnTo>
                    <a:lnTo>
                      <a:pt x="1004" y="8"/>
                    </a:lnTo>
                    <a:lnTo>
                      <a:pt x="1004" y="10"/>
                    </a:lnTo>
                    <a:lnTo>
                      <a:pt x="1004" y="15"/>
                    </a:lnTo>
                    <a:lnTo>
                      <a:pt x="1004" y="21"/>
                    </a:lnTo>
                    <a:lnTo>
                      <a:pt x="1004" y="27"/>
                    </a:lnTo>
                    <a:lnTo>
                      <a:pt x="1002" y="33"/>
                    </a:lnTo>
                    <a:lnTo>
                      <a:pt x="1002" y="42"/>
                    </a:lnTo>
                    <a:lnTo>
                      <a:pt x="1002" y="50"/>
                    </a:lnTo>
                    <a:lnTo>
                      <a:pt x="1002" y="61"/>
                    </a:lnTo>
                    <a:lnTo>
                      <a:pt x="1002" y="71"/>
                    </a:lnTo>
                    <a:lnTo>
                      <a:pt x="1002" y="82"/>
                    </a:lnTo>
                    <a:lnTo>
                      <a:pt x="1002" y="91"/>
                    </a:lnTo>
                    <a:lnTo>
                      <a:pt x="1002" y="105"/>
                    </a:lnTo>
                    <a:lnTo>
                      <a:pt x="1002" y="116"/>
                    </a:lnTo>
                    <a:lnTo>
                      <a:pt x="1002" y="129"/>
                    </a:lnTo>
                    <a:lnTo>
                      <a:pt x="1000" y="143"/>
                    </a:lnTo>
                    <a:lnTo>
                      <a:pt x="1000" y="158"/>
                    </a:lnTo>
                    <a:lnTo>
                      <a:pt x="1000" y="173"/>
                    </a:lnTo>
                    <a:lnTo>
                      <a:pt x="1000" y="186"/>
                    </a:lnTo>
                    <a:lnTo>
                      <a:pt x="1000" y="204"/>
                    </a:lnTo>
                    <a:lnTo>
                      <a:pt x="1000" y="219"/>
                    </a:lnTo>
                    <a:lnTo>
                      <a:pt x="998" y="236"/>
                    </a:lnTo>
                    <a:lnTo>
                      <a:pt x="998" y="253"/>
                    </a:lnTo>
                    <a:lnTo>
                      <a:pt x="998" y="270"/>
                    </a:lnTo>
                    <a:lnTo>
                      <a:pt x="998" y="287"/>
                    </a:lnTo>
                    <a:lnTo>
                      <a:pt x="998" y="304"/>
                    </a:lnTo>
                    <a:lnTo>
                      <a:pt x="998" y="323"/>
                    </a:lnTo>
                    <a:lnTo>
                      <a:pt x="996" y="342"/>
                    </a:lnTo>
                    <a:lnTo>
                      <a:pt x="996" y="361"/>
                    </a:lnTo>
                    <a:lnTo>
                      <a:pt x="994" y="380"/>
                    </a:lnTo>
                    <a:lnTo>
                      <a:pt x="994" y="399"/>
                    </a:lnTo>
                    <a:lnTo>
                      <a:pt x="992" y="418"/>
                    </a:lnTo>
                    <a:lnTo>
                      <a:pt x="992" y="439"/>
                    </a:lnTo>
                    <a:lnTo>
                      <a:pt x="990" y="458"/>
                    </a:lnTo>
                    <a:lnTo>
                      <a:pt x="990" y="477"/>
                    </a:lnTo>
                    <a:lnTo>
                      <a:pt x="988" y="496"/>
                    </a:lnTo>
                    <a:lnTo>
                      <a:pt x="988" y="517"/>
                    </a:lnTo>
                    <a:lnTo>
                      <a:pt x="986" y="536"/>
                    </a:lnTo>
                    <a:lnTo>
                      <a:pt x="986" y="557"/>
                    </a:lnTo>
                    <a:lnTo>
                      <a:pt x="986" y="578"/>
                    </a:lnTo>
                    <a:lnTo>
                      <a:pt x="985" y="599"/>
                    </a:lnTo>
                    <a:lnTo>
                      <a:pt x="983" y="618"/>
                    </a:lnTo>
                    <a:lnTo>
                      <a:pt x="983" y="639"/>
                    </a:lnTo>
                    <a:lnTo>
                      <a:pt x="981" y="658"/>
                    </a:lnTo>
                    <a:lnTo>
                      <a:pt x="981" y="679"/>
                    </a:lnTo>
                    <a:lnTo>
                      <a:pt x="979" y="700"/>
                    </a:lnTo>
                    <a:lnTo>
                      <a:pt x="977" y="719"/>
                    </a:lnTo>
                    <a:lnTo>
                      <a:pt x="975" y="738"/>
                    </a:lnTo>
                    <a:lnTo>
                      <a:pt x="975" y="759"/>
                    </a:lnTo>
                    <a:lnTo>
                      <a:pt x="973" y="776"/>
                    </a:lnTo>
                    <a:lnTo>
                      <a:pt x="971" y="795"/>
                    </a:lnTo>
                    <a:lnTo>
                      <a:pt x="969" y="816"/>
                    </a:lnTo>
                    <a:lnTo>
                      <a:pt x="967" y="835"/>
                    </a:lnTo>
                    <a:lnTo>
                      <a:pt x="966" y="852"/>
                    </a:lnTo>
                    <a:lnTo>
                      <a:pt x="964" y="869"/>
                    </a:lnTo>
                    <a:lnTo>
                      <a:pt x="962" y="888"/>
                    </a:lnTo>
                    <a:lnTo>
                      <a:pt x="960" y="905"/>
                    </a:lnTo>
                    <a:lnTo>
                      <a:pt x="958" y="922"/>
                    </a:lnTo>
                    <a:lnTo>
                      <a:pt x="956" y="937"/>
                    </a:lnTo>
                    <a:lnTo>
                      <a:pt x="954" y="954"/>
                    </a:lnTo>
                    <a:lnTo>
                      <a:pt x="954" y="971"/>
                    </a:lnTo>
                    <a:lnTo>
                      <a:pt x="739" y="996"/>
                    </a:lnTo>
                    <a:lnTo>
                      <a:pt x="737" y="996"/>
                    </a:lnTo>
                    <a:lnTo>
                      <a:pt x="734" y="998"/>
                    </a:lnTo>
                    <a:lnTo>
                      <a:pt x="730" y="998"/>
                    </a:lnTo>
                    <a:lnTo>
                      <a:pt x="726" y="998"/>
                    </a:lnTo>
                    <a:lnTo>
                      <a:pt x="722" y="1000"/>
                    </a:lnTo>
                    <a:lnTo>
                      <a:pt x="717" y="1000"/>
                    </a:lnTo>
                    <a:lnTo>
                      <a:pt x="711" y="1002"/>
                    </a:lnTo>
                    <a:lnTo>
                      <a:pt x="705" y="1004"/>
                    </a:lnTo>
                    <a:lnTo>
                      <a:pt x="698" y="1004"/>
                    </a:lnTo>
                    <a:lnTo>
                      <a:pt x="692" y="1006"/>
                    </a:lnTo>
                    <a:lnTo>
                      <a:pt x="684" y="1008"/>
                    </a:lnTo>
                    <a:lnTo>
                      <a:pt x="677" y="1009"/>
                    </a:lnTo>
                    <a:lnTo>
                      <a:pt x="667" y="1011"/>
                    </a:lnTo>
                    <a:lnTo>
                      <a:pt x="659" y="1015"/>
                    </a:lnTo>
                    <a:lnTo>
                      <a:pt x="650" y="1017"/>
                    </a:lnTo>
                    <a:lnTo>
                      <a:pt x="639" y="1019"/>
                    </a:lnTo>
                    <a:lnTo>
                      <a:pt x="629" y="1021"/>
                    </a:lnTo>
                    <a:lnTo>
                      <a:pt x="618" y="1023"/>
                    </a:lnTo>
                    <a:lnTo>
                      <a:pt x="606" y="1027"/>
                    </a:lnTo>
                    <a:lnTo>
                      <a:pt x="597" y="1028"/>
                    </a:lnTo>
                    <a:lnTo>
                      <a:pt x="585" y="1032"/>
                    </a:lnTo>
                    <a:lnTo>
                      <a:pt x="574" y="1034"/>
                    </a:lnTo>
                    <a:lnTo>
                      <a:pt x="561" y="1036"/>
                    </a:lnTo>
                    <a:lnTo>
                      <a:pt x="547" y="1040"/>
                    </a:lnTo>
                    <a:lnTo>
                      <a:pt x="534" y="1042"/>
                    </a:lnTo>
                    <a:lnTo>
                      <a:pt x="521" y="1046"/>
                    </a:lnTo>
                    <a:lnTo>
                      <a:pt x="507" y="1047"/>
                    </a:lnTo>
                    <a:lnTo>
                      <a:pt x="494" y="1051"/>
                    </a:lnTo>
                    <a:lnTo>
                      <a:pt x="481" y="1055"/>
                    </a:lnTo>
                    <a:lnTo>
                      <a:pt x="467" y="1059"/>
                    </a:lnTo>
                    <a:lnTo>
                      <a:pt x="452" y="1061"/>
                    </a:lnTo>
                    <a:lnTo>
                      <a:pt x="437" y="1063"/>
                    </a:lnTo>
                    <a:lnTo>
                      <a:pt x="424" y="1067"/>
                    </a:lnTo>
                    <a:lnTo>
                      <a:pt x="409" y="1070"/>
                    </a:lnTo>
                    <a:lnTo>
                      <a:pt x="393" y="1074"/>
                    </a:lnTo>
                    <a:lnTo>
                      <a:pt x="378" y="1076"/>
                    </a:lnTo>
                    <a:lnTo>
                      <a:pt x="363" y="1080"/>
                    </a:lnTo>
                    <a:lnTo>
                      <a:pt x="350" y="1084"/>
                    </a:lnTo>
                    <a:lnTo>
                      <a:pt x="332" y="1086"/>
                    </a:lnTo>
                    <a:lnTo>
                      <a:pt x="319" y="1089"/>
                    </a:lnTo>
                    <a:lnTo>
                      <a:pt x="304" y="1091"/>
                    </a:lnTo>
                    <a:lnTo>
                      <a:pt x="289" y="1095"/>
                    </a:lnTo>
                    <a:lnTo>
                      <a:pt x="274" y="1097"/>
                    </a:lnTo>
                    <a:lnTo>
                      <a:pt x="258" y="1101"/>
                    </a:lnTo>
                    <a:lnTo>
                      <a:pt x="243" y="1105"/>
                    </a:lnTo>
                    <a:lnTo>
                      <a:pt x="228" y="1106"/>
                    </a:lnTo>
                    <a:lnTo>
                      <a:pt x="213" y="1110"/>
                    </a:lnTo>
                    <a:lnTo>
                      <a:pt x="197" y="1112"/>
                    </a:lnTo>
                    <a:lnTo>
                      <a:pt x="184" y="1116"/>
                    </a:lnTo>
                    <a:lnTo>
                      <a:pt x="169" y="1118"/>
                    </a:lnTo>
                    <a:lnTo>
                      <a:pt x="154" y="1120"/>
                    </a:lnTo>
                    <a:lnTo>
                      <a:pt x="140" y="1124"/>
                    </a:lnTo>
                    <a:lnTo>
                      <a:pt x="125" y="1125"/>
                    </a:lnTo>
                    <a:lnTo>
                      <a:pt x="112" y="1129"/>
                    </a:lnTo>
                    <a:lnTo>
                      <a:pt x="99" y="1129"/>
                    </a:lnTo>
                    <a:lnTo>
                      <a:pt x="83" y="1131"/>
                    </a:lnTo>
                    <a:lnTo>
                      <a:pt x="70" y="1133"/>
                    </a:lnTo>
                    <a:lnTo>
                      <a:pt x="57" y="1137"/>
                    </a:lnTo>
                    <a:lnTo>
                      <a:pt x="45" y="1139"/>
                    </a:lnTo>
                    <a:lnTo>
                      <a:pt x="32" y="1139"/>
                    </a:lnTo>
                    <a:lnTo>
                      <a:pt x="21" y="1141"/>
                    </a:lnTo>
                    <a:lnTo>
                      <a:pt x="9" y="1144"/>
                    </a:lnTo>
                    <a:lnTo>
                      <a:pt x="0" y="914"/>
                    </a:lnTo>
                    <a:lnTo>
                      <a:pt x="44" y="9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55" name="Freeform 136"/>
              <p:cNvSpPr>
                <a:spLocks/>
              </p:cNvSpPr>
              <p:nvPr/>
            </p:nvSpPr>
            <p:spPr bwMode="auto">
              <a:xfrm>
                <a:off x="1335" y="2925"/>
                <a:ext cx="566" cy="677"/>
              </a:xfrm>
              <a:custGeom>
                <a:avLst/>
                <a:gdLst>
                  <a:gd name="T0" fmla="*/ 22 w 1133"/>
                  <a:gd name="T1" fmla="*/ 36 h 1355"/>
                  <a:gd name="T2" fmla="*/ 38 w 1133"/>
                  <a:gd name="T3" fmla="*/ 75 h 1355"/>
                  <a:gd name="T4" fmla="*/ 82 w 1133"/>
                  <a:gd name="T5" fmla="*/ 93 h 1355"/>
                  <a:gd name="T6" fmla="*/ 140 w 1133"/>
                  <a:gd name="T7" fmla="*/ 93 h 1355"/>
                  <a:gd name="T8" fmla="*/ 197 w 1133"/>
                  <a:gd name="T9" fmla="*/ 96 h 1355"/>
                  <a:gd name="T10" fmla="*/ 293 w 1133"/>
                  <a:gd name="T11" fmla="*/ 109 h 1355"/>
                  <a:gd name="T12" fmla="*/ 404 w 1133"/>
                  <a:gd name="T13" fmla="*/ 143 h 1355"/>
                  <a:gd name="T14" fmla="*/ 504 w 1133"/>
                  <a:gd name="T15" fmla="*/ 203 h 1355"/>
                  <a:gd name="T16" fmla="*/ 566 w 1133"/>
                  <a:gd name="T17" fmla="*/ 289 h 1355"/>
                  <a:gd name="T18" fmla="*/ 561 w 1133"/>
                  <a:gd name="T19" fmla="*/ 322 h 1355"/>
                  <a:gd name="T20" fmla="*/ 541 w 1133"/>
                  <a:gd name="T21" fmla="*/ 370 h 1355"/>
                  <a:gd name="T22" fmla="*/ 495 w 1133"/>
                  <a:gd name="T23" fmla="*/ 433 h 1355"/>
                  <a:gd name="T24" fmla="*/ 412 w 1133"/>
                  <a:gd name="T25" fmla="*/ 503 h 1355"/>
                  <a:gd name="T26" fmla="*/ 287 w 1133"/>
                  <a:gd name="T27" fmla="*/ 580 h 1355"/>
                  <a:gd name="T28" fmla="*/ 325 w 1133"/>
                  <a:gd name="T29" fmla="*/ 593 h 1355"/>
                  <a:gd name="T30" fmla="*/ 319 w 1133"/>
                  <a:gd name="T31" fmla="*/ 627 h 1355"/>
                  <a:gd name="T32" fmla="*/ 304 w 1133"/>
                  <a:gd name="T33" fmla="*/ 653 h 1355"/>
                  <a:gd name="T34" fmla="*/ 266 w 1133"/>
                  <a:gd name="T35" fmla="*/ 673 h 1355"/>
                  <a:gd name="T36" fmla="*/ 231 w 1133"/>
                  <a:gd name="T37" fmla="*/ 674 h 1355"/>
                  <a:gd name="T38" fmla="*/ 205 w 1133"/>
                  <a:gd name="T39" fmla="*/ 639 h 1355"/>
                  <a:gd name="T40" fmla="*/ 236 w 1133"/>
                  <a:gd name="T41" fmla="*/ 510 h 1355"/>
                  <a:gd name="T42" fmla="*/ 270 w 1133"/>
                  <a:gd name="T43" fmla="*/ 469 h 1355"/>
                  <a:gd name="T44" fmla="*/ 308 w 1133"/>
                  <a:gd name="T45" fmla="*/ 422 h 1355"/>
                  <a:gd name="T46" fmla="*/ 344 w 1133"/>
                  <a:gd name="T47" fmla="*/ 377 h 1355"/>
                  <a:gd name="T48" fmla="*/ 358 w 1133"/>
                  <a:gd name="T49" fmla="*/ 350 h 1355"/>
                  <a:gd name="T50" fmla="*/ 319 w 1133"/>
                  <a:gd name="T51" fmla="*/ 351 h 1355"/>
                  <a:gd name="T52" fmla="*/ 284 w 1133"/>
                  <a:gd name="T53" fmla="*/ 346 h 1355"/>
                  <a:gd name="T54" fmla="*/ 249 w 1133"/>
                  <a:gd name="T55" fmla="*/ 336 h 1355"/>
                  <a:gd name="T56" fmla="*/ 225 w 1133"/>
                  <a:gd name="T57" fmla="*/ 290 h 1355"/>
                  <a:gd name="T58" fmla="*/ 253 w 1133"/>
                  <a:gd name="T59" fmla="*/ 317 h 1355"/>
                  <a:gd name="T60" fmla="*/ 286 w 1133"/>
                  <a:gd name="T61" fmla="*/ 330 h 1355"/>
                  <a:gd name="T62" fmla="*/ 335 w 1133"/>
                  <a:gd name="T63" fmla="*/ 335 h 1355"/>
                  <a:gd name="T64" fmla="*/ 236 w 1133"/>
                  <a:gd name="T65" fmla="*/ 538 h 1355"/>
                  <a:gd name="T66" fmla="*/ 222 w 1133"/>
                  <a:gd name="T67" fmla="*/ 573 h 1355"/>
                  <a:gd name="T68" fmla="*/ 216 w 1133"/>
                  <a:gd name="T69" fmla="*/ 606 h 1355"/>
                  <a:gd name="T70" fmla="*/ 223 w 1133"/>
                  <a:gd name="T71" fmla="*/ 637 h 1355"/>
                  <a:gd name="T72" fmla="*/ 244 w 1133"/>
                  <a:gd name="T73" fmla="*/ 661 h 1355"/>
                  <a:gd name="T74" fmla="*/ 283 w 1133"/>
                  <a:gd name="T75" fmla="*/ 651 h 1355"/>
                  <a:gd name="T76" fmla="*/ 285 w 1133"/>
                  <a:gd name="T77" fmla="*/ 633 h 1355"/>
                  <a:gd name="T78" fmla="*/ 276 w 1133"/>
                  <a:gd name="T79" fmla="*/ 606 h 1355"/>
                  <a:gd name="T80" fmla="*/ 316 w 1133"/>
                  <a:gd name="T81" fmla="*/ 607 h 1355"/>
                  <a:gd name="T82" fmla="*/ 291 w 1133"/>
                  <a:gd name="T83" fmla="*/ 593 h 1355"/>
                  <a:gd name="T84" fmla="*/ 277 w 1133"/>
                  <a:gd name="T85" fmla="*/ 562 h 1355"/>
                  <a:gd name="T86" fmla="*/ 315 w 1133"/>
                  <a:gd name="T87" fmla="*/ 542 h 1355"/>
                  <a:gd name="T88" fmla="*/ 350 w 1133"/>
                  <a:gd name="T89" fmla="*/ 521 h 1355"/>
                  <a:gd name="T90" fmla="*/ 386 w 1133"/>
                  <a:gd name="T91" fmla="*/ 499 h 1355"/>
                  <a:gd name="T92" fmla="*/ 419 w 1133"/>
                  <a:gd name="T93" fmla="*/ 477 h 1355"/>
                  <a:gd name="T94" fmla="*/ 452 w 1133"/>
                  <a:gd name="T95" fmla="*/ 444 h 1355"/>
                  <a:gd name="T96" fmla="*/ 486 w 1133"/>
                  <a:gd name="T97" fmla="*/ 404 h 1355"/>
                  <a:gd name="T98" fmla="*/ 515 w 1133"/>
                  <a:gd name="T99" fmla="*/ 364 h 1355"/>
                  <a:gd name="T100" fmla="*/ 535 w 1133"/>
                  <a:gd name="T101" fmla="*/ 324 h 1355"/>
                  <a:gd name="T102" fmla="*/ 543 w 1133"/>
                  <a:gd name="T103" fmla="*/ 291 h 1355"/>
                  <a:gd name="T104" fmla="*/ 525 w 1133"/>
                  <a:gd name="T105" fmla="*/ 259 h 1355"/>
                  <a:gd name="T106" fmla="*/ 478 w 1133"/>
                  <a:gd name="T107" fmla="*/ 215 h 1355"/>
                  <a:gd name="T108" fmla="*/ 404 w 1133"/>
                  <a:gd name="T109" fmla="*/ 172 h 1355"/>
                  <a:gd name="T110" fmla="*/ 306 w 1133"/>
                  <a:gd name="T111" fmla="*/ 134 h 1355"/>
                  <a:gd name="T112" fmla="*/ 189 w 1133"/>
                  <a:gd name="T113" fmla="*/ 115 h 1355"/>
                  <a:gd name="T114" fmla="*/ 118 w 1133"/>
                  <a:gd name="T115" fmla="*/ 115 h 1355"/>
                  <a:gd name="T116" fmla="*/ 82 w 1133"/>
                  <a:gd name="T117" fmla="*/ 114 h 1355"/>
                  <a:gd name="T118" fmla="*/ 40 w 1133"/>
                  <a:gd name="T119" fmla="*/ 104 h 1355"/>
                  <a:gd name="T120" fmla="*/ 8 w 1133"/>
                  <a:gd name="T121" fmla="*/ 77 h 1355"/>
                  <a:gd name="T122" fmla="*/ 1 w 1133"/>
                  <a:gd name="T123" fmla="*/ 29 h 13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33"/>
                  <a:gd name="T187" fmla="*/ 0 h 1355"/>
                  <a:gd name="T188" fmla="*/ 1133 w 1133"/>
                  <a:gd name="T189" fmla="*/ 1355 h 135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33" h="1355">
                    <a:moveTo>
                      <a:pt x="57" y="0"/>
                    </a:moveTo>
                    <a:lnTo>
                      <a:pt x="55" y="1"/>
                    </a:lnTo>
                    <a:lnTo>
                      <a:pt x="53" y="9"/>
                    </a:lnTo>
                    <a:lnTo>
                      <a:pt x="51" y="13"/>
                    </a:lnTo>
                    <a:lnTo>
                      <a:pt x="51" y="19"/>
                    </a:lnTo>
                    <a:lnTo>
                      <a:pt x="49" y="24"/>
                    </a:lnTo>
                    <a:lnTo>
                      <a:pt x="48" y="34"/>
                    </a:lnTo>
                    <a:lnTo>
                      <a:pt x="46" y="41"/>
                    </a:lnTo>
                    <a:lnTo>
                      <a:pt x="44" y="49"/>
                    </a:lnTo>
                    <a:lnTo>
                      <a:pt x="44" y="57"/>
                    </a:lnTo>
                    <a:lnTo>
                      <a:pt x="44" y="68"/>
                    </a:lnTo>
                    <a:lnTo>
                      <a:pt x="44" y="72"/>
                    </a:lnTo>
                    <a:lnTo>
                      <a:pt x="44" y="78"/>
                    </a:lnTo>
                    <a:lnTo>
                      <a:pt x="44" y="81"/>
                    </a:lnTo>
                    <a:lnTo>
                      <a:pt x="44" y="87"/>
                    </a:lnTo>
                    <a:lnTo>
                      <a:pt x="44" y="91"/>
                    </a:lnTo>
                    <a:lnTo>
                      <a:pt x="46" y="97"/>
                    </a:lnTo>
                    <a:lnTo>
                      <a:pt x="48" y="100"/>
                    </a:lnTo>
                    <a:lnTo>
                      <a:pt x="49" y="106"/>
                    </a:lnTo>
                    <a:lnTo>
                      <a:pt x="53" y="116"/>
                    </a:lnTo>
                    <a:lnTo>
                      <a:pt x="57" y="123"/>
                    </a:lnTo>
                    <a:lnTo>
                      <a:pt x="63" y="133"/>
                    </a:lnTo>
                    <a:lnTo>
                      <a:pt x="68" y="142"/>
                    </a:lnTo>
                    <a:lnTo>
                      <a:pt x="76" y="150"/>
                    </a:lnTo>
                    <a:lnTo>
                      <a:pt x="86" y="157"/>
                    </a:lnTo>
                    <a:lnTo>
                      <a:pt x="91" y="161"/>
                    </a:lnTo>
                    <a:lnTo>
                      <a:pt x="97" y="165"/>
                    </a:lnTo>
                    <a:lnTo>
                      <a:pt x="103" y="169"/>
                    </a:lnTo>
                    <a:lnTo>
                      <a:pt x="108" y="173"/>
                    </a:lnTo>
                    <a:lnTo>
                      <a:pt x="114" y="174"/>
                    </a:lnTo>
                    <a:lnTo>
                      <a:pt x="122" y="176"/>
                    </a:lnTo>
                    <a:lnTo>
                      <a:pt x="129" y="178"/>
                    </a:lnTo>
                    <a:lnTo>
                      <a:pt x="137" y="182"/>
                    </a:lnTo>
                    <a:lnTo>
                      <a:pt x="145" y="184"/>
                    </a:lnTo>
                    <a:lnTo>
                      <a:pt x="154" y="184"/>
                    </a:lnTo>
                    <a:lnTo>
                      <a:pt x="164" y="186"/>
                    </a:lnTo>
                    <a:lnTo>
                      <a:pt x="173" y="188"/>
                    </a:lnTo>
                    <a:lnTo>
                      <a:pt x="183" y="188"/>
                    </a:lnTo>
                    <a:lnTo>
                      <a:pt x="194" y="190"/>
                    </a:lnTo>
                    <a:lnTo>
                      <a:pt x="205" y="190"/>
                    </a:lnTo>
                    <a:lnTo>
                      <a:pt x="219" y="190"/>
                    </a:lnTo>
                    <a:lnTo>
                      <a:pt x="230" y="190"/>
                    </a:lnTo>
                    <a:lnTo>
                      <a:pt x="243" y="188"/>
                    </a:lnTo>
                    <a:lnTo>
                      <a:pt x="257" y="188"/>
                    </a:lnTo>
                    <a:lnTo>
                      <a:pt x="272" y="186"/>
                    </a:lnTo>
                    <a:lnTo>
                      <a:pt x="274" y="186"/>
                    </a:lnTo>
                    <a:lnTo>
                      <a:pt x="278" y="186"/>
                    </a:lnTo>
                    <a:lnTo>
                      <a:pt x="281" y="186"/>
                    </a:lnTo>
                    <a:lnTo>
                      <a:pt x="287" y="186"/>
                    </a:lnTo>
                    <a:lnTo>
                      <a:pt x="293" y="186"/>
                    </a:lnTo>
                    <a:lnTo>
                      <a:pt x="300" y="186"/>
                    </a:lnTo>
                    <a:lnTo>
                      <a:pt x="308" y="186"/>
                    </a:lnTo>
                    <a:lnTo>
                      <a:pt x="318" y="186"/>
                    </a:lnTo>
                    <a:lnTo>
                      <a:pt x="327" y="186"/>
                    </a:lnTo>
                    <a:lnTo>
                      <a:pt x="337" y="188"/>
                    </a:lnTo>
                    <a:lnTo>
                      <a:pt x="348" y="188"/>
                    </a:lnTo>
                    <a:lnTo>
                      <a:pt x="359" y="188"/>
                    </a:lnTo>
                    <a:lnTo>
                      <a:pt x="371" y="190"/>
                    </a:lnTo>
                    <a:lnTo>
                      <a:pt x="384" y="192"/>
                    </a:lnTo>
                    <a:lnTo>
                      <a:pt x="395" y="192"/>
                    </a:lnTo>
                    <a:lnTo>
                      <a:pt x="411" y="193"/>
                    </a:lnTo>
                    <a:lnTo>
                      <a:pt x="424" y="193"/>
                    </a:lnTo>
                    <a:lnTo>
                      <a:pt x="439" y="195"/>
                    </a:lnTo>
                    <a:lnTo>
                      <a:pt x="454" y="197"/>
                    </a:lnTo>
                    <a:lnTo>
                      <a:pt x="470" y="199"/>
                    </a:lnTo>
                    <a:lnTo>
                      <a:pt x="485" y="203"/>
                    </a:lnTo>
                    <a:lnTo>
                      <a:pt x="502" y="205"/>
                    </a:lnTo>
                    <a:lnTo>
                      <a:pt x="517" y="207"/>
                    </a:lnTo>
                    <a:lnTo>
                      <a:pt x="534" y="209"/>
                    </a:lnTo>
                    <a:lnTo>
                      <a:pt x="551" y="212"/>
                    </a:lnTo>
                    <a:lnTo>
                      <a:pt x="570" y="216"/>
                    </a:lnTo>
                    <a:lnTo>
                      <a:pt x="587" y="218"/>
                    </a:lnTo>
                    <a:lnTo>
                      <a:pt x="606" y="224"/>
                    </a:lnTo>
                    <a:lnTo>
                      <a:pt x="624" y="228"/>
                    </a:lnTo>
                    <a:lnTo>
                      <a:pt x="643" y="233"/>
                    </a:lnTo>
                    <a:lnTo>
                      <a:pt x="662" y="237"/>
                    </a:lnTo>
                    <a:lnTo>
                      <a:pt x="679" y="241"/>
                    </a:lnTo>
                    <a:lnTo>
                      <a:pt x="698" y="247"/>
                    </a:lnTo>
                    <a:lnTo>
                      <a:pt x="717" y="252"/>
                    </a:lnTo>
                    <a:lnTo>
                      <a:pt x="734" y="258"/>
                    </a:lnTo>
                    <a:lnTo>
                      <a:pt x="753" y="266"/>
                    </a:lnTo>
                    <a:lnTo>
                      <a:pt x="772" y="271"/>
                    </a:lnTo>
                    <a:lnTo>
                      <a:pt x="791" y="279"/>
                    </a:lnTo>
                    <a:lnTo>
                      <a:pt x="808" y="287"/>
                    </a:lnTo>
                    <a:lnTo>
                      <a:pt x="825" y="294"/>
                    </a:lnTo>
                    <a:lnTo>
                      <a:pt x="844" y="302"/>
                    </a:lnTo>
                    <a:lnTo>
                      <a:pt x="861" y="311"/>
                    </a:lnTo>
                    <a:lnTo>
                      <a:pt x="880" y="319"/>
                    </a:lnTo>
                    <a:lnTo>
                      <a:pt x="897" y="328"/>
                    </a:lnTo>
                    <a:lnTo>
                      <a:pt x="914" y="338"/>
                    </a:lnTo>
                    <a:lnTo>
                      <a:pt x="932" y="349"/>
                    </a:lnTo>
                    <a:lnTo>
                      <a:pt x="947" y="359"/>
                    </a:lnTo>
                    <a:lnTo>
                      <a:pt x="964" y="370"/>
                    </a:lnTo>
                    <a:lnTo>
                      <a:pt x="979" y="382"/>
                    </a:lnTo>
                    <a:lnTo>
                      <a:pt x="994" y="393"/>
                    </a:lnTo>
                    <a:lnTo>
                      <a:pt x="1008" y="406"/>
                    </a:lnTo>
                    <a:lnTo>
                      <a:pt x="1023" y="420"/>
                    </a:lnTo>
                    <a:lnTo>
                      <a:pt x="1036" y="431"/>
                    </a:lnTo>
                    <a:lnTo>
                      <a:pt x="1049" y="446"/>
                    </a:lnTo>
                    <a:lnTo>
                      <a:pt x="1063" y="461"/>
                    </a:lnTo>
                    <a:lnTo>
                      <a:pt x="1074" y="475"/>
                    </a:lnTo>
                    <a:lnTo>
                      <a:pt x="1086" y="492"/>
                    </a:lnTo>
                    <a:lnTo>
                      <a:pt x="1097" y="507"/>
                    </a:lnTo>
                    <a:lnTo>
                      <a:pt x="1106" y="524"/>
                    </a:lnTo>
                    <a:lnTo>
                      <a:pt x="1116" y="541"/>
                    </a:lnTo>
                    <a:lnTo>
                      <a:pt x="1124" y="560"/>
                    </a:lnTo>
                    <a:lnTo>
                      <a:pt x="1133" y="579"/>
                    </a:lnTo>
                    <a:lnTo>
                      <a:pt x="1133" y="581"/>
                    </a:lnTo>
                    <a:lnTo>
                      <a:pt x="1133" y="585"/>
                    </a:lnTo>
                    <a:lnTo>
                      <a:pt x="1133" y="591"/>
                    </a:lnTo>
                    <a:lnTo>
                      <a:pt x="1131" y="596"/>
                    </a:lnTo>
                    <a:lnTo>
                      <a:pt x="1131" y="606"/>
                    </a:lnTo>
                    <a:lnTo>
                      <a:pt x="1129" y="610"/>
                    </a:lnTo>
                    <a:lnTo>
                      <a:pt x="1129" y="615"/>
                    </a:lnTo>
                    <a:lnTo>
                      <a:pt x="1127" y="621"/>
                    </a:lnTo>
                    <a:lnTo>
                      <a:pt x="1127" y="627"/>
                    </a:lnTo>
                    <a:lnTo>
                      <a:pt x="1126" y="633"/>
                    </a:lnTo>
                    <a:lnTo>
                      <a:pt x="1124" y="638"/>
                    </a:lnTo>
                    <a:lnTo>
                      <a:pt x="1122" y="644"/>
                    </a:lnTo>
                    <a:lnTo>
                      <a:pt x="1122" y="652"/>
                    </a:lnTo>
                    <a:lnTo>
                      <a:pt x="1118" y="657"/>
                    </a:lnTo>
                    <a:lnTo>
                      <a:pt x="1116" y="665"/>
                    </a:lnTo>
                    <a:lnTo>
                      <a:pt x="1112" y="672"/>
                    </a:lnTo>
                    <a:lnTo>
                      <a:pt x="1110" y="680"/>
                    </a:lnTo>
                    <a:lnTo>
                      <a:pt x="1108" y="688"/>
                    </a:lnTo>
                    <a:lnTo>
                      <a:pt x="1105" y="697"/>
                    </a:lnTo>
                    <a:lnTo>
                      <a:pt x="1101" y="705"/>
                    </a:lnTo>
                    <a:lnTo>
                      <a:pt x="1097" y="714"/>
                    </a:lnTo>
                    <a:lnTo>
                      <a:pt x="1091" y="722"/>
                    </a:lnTo>
                    <a:lnTo>
                      <a:pt x="1087" y="731"/>
                    </a:lnTo>
                    <a:lnTo>
                      <a:pt x="1082" y="741"/>
                    </a:lnTo>
                    <a:lnTo>
                      <a:pt x="1078" y="752"/>
                    </a:lnTo>
                    <a:lnTo>
                      <a:pt x="1070" y="760"/>
                    </a:lnTo>
                    <a:lnTo>
                      <a:pt x="1065" y="769"/>
                    </a:lnTo>
                    <a:lnTo>
                      <a:pt x="1059" y="781"/>
                    </a:lnTo>
                    <a:lnTo>
                      <a:pt x="1051" y="790"/>
                    </a:lnTo>
                    <a:lnTo>
                      <a:pt x="1044" y="802"/>
                    </a:lnTo>
                    <a:lnTo>
                      <a:pt x="1036" y="811"/>
                    </a:lnTo>
                    <a:lnTo>
                      <a:pt x="1029" y="823"/>
                    </a:lnTo>
                    <a:lnTo>
                      <a:pt x="1021" y="834"/>
                    </a:lnTo>
                    <a:lnTo>
                      <a:pt x="1011" y="844"/>
                    </a:lnTo>
                    <a:lnTo>
                      <a:pt x="1002" y="855"/>
                    </a:lnTo>
                    <a:lnTo>
                      <a:pt x="991" y="866"/>
                    </a:lnTo>
                    <a:lnTo>
                      <a:pt x="981" y="878"/>
                    </a:lnTo>
                    <a:lnTo>
                      <a:pt x="970" y="889"/>
                    </a:lnTo>
                    <a:lnTo>
                      <a:pt x="958" y="901"/>
                    </a:lnTo>
                    <a:lnTo>
                      <a:pt x="945" y="912"/>
                    </a:lnTo>
                    <a:lnTo>
                      <a:pt x="933" y="925"/>
                    </a:lnTo>
                    <a:lnTo>
                      <a:pt x="920" y="937"/>
                    </a:lnTo>
                    <a:lnTo>
                      <a:pt x="905" y="948"/>
                    </a:lnTo>
                    <a:lnTo>
                      <a:pt x="890" y="959"/>
                    </a:lnTo>
                    <a:lnTo>
                      <a:pt x="876" y="971"/>
                    </a:lnTo>
                    <a:lnTo>
                      <a:pt x="859" y="982"/>
                    </a:lnTo>
                    <a:lnTo>
                      <a:pt x="844" y="996"/>
                    </a:lnTo>
                    <a:lnTo>
                      <a:pt x="825" y="1007"/>
                    </a:lnTo>
                    <a:lnTo>
                      <a:pt x="808" y="1020"/>
                    </a:lnTo>
                    <a:lnTo>
                      <a:pt x="789" y="1032"/>
                    </a:lnTo>
                    <a:lnTo>
                      <a:pt x="772" y="1043"/>
                    </a:lnTo>
                    <a:lnTo>
                      <a:pt x="751" y="1054"/>
                    </a:lnTo>
                    <a:lnTo>
                      <a:pt x="732" y="1068"/>
                    </a:lnTo>
                    <a:lnTo>
                      <a:pt x="709" y="1079"/>
                    </a:lnTo>
                    <a:lnTo>
                      <a:pt x="688" y="1093"/>
                    </a:lnTo>
                    <a:lnTo>
                      <a:pt x="665" y="1104"/>
                    </a:lnTo>
                    <a:lnTo>
                      <a:pt x="643" y="1117"/>
                    </a:lnTo>
                    <a:lnTo>
                      <a:pt x="568" y="1161"/>
                    </a:lnTo>
                    <a:lnTo>
                      <a:pt x="570" y="1161"/>
                    </a:lnTo>
                    <a:lnTo>
                      <a:pt x="574" y="1161"/>
                    </a:lnTo>
                    <a:lnTo>
                      <a:pt x="582" y="1161"/>
                    </a:lnTo>
                    <a:lnTo>
                      <a:pt x="589" y="1163"/>
                    </a:lnTo>
                    <a:lnTo>
                      <a:pt x="593" y="1163"/>
                    </a:lnTo>
                    <a:lnTo>
                      <a:pt x="599" y="1163"/>
                    </a:lnTo>
                    <a:lnTo>
                      <a:pt x="605" y="1165"/>
                    </a:lnTo>
                    <a:lnTo>
                      <a:pt x="610" y="1167"/>
                    </a:lnTo>
                    <a:lnTo>
                      <a:pt x="616" y="1169"/>
                    </a:lnTo>
                    <a:lnTo>
                      <a:pt x="622" y="1170"/>
                    </a:lnTo>
                    <a:lnTo>
                      <a:pt x="625" y="1172"/>
                    </a:lnTo>
                    <a:lnTo>
                      <a:pt x="633" y="1174"/>
                    </a:lnTo>
                    <a:lnTo>
                      <a:pt x="641" y="1180"/>
                    </a:lnTo>
                    <a:lnTo>
                      <a:pt x="650" y="1186"/>
                    </a:lnTo>
                    <a:lnTo>
                      <a:pt x="656" y="1193"/>
                    </a:lnTo>
                    <a:lnTo>
                      <a:pt x="660" y="1203"/>
                    </a:lnTo>
                    <a:lnTo>
                      <a:pt x="660" y="1207"/>
                    </a:lnTo>
                    <a:lnTo>
                      <a:pt x="660" y="1210"/>
                    </a:lnTo>
                    <a:lnTo>
                      <a:pt x="660" y="1216"/>
                    </a:lnTo>
                    <a:lnTo>
                      <a:pt x="658" y="1222"/>
                    </a:lnTo>
                    <a:lnTo>
                      <a:pt x="654" y="1227"/>
                    </a:lnTo>
                    <a:lnTo>
                      <a:pt x="650" y="1235"/>
                    </a:lnTo>
                    <a:lnTo>
                      <a:pt x="645" y="1241"/>
                    </a:lnTo>
                    <a:lnTo>
                      <a:pt x="639" y="1248"/>
                    </a:lnTo>
                    <a:lnTo>
                      <a:pt x="639" y="1250"/>
                    </a:lnTo>
                    <a:lnTo>
                      <a:pt x="639" y="1254"/>
                    </a:lnTo>
                    <a:lnTo>
                      <a:pt x="637" y="1258"/>
                    </a:lnTo>
                    <a:lnTo>
                      <a:pt x="635" y="1265"/>
                    </a:lnTo>
                    <a:lnTo>
                      <a:pt x="631" y="1271"/>
                    </a:lnTo>
                    <a:lnTo>
                      <a:pt x="625" y="1279"/>
                    </a:lnTo>
                    <a:lnTo>
                      <a:pt x="624" y="1281"/>
                    </a:lnTo>
                    <a:lnTo>
                      <a:pt x="620" y="1283"/>
                    </a:lnTo>
                    <a:lnTo>
                      <a:pt x="614" y="1286"/>
                    </a:lnTo>
                    <a:lnTo>
                      <a:pt x="610" y="1290"/>
                    </a:lnTo>
                    <a:lnTo>
                      <a:pt x="610" y="1298"/>
                    </a:lnTo>
                    <a:lnTo>
                      <a:pt x="610" y="1302"/>
                    </a:lnTo>
                    <a:lnTo>
                      <a:pt x="608" y="1307"/>
                    </a:lnTo>
                    <a:lnTo>
                      <a:pt x="605" y="1313"/>
                    </a:lnTo>
                    <a:lnTo>
                      <a:pt x="601" y="1321"/>
                    </a:lnTo>
                    <a:lnTo>
                      <a:pt x="593" y="1326"/>
                    </a:lnTo>
                    <a:lnTo>
                      <a:pt x="586" y="1332"/>
                    </a:lnTo>
                    <a:lnTo>
                      <a:pt x="580" y="1334"/>
                    </a:lnTo>
                    <a:lnTo>
                      <a:pt x="574" y="1338"/>
                    </a:lnTo>
                    <a:lnTo>
                      <a:pt x="568" y="1340"/>
                    </a:lnTo>
                    <a:lnTo>
                      <a:pt x="561" y="1343"/>
                    </a:lnTo>
                    <a:lnTo>
                      <a:pt x="551" y="1343"/>
                    </a:lnTo>
                    <a:lnTo>
                      <a:pt x="544" y="1345"/>
                    </a:lnTo>
                    <a:lnTo>
                      <a:pt x="538" y="1347"/>
                    </a:lnTo>
                    <a:lnTo>
                      <a:pt x="532" y="1347"/>
                    </a:lnTo>
                    <a:lnTo>
                      <a:pt x="529" y="1349"/>
                    </a:lnTo>
                    <a:lnTo>
                      <a:pt x="523" y="1351"/>
                    </a:lnTo>
                    <a:lnTo>
                      <a:pt x="517" y="1351"/>
                    </a:lnTo>
                    <a:lnTo>
                      <a:pt x="511" y="1351"/>
                    </a:lnTo>
                    <a:lnTo>
                      <a:pt x="506" y="1351"/>
                    </a:lnTo>
                    <a:lnTo>
                      <a:pt x="500" y="1353"/>
                    </a:lnTo>
                    <a:lnTo>
                      <a:pt x="492" y="1353"/>
                    </a:lnTo>
                    <a:lnTo>
                      <a:pt x="487" y="1353"/>
                    </a:lnTo>
                    <a:lnTo>
                      <a:pt x="479" y="1355"/>
                    </a:lnTo>
                    <a:lnTo>
                      <a:pt x="473" y="1355"/>
                    </a:lnTo>
                    <a:lnTo>
                      <a:pt x="470" y="1353"/>
                    </a:lnTo>
                    <a:lnTo>
                      <a:pt x="462" y="1349"/>
                    </a:lnTo>
                    <a:lnTo>
                      <a:pt x="456" y="1347"/>
                    </a:lnTo>
                    <a:lnTo>
                      <a:pt x="452" y="1343"/>
                    </a:lnTo>
                    <a:lnTo>
                      <a:pt x="447" y="1340"/>
                    </a:lnTo>
                    <a:lnTo>
                      <a:pt x="441" y="1336"/>
                    </a:lnTo>
                    <a:lnTo>
                      <a:pt x="435" y="1330"/>
                    </a:lnTo>
                    <a:lnTo>
                      <a:pt x="430" y="1324"/>
                    </a:lnTo>
                    <a:lnTo>
                      <a:pt x="424" y="1319"/>
                    </a:lnTo>
                    <a:lnTo>
                      <a:pt x="420" y="1311"/>
                    </a:lnTo>
                    <a:lnTo>
                      <a:pt x="414" y="1303"/>
                    </a:lnTo>
                    <a:lnTo>
                      <a:pt x="413" y="1296"/>
                    </a:lnTo>
                    <a:lnTo>
                      <a:pt x="411" y="1286"/>
                    </a:lnTo>
                    <a:lnTo>
                      <a:pt x="411" y="1279"/>
                    </a:lnTo>
                    <a:lnTo>
                      <a:pt x="422" y="1083"/>
                    </a:lnTo>
                    <a:lnTo>
                      <a:pt x="422" y="1081"/>
                    </a:lnTo>
                    <a:lnTo>
                      <a:pt x="424" y="1079"/>
                    </a:lnTo>
                    <a:lnTo>
                      <a:pt x="426" y="1075"/>
                    </a:lnTo>
                    <a:lnTo>
                      <a:pt x="432" y="1070"/>
                    </a:lnTo>
                    <a:lnTo>
                      <a:pt x="435" y="1064"/>
                    </a:lnTo>
                    <a:lnTo>
                      <a:pt x="443" y="1054"/>
                    </a:lnTo>
                    <a:lnTo>
                      <a:pt x="451" y="1047"/>
                    </a:lnTo>
                    <a:lnTo>
                      <a:pt x="458" y="1037"/>
                    </a:lnTo>
                    <a:lnTo>
                      <a:pt x="462" y="1032"/>
                    </a:lnTo>
                    <a:lnTo>
                      <a:pt x="466" y="1026"/>
                    </a:lnTo>
                    <a:lnTo>
                      <a:pt x="472" y="1020"/>
                    </a:lnTo>
                    <a:lnTo>
                      <a:pt x="477" y="1015"/>
                    </a:lnTo>
                    <a:lnTo>
                      <a:pt x="483" y="1009"/>
                    </a:lnTo>
                    <a:lnTo>
                      <a:pt x="489" y="1001"/>
                    </a:lnTo>
                    <a:lnTo>
                      <a:pt x="492" y="996"/>
                    </a:lnTo>
                    <a:lnTo>
                      <a:pt x="498" y="990"/>
                    </a:lnTo>
                    <a:lnTo>
                      <a:pt x="504" y="982"/>
                    </a:lnTo>
                    <a:lnTo>
                      <a:pt x="510" y="977"/>
                    </a:lnTo>
                    <a:lnTo>
                      <a:pt x="515" y="969"/>
                    </a:lnTo>
                    <a:lnTo>
                      <a:pt x="521" y="961"/>
                    </a:lnTo>
                    <a:lnTo>
                      <a:pt x="529" y="954"/>
                    </a:lnTo>
                    <a:lnTo>
                      <a:pt x="534" y="948"/>
                    </a:lnTo>
                    <a:lnTo>
                      <a:pt x="540" y="939"/>
                    </a:lnTo>
                    <a:lnTo>
                      <a:pt x="548" y="933"/>
                    </a:lnTo>
                    <a:lnTo>
                      <a:pt x="553" y="923"/>
                    </a:lnTo>
                    <a:lnTo>
                      <a:pt x="561" y="916"/>
                    </a:lnTo>
                    <a:lnTo>
                      <a:pt x="567" y="908"/>
                    </a:lnTo>
                    <a:lnTo>
                      <a:pt x="572" y="901"/>
                    </a:lnTo>
                    <a:lnTo>
                      <a:pt x="578" y="893"/>
                    </a:lnTo>
                    <a:lnTo>
                      <a:pt x="586" y="883"/>
                    </a:lnTo>
                    <a:lnTo>
                      <a:pt x="591" y="876"/>
                    </a:lnTo>
                    <a:lnTo>
                      <a:pt x="599" y="868"/>
                    </a:lnTo>
                    <a:lnTo>
                      <a:pt x="605" y="861"/>
                    </a:lnTo>
                    <a:lnTo>
                      <a:pt x="610" y="851"/>
                    </a:lnTo>
                    <a:lnTo>
                      <a:pt x="616" y="844"/>
                    </a:lnTo>
                    <a:lnTo>
                      <a:pt x="624" y="836"/>
                    </a:lnTo>
                    <a:lnTo>
                      <a:pt x="629" y="828"/>
                    </a:lnTo>
                    <a:lnTo>
                      <a:pt x="637" y="821"/>
                    </a:lnTo>
                    <a:lnTo>
                      <a:pt x="643" y="813"/>
                    </a:lnTo>
                    <a:lnTo>
                      <a:pt x="650" y="805"/>
                    </a:lnTo>
                    <a:lnTo>
                      <a:pt x="656" y="798"/>
                    </a:lnTo>
                    <a:lnTo>
                      <a:pt x="662" y="790"/>
                    </a:lnTo>
                    <a:lnTo>
                      <a:pt x="667" y="783"/>
                    </a:lnTo>
                    <a:lnTo>
                      <a:pt x="673" y="775"/>
                    </a:lnTo>
                    <a:lnTo>
                      <a:pt x="677" y="767"/>
                    </a:lnTo>
                    <a:lnTo>
                      <a:pt x="684" y="760"/>
                    </a:lnTo>
                    <a:lnTo>
                      <a:pt x="688" y="754"/>
                    </a:lnTo>
                    <a:lnTo>
                      <a:pt x="696" y="747"/>
                    </a:lnTo>
                    <a:lnTo>
                      <a:pt x="700" y="739"/>
                    </a:lnTo>
                    <a:lnTo>
                      <a:pt x="705" y="733"/>
                    </a:lnTo>
                    <a:lnTo>
                      <a:pt x="709" y="726"/>
                    </a:lnTo>
                    <a:lnTo>
                      <a:pt x="715" y="722"/>
                    </a:lnTo>
                    <a:lnTo>
                      <a:pt x="719" y="714"/>
                    </a:lnTo>
                    <a:lnTo>
                      <a:pt x="722" y="710"/>
                    </a:lnTo>
                    <a:lnTo>
                      <a:pt x="726" y="705"/>
                    </a:lnTo>
                    <a:lnTo>
                      <a:pt x="732" y="699"/>
                    </a:lnTo>
                    <a:lnTo>
                      <a:pt x="728" y="699"/>
                    </a:lnTo>
                    <a:lnTo>
                      <a:pt x="722" y="701"/>
                    </a:lnTo>
                    <a:lnTo>
                      <a:pt x="717" y="701"/>
                    </a:lnTo>
                    <a:lnTo>
                      <a:pt x="711" y="701"/>
                    </a:lnTo>
                    <a:lnTo>
                      <a:pt x="705" y="701"/>
                    </a:lnTo>
                    <a:lnTo>
                      <a:pt x="698" y="701"/>
                    </a:lnTo>
                    <a:lnTo>
                      <a:pt x="690" y="701"/>
                    </a:lnTo>
                    <a:lnTo>
                      <a:pt x="683" y="703"/>
                    </a:lnTo>
                    <a:lnTo>
                      <a:pt x="673" y="703"/>
                    </a:lnTo>
                    <a:lnTo>
                      <a:pt x="665" y="703"/>
                    </a:lnTo>
                    <a:lnTo>
                      <a:pt x="660" y="703"/>
                    </a:lnTo>
                    <a:lnTo>
                      <a:pt x="654" y="703"/>
                    </a:lnTo>
                    <a:lnTo>
                      <a:pt x="648" y="703"/>
                    </a:lnTo>
                    <a:lnTo>
                      <a:pt x="645" y="703"/>
                    </a:lnTo>
                    <a:lnTo>
                      <a:pt x="639" y="703"/>
                    </a:lnTo>
                    <a:lnTo>
                      <a:pt x="633" y="703"/>
                    </a:lnTo>
                    <a:lnTo>
                      <a:pt x="627" y="703"/>
                    </a:lnTo>
                    <a:lnTo>
                      <a:pt x="624" y="703"/>
                    </a:lnTo>
                    <a:lnTo>
                      <a:pt x="616" y="701"/>
                    </a:lnTo>
                    <a:lnTo>
                      <a:pt x="610" y="701"/>
                    </a:lnTo>
                    <a:lnTo>
                      <a:pt x="605" y="701"/>
                    </a:lnTo>
                    <a:lnTo>
                      <a:pt x="599" y="699"/>
                    </a:lnTo>
                    <a:lnTo>
                      <a:pt x="593" y="699"/>
                    </a:lnTo>
                    <a:lnTo>
                      <a:pt x="586" y="697"/>
                    </a:lnTo>
                    <a:lnTo>
                      <a:pt x="580" y="697"/>
                    </a:lnTo>
                    <a:lnTo>
                      <a:pt x="574" y="695"/>
                    </a:lnTo>
                    <a:lnTo>
                      <a:pt x="568" y="693"/>
                    </a:lnTo>
                    <a:lnTo>
                      <a:pt x="563" y="693"/>
                    </a:lnTo>
                    <a:lnTo>
                      <a:pt x="555" y="691"/>
                    </a:lnTo>
                    <a:lnTo>
                      <a:pt x="549" y="690"/>
                    </a:lnTo>
                    <a:lnTo>
                      <a:pt x="544" y="688"/>
                    </a:lnTo>
                    <a:lnTo>
                      <a:pt x="538" y="688"/>
                    </a:lnTo>
                    <a:lnTo>
                      <a:pt x="532" y="686"/>
                    </a:lnTo>
                    <a:lnTo>
                      <a:pt x="527" y="684"/>
                    </a:lnTo>
                    <a:lnTo>
                      <a:pt x="521" y="682"/>
                    </a:lnTo>
                    <a:lnTo>
                      <a:pt x="515" y="680"/>
                    </a:lnTo>
                    <a:lnTo>
                      <a:pt x="508" y="678"/>
                    </a:lnTo>
                    <a:lnTo>
                      <a:pt x="504" y="676"/>
                    </a:lnTo>
                    <a:lnTo>
                      <a:pt x="498" y="672"/>
                    </a:lnTo>
                    <a:lnTo>
                      <a:pt x="491" y="671"/>
                    </a:lnTo>
                    <a:lnTo>
                      <a:pt x="485" y="669"/>
                    </a:lnTo>
                    <a:lnTo>
                      <a:pt x="479" y="665"/>
                    </a:lnTo>
                    <a:lnTo>
                      <a:pt x="473" y="661"/>
                    </a:lnTo>
                    <a:lnTo>
                      <a:pt x="468" y="657"/>
                    </a:lnTo>
                    <a:lnTo>
                      <a:pt x="464" y="653"/>
                    </a:lnTo>
                    <a:lnTo>
                      <a:pt x="458" y="652"/>
                    </a:lnTo>
                    <a:lnTo>
                      <a:pt x="452" y="648"/>
                    </a:lnTo>
                    <a:lnTo>
                      <a:pt x="447" y="644"/>
                    </a:lnTo>
                    <a:lnTo>
                      <a:pt x="443" y="638"/>
                    </a:lnTo>
                    <a:lnTo>
                      <a:pt x="439" y="634"/>
                    </a:lnTo>
                    <a:lnTo>
                      <a:pt x="451" y="581"/>
                    </a:lnTo>
                    <a:lnTo>
                      <a:pt x="454" y="587"/>
                    </a:lnTo>
                    <a:lnTo>
                      <a:pt x="456" y="593"/>
                    </a:lnTo>
                    <a:lnTo>
                      <a:pt x="464" y="600"/>
                    </a:lnTo>
                    <a:lnTo>
                      <a:pt x="468" y="604"/>
                    </a:lnTo>
                    <a:lnTo>
                      <a:pt x="473" y="610"/>
                    </a:lnTo>
                    <a:lnTo>
                      <a:pt x="477" y="614"/>
                    </a:lnTo>
                    <a:lnTo>
                      <a:pt x="485" y="619"/>
                    </a:lnTo>
                    <a:lnTo>
                      <a:pt x="489" y="625"/>
                    </a:lnTo>
                    <a:lnTo>
                      <a:pt x="498" y="631"/>
                    </a:lnTo>
                    <a:lnTo>
                      <a:pt x="500" y="633"/>
                    </a:lnTo>
                    <a:lnTo>
                      <a:pt x="506" y="634"/>
                    </a:lnTo>
                    <a:lnTo>
                      <a:pt x="510" y="638"/>
                    </a:lnTo>
                    <a:lnTo>
                      <a:pt x="515" y="640"/>
                    </a:lnTo>
                    <a:lnTo>
                      <a:pt x="519" y="642"/>
                    </a:lnTo>
                    <a:lnTo>
                      <a:pt x="525" y="646"/>
                    </a:lnTo>
                    <a:lnTo>
                      <a:pt x="529" y="648"/>
                    </a:lnTo>
                    <a:lnTo>
                      <a:pt x="534" y="650"/>
                    </a:lnTo>
                    <a:lnTo>
                      <a:pt x="540" y="652"/>
                    </a:lnTo>
                    <a:lnTo>
                      <a:pt x="546" y="653"/>
                    </a:lnTo>
                    <a:lnTo>
                      <a:pt x="551" y="655"/>
                    </a:lnTo>
                    <a:lnTo>
                      <a:pt x="559" y="657"/>
                    </a:lnTo>
                    <a:lnTo>
                      <a:pt x="565" y="659"/>
                    </a:lnTo>
                    <a:lnTo>
                      <a:pt x="572" y="661"/>
                    </a:lnTo>
                    <a:lnTo>
                      <a:pt x="578" y="663"/>
                    </a:lnTo>
                    <a:lnTo>
                      <a:pt x="586" y="665"/>
                    </a:lnTo>
                    <a:lnTo>
                      <a:pt x="593" y="665"/>
                    </a:lnTo>
                    <a:lnTo>
                      <a:pt x="601" y="667"/>
                    </a:lnTo>
                    <a:lnTo>
                      <a:pt x="608" y="669"/>
                    </a:lnTo>
                    <a:lnTo>
                      <a:pt x="618" y="669"/>
                    </a:lnTo>
                    <a:lnTo>
                      <a:pt x="625" y="669"/>
                    </a:lnTo>
                    <a:lnTo>
                      <a:pt x="635" y="669"/>
                    </a:lnTo>
                    <a:lnTo>
                      <a:pt x="643" y="669"/>
                    </a:lnTo>
                    <a:lnTo>
                      <a:pt x="652" y="671"/>
                    </a:lnTo>
                    <a:lnTo>
                      <a:pt x="662" y="671"/>
                    </a:lnTo>
                    <a:lnTo>
                      <a:pt x="671" y="671"/>
                    </a:lnTo>
                    <a:lnTo>
                      <a:pt x="683" y="669"/>
                    </a:lnTo>
                    <a:lnTo>
                      <a:pt x="692" y="669"/>
                    </a:lnTo>
                    <a:lnTo>
                      <a:pt x="703" y="669"/>
                    </a:lnTo>
                    <a:lnTo>
                      <a:pt x="713" y="667"/>
                    </a:lnTo>
                    <a:lnTo>
                      <a:pt x="724" y="667"/>
                    </a:lnTo>
                    <a:lnTo>
                      <a:pt x="738" y="665"/>
                    </a:lnTo>
                    <a:lnTo>
                      <a:pt x="749" y="663"/>
                    </a:lnTo>
                    <a:lnTo>
                      <a:pt x="760" y="661"/>
                    </a:lnTo>
                    <a:lnTo>
                      <a:pt x="774" y="659"/>
                    </a:lnTo>
                    <a:lnTo>
                      <a:pt x="787" y="657"/>
                    </a:lnTo>
                    <a:lnTo>
                      <a:pt x="795" y="680"/>
                    </a:lnTo>
                    <a:lnTo>
                      <a:pt x="473" y="1077"/>
                    </a:lnTo>
                    <a:lnTo>
                      <a:pt x="472" y="1079"/>
                    </a:lnTo>
                    <a:lnTo>
                      <a:pt x="468" y="1085"/>
                    </a:lnTo>
                    <a:lnTo>
                      <a:pt x="466" y="1087"/>
                    </a:lnTo>
                    <a:lnTo>
                      <a:pt x="464" y="1093"/>
                    </a:lnTo>
                    <a:lnTo>
                      <a:pt x="462" y="1096"/>
                    </a:lnTo>
                    <a:lnTo>
                      <a:pt x="460" y="1102"/>
                    </a:lnTo>
                    <a:lnTo>
                      <a:pt x="456" y="1108"/>
                    </a:lnTo>
                    <a:lnTo>
                      <a:pt x="454" y="1115"/>
                    </a:lnTo>
                    <a:lnTo>
                      <a:pt x="451" y="1121"/>
                    </a:lnTo>
                    <a:lnTo>
                      <a:pt x="449" y="1131"/>
                    </a:lnTo>
                    <a:lnTo>
                      <a:pt x="445" y="1138"/>
                    </a:lnTo>
                    <a:lnTo>
                      <a:pt x="445" y="1146"/>
                    </a:lnTo>
                    <a:lnTo>
                      <a:pt x="443" y="1150"/>
                    </a:lnTo>
                    <a:lnTo>
                      <a:pt x="441" y="1153"/>
                    </a:lnTo>
                    <a:lnTo>
                      <a:pt x="441" y="1159"/>
                    </a:lnTo>
                    <a:lnTo>
                      <a:pt x="441" y="1165"/>
                    </a:lnTo>
                    <a:lnTo>
                      <a:pt x="437" y="1172"/>
                    </a:lnTo>
                    <a:lnTo>
                      <a:pt x="435" y="1184"/>
                    </a:lnTo>
                    <a:lnTo>
                      <a:pt x="435" y="1188"/>
                    </a:lnTo>
                    <a:lnTo>
                      <a:pt x="435" y="1193"/>
                    </a:lnTo>
                    <a:lnTo>
                      <a:pt x="435" y="1197"/>
                    </a:lnTo>
                    <a:lnTo>
                      <a:pt x="435" y="1203"/>
                    </a:lnTo>
                    <a:lnTo>
                      <a:pt x="433" y="1207"/>
                    </a:lnTo>
                    <a:lnTo>
                      <a:pt x="433" y="1212"/>
                    </a:lnTo>
                    <a:lnTo>
                      <a:pt x="433" y="1218"/>
                    </a:lnTo>
                    <a:lnTo>
                      <a:pt x="435" y="1224"/>
                    </a:lnTo>
                    <a:lnTo>
                      <a:pt x="435" y="1227"/>
                    </a:lnTo>
                    <a:lnTo>
                      <a:pt x="435" y="1233"/>
                    </a:lnTo>
                    <a:lnTo>
                      <a:pt x="437" y="1239"/>
                    </a:lnTo>
                    <a:lnTo>
                      <a:pt x="439" y="1245"/>
                    </a:lnTo>
                    <a:lnTo>
                      <a:pt x="439" y="1248"/>
                    </a:lnTo>
                    <a:lnTo>
                      <a:pt x="441" y="1254"/>
                    </a:lnTo>
                    <a:lnTo>
                      <a:pt x="441" y="1258"/>
                    </a:lnTo>
                    <a:lnTo>
                      <a:pt x="445" y="1264"/>
                    </a:lnTo>
                    <a:lnTo>
                      <a:pt x="445" y="1269"/>
                    </a:lnTo>
                    <a:lnTo>
                      <a:pt x="447" y="1275"/>
                    </a:lnTo>
                    <a:lnTo>
                      <a:pt x="451" y="1281"/>
                    </a:lnTo>
                    <a:lnTo>
                      <a:pt x="452" y="1284"/>
                    </a:lnTo>
                    <a:lnTo>
                      <a:pt x="454" y="1290"/>
                    </a:lnTo>
                    <a:lnTo>
                      <a:pt x="458" y="1294"/>
                    </a:lnTo>
                    <a:lnTo>
                      <a:pt x="460" y="1300"/>
                    </a:lnTo>
                    <a:lnTo>
                      <a:pt x="466" y="1303"/>
                    </a:lnTo>
                    <a:lnTo>
                      <a:pt x="468" y="1309"/>
                    </a:lnTo>
                    <a:lnTo>
                      <a:pt x="473" y="1313"/>
                    </a:lnTo>
                    <a:lnTo>
                      <a:pt x="477" y="1319"/>
                    </a:lnTo>
                    <a:lnTo>
                      <a:pt x="483" y="1322"/>
                    </a:lnTo>
                    <a:lnTo>
                      <a:pt x="485" y="1322"/>
                    </a:lnTo>
                    <a:lnTo>
                      <a:pt x="489" y="1322"/>
                    </a:lnTo>
                    <a:lnTo>
                      <a:pt x="492" y="1322"/>
                    </a:lnTo>
                    <a:lnTo>
                      <a:pt x="498" y="1322"/>
                    </a:lnTo>
                    <a:lnTo>
                      <a:pt x="502" y="1322"/>
                    </a:lnTo>
                    <a:lnTo>
                      <a:pt x="510" y="1324"/>
                    </a:lnTo>
                    <a:lnTo>
                      <a:pt x="515" y="1322"/>
                    </a:lnTo>
                    <a:lnTo>
                      <a:pt x="521" y="1322"/>
                    </a:lnTo>
                    <a:lnTo>
                      <a:pt x="529" y="1321"/>
                    </a:lnTo>
                    <a:lnTo>
                      <a:pt x="536" y="1319"/>
                    </a:lnTo>
                    <a:lnTo>
                      <a:pt x="544" y="1315"/>
                    </a:lnTo>
                    <a:lnTo>
                      <a:pt x="551" y="1311"/>
                    </a:lnTo>
                    <a:lnTo>
                      <a:pt x="559" y="1305"/>
                    </a:lnTo>
                    <a:lnTo>
                      <a:pt x="567" y="1302"/>
                    </a:lnTo>
                    <a:lnTo>
                      <a:pt x="496" y="1288"/>
                    </a:lnTo>
                    <a:lnTo>
                      <a:pt x="504" y="1252"/>
                    </a:lnTo>
                    <a:lnTo>
                      <a:pt x="506" y="1254"/>
                    </a:lnTo>
                    <a:lnTo>
                      <a:pt x="510" y="1254"/>
                    </a:lnTo>
                    <a:lnTo>
                      <a:pt x="515" y="1258"/>
                    </a:lnTo>
                    <a:lnTo>
                      <a:pt x="521" y="1258"/>
                    </a:lnTo>
                    <a:lnTo>
                      <a:pt x="529" y="1262"/>
                    </a:lnTo>
                    <a:lnTo>
                      <a:pt x="536" y="1264"/>
                    </a:lnTo>
                    <a:lnTo>
                      <a:pt x="546" y="1265"/>
                    </a:lnTo>
                    <a:lnTo>
                      <a:pt x="553" y="1267"/>
                    </a:lnTo>
                    <a:lnTo>
                      <a:pt x="563" y="1267"/>
                    </a:lnTo>
                    <a:lnTo>
                      <a:pt x="570" y="1267"/>
                    </a:lnTo>
                    <a:lnTo>
                      <a:pt x="578" y="1267"/>
                    </a:lnTo>
                    <a:lnTo>
                      <a:pt x="584" y="1265"/>
                    </a:lnTo>
                    <a:lnTo>
                      <a:pt x="591" y="1262"/>
                    </a:lnTo>
                    <a:lnTo>
                      <a:pt x="597" y="1258"/>
                    </a:lnTo>
                    <a:lnTo>
                      <a:pt x="603" y="1252"/>
                    </a:lnTo>
                    <a:lnTo>
                      <a:pt x="517" y="1229"/>
                    </a:lnTo>
                    <a:lnTo>
                      <a:pt x="525" y="1201"/>
                    </a:lnTo>
                    <a:lnTo>
                      <a:pt x="529" y="1203"/>
                    </a:lnTo>
                    <a:lnTo>
                      <a:pt x="532" y="1205"/>
                    </a:lnTo>
                    <a:lnTo>
                      <a:pt x="540" y="1207"/>
                    </a:lnTo>
                    <a:lnTo>
                      <a:pt x="546" y="1208"/>
                    </a:lnTo>
                    <a:lnTo>
                      <a:pt x="553" y="1212"/>
                    </a:lnTo>
                    <a:lnTo>
                      <a:pt x="559" y="1214"/>
                    </a:lnTo>
                    <a:lnTo>
                      <a:pt x="563" y="1214"/>
                    </a:lnTo>
                    <a:lnTo>
                      <a:pt x="568" y="1216"/>
                    </a:lnTo>
                    <a:lnTo>
                      <a:pt x="572" y="1218"/>
                    </a:lnTo>
                    <a:lnTo>
                      <a:pt x="582" y="1220"/>
                    </a:lnTo>
                    <a:lnTo>
                      <a:pt x="591" y="1224"/>
                    </a:lnTo>
                    <a:lnTo>
                      <a:pt x="599" y="1224"/>
                    </a:lnTo>
                    <a:lnTo>
                      <a:pt x="608" y="1226"/>
                    </a:lnTo>
                    <a:lnTo>
                      <a:pt x="616" y="1224"/>
                    </a:lnTo>
                    <a:lnTo>
                      <a:pt x="624" y="1222"/>
                    </a:lnTo>
                    <a:lnTo>
                      <a:pt x="627" y="1218"/>
                    </a:lnTo>
                    <a:lnTo>
                      <a:pt x="633" y="1214"/>
                    </a:lnTo>
                    <a:lnTo>
                      <a:pt x="631" y="1212"/>
                    </a:lnTo>
                    <a:lnTo>
                      <a:pt x="631" y="1210"/>
                    </a:lnTo>
                    <a:lnTo>
                      <a:pt x="627" y="1205"/>
                    </a:lnTo>
                    <a:lnTo>
                      <a:pt x="624" y="1201"/>
                    </a:lnTo>
                    <a:lnTo>
                      <a:pt x="616" y="1197"/>
                    </a:lnTo>
                    <a:lnTo>
                      <a:pt x="610" y="1195"/>
                    </a:lnTo>
                    <a:lnTo>
                      <a:pt x="606" y="1193"/>
                    </a:lnTo>
                    <a:lnTo>
                      <a:pt x="603" y="1191"/>
                    </a:lnTo>
                    <a:lnTo>
                      <a:pt x="599" y="1189"/>
                    </a:lnTo>
                    <a:lnTo>
                      <a:pt x="593" y="1189"/>
                    </a:lnTo>
                    <a:lnTo>
                      <a:pt x="587" y="1186"/>
                    </a:lnTo>
                    <a:lnTo>
                      <a:pt x="582" y="1186"/>
                    </a:lnTo>
                    <a:lnTo>
                      <a:pt x="574" y="1184"/>
                    </a:lnTo>
                    <a:lnTo>
                      <a:pt x="568" y="1182"/>
                    </a:lnTo>
                    <a:lnTo>
                      <a:pt x="561" y="1180"/>
                    </a:lnTo>
                    <a:lnTo>
                      <a:pt x="553" y="1180"/>
                    </a:lnTo>
                    <a:lnTo>
                      <a:pt x="544" y="1178"/>
                    </a:lnTo>
                    <a:lnTo>
                      <a:pt x="534" y="1176"/>
                    </a:lnTo>
                    <a:lnTo>
                      <a:pt x="534" y="1138"/>
                    </a:lnTo>
                    <a:lnTo>
                      <a:pt x="536" y="1136"/>
                    </a:lnTo>
                    <a:lnTo>
                      <a:pt x="542" y="1134"/>
                    </a:lnTo>
                    <a:lnTo>
                      <a:pt x="546" y="1131"/>
                    </a:lnTo>
                    <a:lnTo>
                      <a:pt x="549" y="1129"/>
                    </a:lnTo>
                    <a:lnTo>
                      <a:pt x="555" y="1125"/>
                    </a:lnTo>
                    <a:lnTo>
                      <a:pt x="563" y="1123"/>
                    </a:lnTo>
                    <a:lnTo>
                      <a:pt x="570" y="1117"/>
                    </a:lnTo>
                    <a:lnTo>
                      <a:pt x="578" y="1113"/>
                    </a:lnTo>
                    <a:lnTo>
                      <a:pt x="586" y="1110"/>
                    </a:lnTo>
                    <a:lnTo>
                      <a:pt x="595" y="1106"/>
                    </a:lnTo>
                    <a:lnTo>
                      <a:pt x="601" y="1102"/>
                    </a:lnTo>
                    <a:lnTo>
                      <a:pt x="605" y="1098"/>
                    </a:lnTo>
                    <a:lnTo>
                      <a:pt x="610" y="1096"/>
                    </a:lnTo>
                    <a:lnTo>
                      <a:pt x="614" y="1094"/>
                    </a:lnTo>
                    <a:lnTo>
                      <a:pt x="620" y="1091"/>
                    </a:lnTo>
                    <a:lnTo>
                      <a:pt x="625" y="1087"/>
                    </a:lnTo>
                    <a:lnTo>
                      <a:pt x="631" y="1085"/>
                    </a:lnTo>
                    <a:lnTo>
                      <a:pt x="637" y="1083"/>
                    </a:lnTo>
                    <a:lnTo>
                      <a:pt x="643" y="1079"/>
                    </a:lnTo>
                    <a:lnTo>
                      <a:pt x="646" y="1075"/>
                    </a:lnTo>
                    <a:lnTo>
                      <a:pt x="652" y="1072"/>
                    </a:lnTo>
                    <a:lnTo>
                      <a:pt x="658" y="1068"/>
                    </a:lnTo>
                    <a:lnTo>
                      <a:pt x="664" y="1064"/>
                    </a:lnTo>
                    <a:lnTo>
                      <a:pt x="669" y="1062"/>
                    </a:lnTo>
                    <a:lnTo>
                      <a:pt x="677" y="1058"/>
                    </a:lnTo>
                    <a:lnTo>
                      <a:pt x="683" y="1054"/>
                    </a:lnTo>
                    <a:lnTo>
                      <a:pt x="688" y="1051"/>
                    </a:lnTo>
                    <a:lnTo>
                      <a:pt x="694" y="1047"/>
                    </a:lnTo>
                    <a:lnTo>
                      <a:pt x="700" y="1043"/>
                    </a:lnTo>
                    <a:lnTo>
                      <a:pt x="705" y="1041"/>
                    </a:lnTo>
                    <a:lnTo>
                      <a:pt x="711" y="1035"/>
                    </a:lnTo>
                    <a:lnTo>
                      <a:pt x="719" y="1034"/>
                    </a:lnTo>
                    <a:lnTo>
                      <a:pt x="724" y="1030"/>
                    </a:lnTo>
                    <a:lnTo>
                      <a:pt x="732" y="1026"/>
                    </a:lnTo>
                    <a:lnTo>
                      <a:pt x="736" y="1022"/>
                    </a:lnTo>
                    <a:lnTo>
                      <a:pt x="741" y="1018"/>
                    </a:lnTo>
                    <a:lnTo>
                      <a:pt x="749" y="1015"/>
                    </a:lnTo>
                    <a:lnTo>
                      <a:pt x="755" y="1011"/>
                    </a:lnTo>
                    <a:lnTo>
                      <a:pt x="760" y="1007"/>
                    </a:lnTo>
                    <a:lnTo>
                      <a:pt x="766" y="1003"/>
                    </a:lnTo>
                    <a:lnTo>
                      <a:pt x="772" y="999"/>
                    </a:lnTo>
                    <a:lnTo>
                      <a:pt x="778" y="996"/>
                    </a:lnTo>
                    <a:lnTo>
                      <a:pt x="783" y="992"/>
                    </a:lnTo>
                    <a:lnTo>
                      <a:pt x="789" y="988"/>
                    </a:lnTo>
                    <a:lnTo>
                      <a:pt x="795" y="984"/>
                    </a:lnTo>
                    <a:lnTo>
                      <a:pt x="800" y="980"/>
                    </a:lnTo>
                    <a:lnTo>
                      <a:pt x="806" y="977"/>
                    </a:lnTo>
                    <a:lnTo>
                      <a:pt x="812" y="973"/>
                    </a:lnTo>
                    <a:lnTo>
                      <a:pt x="818" y="969"/>
                    </a:lnTo>
                    <a:lnTo>
                      <a:pt x="823" y="967"/>
                    </a:lnTo>
                    <a:lnTo>
                      <a:pt x="827" y="961"/>
                    </a:lnTo>
                    <a:lnTo>
                      <a:pt x="833" y="958"/>
                    </a:lnTo>
                    <a:lnTo>
                      <a:pt x="838" y="954"/>
                    </a:lnTo>
                    <a:lnTo>
                      <a:pt x="844" y="948"/>
                    </a:lnTo>
                    <a:lnTo>
                      <a:pt x="848" y="944"/>
                    </a:lnTo>
                    <a:lnTo>
                      <a:pt x="856" y="939"/>
                    </a:lnTo>
                    <a:lnTo>
                      <a:pt x="859" y="935"/>
                    </a:lnTo>
                    <a:lnTo>
                      <a:pt x="867" y="929"/>
                    </a:lnTo>
                    <a:lnTo>
                      <a:pt x="871" y="923"/>
                    </a:lnTo>
                    <a:lnTo>
                      <a:pt x="876" y="918"/>
                    </a:lnTo>
                    <a:lnTo>
                      <a:pt x="882" y="914"/>
                    </a:lnTo>
                    <a:lnTo>
                      <a:pt x="888" y="908"/>
                    </a:lnTo>
                    <a:lnTo>
                      <a:pt x="894" y="902"/>
                    </a:lnTo>
                    <a:lnTo>
                      <a:pt x="899" y="895"/>
                    </a:lnTo>
                    <a:lnTo>
                      <a:pt x="905" y="889"/>
                    </a:lnTo>
                    <a:lnTo>
                      <a:pt x="911" y="883"/>
                    </a:lnTo>
                    <a:lnTo>
                      <a:pt x="916" y="878"/>
                    </a:lnTo>
                    <a:lnTo>
                      <a:pt x="922" y="872"/>
                    </a:lnTo>
                    <a:lnTo>
                      <a:pt x="928" y="864"/>
                    </a:lnTo>
                    <a:lnTo>
                      <a:pt x="933" y="859"/>
                    </a:lnTo>
                    <a:lnTo>
                      <a:pt x="939" y="851"/>
                    </a:lnTo>
                    <a:lnTo>
                      <a:pt x="945" y="845"/>
                    </a:lnTo>
                    <a:lnTo>
                      <a:pt x="951" y="838"/>
                    </a:lnTo>
                    <a:lnTo>
                      <a:pt x="956" y="832"/>
                    </a:lnTo>
                    <a:lnTo>
                      <a:pt x="962" y="825"/>
                    </a:lnTo>
                    <a:lnTo>
                      <a:pt x="966" y="817"/>
                    </a:lnTo>
                    <a:lnTo>
                      <a:pt x="972" y="809"/>
                    </a:lnTo>
                    <a:lnTo>
                      <a:pt x="977" y="804"/>
                    </a:lnTo>
                    <a:lnTo>
                      <a:pt x="983" y="798"/>
                    </a:lnTo>
                    <a:lnTo>
                      <a:pt x="987" y="790"/>
                    </a:lnTo>
                    <a:lnTo>
                      <a:pt x="992" y="783"/>
                    </a:lnTo>
                    <a:lnTo>
                      <a:pt x="998" y="777"/>
                    </a:lnTo>
                    <a:lnTo>
                      <a:pt x="1004" y="769"/>
                    </a:lnTo>
                    <a:lnTo>
                      <a:pt x="1008" y="762"/>
                    </a:lnTo>
                    <a:lnTo>
                      <a:pt x="1011" y="754"/>
                    </a:lnTo>
                    <a:lnTo>
                      <a:pt x="1017" y="748"/>
                    </a:lnTo>
                    <a:lnTo>
                      <a:pt x="1021" y="741"/>
                    </a:lnTo>
                    <a:lnTo>
                      <a:pt x="1027" y="733"/>
                    </a:lnTo>
                    <a:lnTo>
                      <a:pt x="1030" y="728"/>
                    </a:lnTo>
                    <a:lnTo>
                      <a:pt x="1034" y="722"/>
                    </a:lnTo>
                    <a:lnTo>
                      <a:pt x="1038" y="712"/>
                    </a:lnTo>
                    <a:lnTo>
                      <a:pt x="1042" y="707"/>
                    </a:lnTo>
                    <a:lnTo>
                      <a:pt x="1046" y="699"/>
                    </a:lnTo>
                    <a:lnTo>
                      <a:pt x="1049" y="693"/>
                    </a:lnTo>
                    <a:lnTo>
                      <a:pt x="1053" y="686"/>
                    </a:lnTo>
                    <a:lnTo>
                      <a:pt x="1057" y="680"/>
                    </a:lnTo>
                    <a:lnTo>
                      <a:pt x="1059" y="672"/>
                    </a:lnTo>
                    <a:lnTo>
                      <a:pt x="1063" y="669"/>
                    </a:lnTo>
                    <a:lnTo>
                      <a:pt x="1065" y="661"/>
                    </a:lnTo>
                    <a:lnTo>
                      <a:pt x="1068" y="655"/>
                    </a:lnTo>
                    <a:lnTo>
                      <a:pt x="1070" y="648"/>
                    </a:lnTo>
                    <a:lnTo>
                      <a:pt x="1072" y="642"/>
                    </a:lnTo>
                    <a:lnTo>
                      <a:pt x="1074" y="636"/>
                    </a:lnTo>
                    <a:lnTo>
                      <a:pt x="1078" y="631"/>
                    </a:lnTo>
                    <a:lnTo>
                      <a:pt x="1080" y="625"/>
                    </a:lnTo>
                    <a:lnTo>
                      <a:pt x="1080" y="619"/>
                    </a:lnTo>
                    <a:lnTo>
                      <a:pt x="1082" y="614"/>
                    </a:lnTo>
                    <a:lnTo>
                      <a:pt x="1082" y="608"/>
                    </a:lnTo>
                    <a:lnTo>
                      <a:pt x="1084" y="604"/>
                    </a:lnTo>
                    <a:lnTo>
                      <a:pt x="1086" y="598"/>
                    </a:lnTo>
                    <a:lnTo>
                      <a:pt x="1086" y="593"/>
                    </a:lnTo>
                    <a:lnTo>
                      <a:pt x="1086" y="589"/>
                    </a:lnTo>
                    <a:lnTo>
                      <a:pt x="1086" y="583"/>
                    </a:lnTo>
                    <a:lnTo>
                      <a:pt x="1086" y="581"/>
                    </a:lnTo>
                    <a:lnTo>
                      <a:pt x="1084" y="576"/>
                    </a:lnTo>
                    <a:lnTo>
                      <a:pt x="1084" y="570"/>
                    </a:lnTo>
                    <a:lnTo>
                      <a:pt x="1082" y="564"/>
                    </a:lnTo>
                    <a:lnTo>
                      <a:pt x="1080" y="560"/>
                    </a:lnTo>
                    <a:lnTo>
                      <a:pt x="1078" y="555"/>
                    </a:lnTo>
                    <a:lnTo>
                      <a:pt x="1074" y="549"/>
                    </a:lnTo>
                    <a:lnTo>
                      <a:pt x="1070" y="543"/>
                    </a:lnTo>
                    <a:lnTo>
                      <a:pt x="1068" y="537"/>
                    </a:lnTo>
                    <a:lnTo>
                      <a:pt x="1063" y="530"/>
                    </a:lnTo>
                    <a:lnTo>
                      <a:pt x="1057" y="524"/>
                    </a:lnTo>
                    <a:lnTo>
                      <a:pt x="1051" y="518"/>
                    </a:lnTo>
                    <a:lnTo>
                      <a:pt x="1048" y="511"/>
                    </a:lnTo>
                    <a:lnTo>
                      <a:pt x="1040" y="505"/>
                    </a:lnTo>
                    <a:lnTo>
                      <a:pt x="1034" y="498"/>
                    </a:lnTo>
                    <a:lnTo>
                      <a:pt x="1027" y="490"/>
                    </a:lnTo>
                    <a:lnTo>
                      <a:pt x="1021" y="484"/>
                    </a:lnTo>
                    <a:lnTo>
                      <a:pt x="1011" y="477"/>
                    </a:lnTo>
                    <a:lnTo>
                      <a:pt x="1004" y="469"/>
                    </a:lnTo>
                    <a:lnTo>
                      <a:pt x="994" y="461"/>
                    </a:lnTo>
                    <a:lnTo>
                      <a:pt x="987" y="454"/>
                    </a:lnTo>
                    <a:lnTo>
                      <a:pt x="977" y="446"/>
                    </a:lnTo>
                    <a:lnTo>
                      <a:pt x="968" y="441"/>
                    </a:lnTo>
                    <a:lnTo>
                      <a:pt x="956" y="431"/>
                    </a:lnTo>
                    <a:lnTo>
                      <a:pt x="947" y="425"/>
                    </a:lnTo>
                    <a:lnTo>
                      <a:pt x="935" y="418"/>
                    </a:lnTo>
                    <a:lnTo>
                      <a:pt x="924" y="410"/>
                    </a:lnTo>
                    <a:lnTo>
                      <a:pt x="913" y="401"/>
                    </a:lnTo>
                    <a:lnTo>
                      <a:pt x="901" y="395"/>
                    </a:lnTo>
                    <a:lnTo>
                      <a:pt x="890" y="387"/>
                    </a:lnTo>
                    <a:lnTo>
                      <a:pt x="876" y="380"/>
                    </a:lnTo>
                    <a:lnTo>
                      <a:pt x="863" y="372"/>
                    </a:lnTo>
                    <a:lnTo>
                      <a:pt x="852" y="366"/>
                    </a:lnTo>
                    <a:lnTo>
                      <a:pt x="837" y="357"/>
                    </a:lnTo>
                    <a:lnTo>
                      <a:pt x="823" y="349"/>
                    </a:lnTo>
                    <a:lnTo>
                      <a:pt x="808" y="344"/>
                    </a:lnTo>
                    <a:lnTo>
                      <a:pt x="793" y="336"/>
                    </a:lnTo>
                    <a:lnTo>
                      <a:pt x="778" y="328"/>
                    </a:lnTo>
                    <a:lnTo>
                      <a:pt x="762" y="323"/>
                    </a:lnTo>
                    <a:lnTo>
                      <a:pt x="747" y="315"/>
                    </a:lnTo>
                    <a:lnTo>
                      <a:pt x="732" y="309"/>
                    </a:lnTo>
                    <a:lnTo>
                      <a:pt x="715" y="302"/>
                    </a:lnTo>
                    <a:lnTo>
                      <a:pt x="698" y="296"/>
                    </a:lnTo>
                    <a:lnTo>
                      <a:pt x="683" y="290"/>
                    </a:lnTo>
                    <a:lnTo>
                      <a:pt x="665" y="285"/>
                    </a:lnTo>
                    <a:lnTo>
                      <a:pt x="648" y="281"/>
                    </a:lnTo>
                    <a:lnTo>
                      <a:pt x="631" y="275"/>
                    </a:lnTo>
                    <a:lnTo>
                      <a:pt x="612" y="269"/>
                    </a:lnTo>
                    <a:lnTo>
                      <a:pt x="595" y="266"/>
                    </a:lnTo>
                    <a:lnTo>
                      <a:pt x="576" y="260"/>
                    </a:lnTo>
                    <a:lnTo>
                      <a:pt x="557" y="256"/>
                    </a:lnTo>
                    <a:lnTo>
                      <a:pt x="538" y="250"/>
                    </a:lnTo>
                    <a:lnTo>
                      <a:pt x="519" y="249"/>
                    </a:lnTo>
                    <a:lnTo>
                      <a:pt x="498" y="245"/>
                    </a:lnTo>
                    <a:lnTo>
                      <a:pt x="479" y="241"/>
                    </a:lnTo>
                    <a:lnTo>
                      <a:pt x="460" y="239"/>
                    </a:lnTo>
                    <a:lnTo>
                      <a:pt x="441" y="237"/>
                    </a:lnTo>
                    <a:lnTo>
                      <a:pt x="420" y="233"/>
                    </a:lnTo>
                    <a:lnTo>
                      <a:pt x="399" y="231"/>
                    </a:lnTo>
                    <a:lnTo>
                      <a:pt x="378" y="230"/>
                    </a:lnTo>
                    <a:lnTo>
                      <a:pt x="357" y="230"/>
                    </a:lnTo>
                    <a:lnTo>
                      <a:pt x="337" y="228"/>
                    </a:lnTo>
                    <a:lnTo>
                      <a:pt x="316" y="228"/>
                    </a:lnTo>
                    <a:lnTo>
                      <a:pt x="295" y="228"/>
                    </a:lnTo>
                    <a:lnTo>
                      <a:pt x="274" y="228"/>
                    </a:lnTo>
                    <a:lnTo>
                      <a:pt x="272" y="228"/>
                    </a:lnTo>
                    <a:lnTo>
                      <a:pt x="268" y="228"/>
                    </a:lnTo>
                    <a:lnTo>
                      <a:pt x="264" y="228"/>
                    </a:lnTo>
                    <a:lnTo>
                      <a:pt x="259" y="230"/>
                    </a:lnTo>
                    <a:lnTo>
                      <a:pt x="251" y="230"/>
                    </a:lnTo>
                    <a:lnTo>
                      <a:pt x="241" y="230"/>
                    </a:lnTo>
                    <a:lnTo>
                      <a:pt x="236" y="230"/>
                    </a:lnTo>
                    <a:lnTo>
                      <a:pt x="232" y="231"/>
                    </a:lnTo>
                    <a:lnTo>
                      <a:pt x="226" y="231"/>
                    </a:lnTo>
                    <a:lnTo>
                      <a:pt x="222" y="231"/>
                    </a:lnTo>
                    <a:lnTo>
                      <a:pt x="215" y="231"/>
                    </a:lnTo>
                    <a:lnTo>
                      <a:pt x="209" y="231"/>
                    </a:lnTo>
                    <a:lnTo>
                      <a:pt x="203" y="231"/>
                    </a:lnTo>
                    <a:lnTo>
                      <a:pt x="198" y="231"/>
                    </a:lnTo>
                    <a:lnTo>
                      <a:pt x="190" y="230"/>
                    </a:lnTo>
                    <a:lnTo>
                      <a:pt x="184" y="230"/>
                    </a:lnTo>
                    <a:lnTo>
                      <a:pt x="177" y="230"/>
                    </a:lnTo>
                    <a:lnTo>
                      <a:pt x="171" y="230"/>
                    </a:lnTo>
                    <a:lnTo>
                      <a:pt x="164" y="228"/>
                    </a:lnTo>
                    <a:lnTo>
                      <a:pt x="158" y="228"/>
                    </a:lnTo>
                    <a:lnTo>
                      <a:pt x="148" y="228"/>
                    </a:lnTo>
                    <a:lnTo>
                      <a:pt x="143" y="228"/>
                    </a:lnTo>
                    <a:lnTo>
                      <a:pt x="137" y="226"/>
                    </a:lnTo>
                    <a:lnTo>
                      <a:pt x="129" y="224"/>
                    </a:lnTo>
                    <a:lnTo>
                      <a:pt x="122" y="222"/>
                    </a:lnTo>
                    <a:lnTo>
                      <a:pt x="116" y="222"/>
                    </a:lnTo>
                    <a:lnTo>
                      <a:pt x="108" y="218"/>
                    </a:lnTo>
                    <a:lnTo>
                      <a:pt x="101" y="216"/>
                    </a:lnTo>
                    <a:lnTo>
                      <a:pt x="95" y="214"/>
                    </a:lnTo>
                    <a:lnTo>
                      <a:pt x="87" y="212"/>
                    </a:lnTo>
                    <a:lnTo>
                      <a:pt x="80" y="209"/>
                    </a:lnTo>
                    <a:lnTo>
                      <a:pt x="74" y="205"/>
                    </a:lnTo>
                    <a:lnTo>
                      <a:pt x="68" y="203"/>
                    </a:lnTo>
                    <a:lnTo>
                      <a:pt x="63" y="199"/>
                    </a:lnTo>
                    <a:lnTo>
                      <a:pt x="57" y="195"/>
                    </a:lnTo>
                    <a:lnTo>
                      <a:pt x="51" y="192"/>
                    </a:lnTo>
                    <a:lnTo>
                      <a:pt x="46" y="188"/>
                    </a:lnTo>
                    <a:lnTo>
                      <a:pt x="40" y="184"/>
                    </a:lnTo>
                    <a:lnTo>
                      <a:pt x="34" y="178"/>
                    </a:lnTo>
                    <a:lnTo>
                      <a:pt x="30" y="174"/>
                    </a:lnTo>
                    <a:lnTo>
                      <a:pt x="27" y="169"/>
                    </a:lnTo>
                    <a:lnTo>
                      <a:pt x="23" y="163"/>
                    </a:lnTo>
                    <a:lnTo>
                      <a:pt x="17" y="155"/>
                    </a:lnTo>
                    <a:lnTo>
                      <a:pt x="13" y="150"/>
                    </a:lnTo>
                    <a:lnTo>
                      <a:pt x="11" y="142"/>
                    </a:lnTo>
                    <a:lnTo>
                      <a:pt x="10" y="136"/>
                    </a:lnTo>
                    <a:lnTo>
                      <a:pt x="6" y="129"/>
                    </a:lnTo>
                    <a:lnTo>
                      <a:pt x="4" y="121"/>
                    </a:lnTo>
                    <a:lnTo>
                      <a:pt x="2" y="114"/>
                    </a:lnTo>
                    <a:lnTo>
                      <a:pt x="2" y="106"/>
                    </a:lnTo>
                    <a:lnTo>
                      <a:pt x="0" y="97"/>
                    </a:lnTo>
                    <a:lnTo>
                      <a:pt x="0" y="89"/>
                    </a:lnTo>
                    <a:lnTo>
                      <a:pt x="0" y="78"/>
                    </a:lnTo>
                    <a:lnTo>
                      <a:pt x="2" y="68"/>
                    </a:lnTo>
                    <a:lnTo>
                      <a:pt x="2" y="59"/>
                    </a:lnTo>
                    <a:lnTo>
                      <a:pt x="4" y="47"/>
                    </a:lnTo>
                    <a:lnTo>
                      <a:pt x="8" y="38"/>
                    </a:lnTo>
                    <a:lnTo>
                      <a:pt x="10" y="26"/>
                    </a:lnTo>
                    <a:lnTo>
                      <a:pt x="5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56" name="Freeform 137"/>
              <p:cNvSpPr>
                <a:spLocks/>
              </p:cNvSpPr>
              <p:nvPr/>
            </p:nvSpPr>
            <p:spPr bwMode="auto">
              <a:xfrm>
                <a:off x="1465" y="3027"/>
                <a:ext cx="92" cy="316"/>
              </a:xfrm>
              <a:custGeom>
                <a:avLst/>
                <a:gdLst>
                  <a:gd name="T0" fmla="*/ 58 w 185"/>
                  <a:gd name="T1" fmla="*/ 0 h 631"/>
                  <a:gd name="T2" fmla="*/ 55 w 185"/>
                  <a:gd name="T3" fmla="*/ 6 h 631"/>
                  <a:gd name="T4" fmla="*/ 52 w 185"/>
                  <a:gd name="T5" fmla="*/ 12 h 631"/>
                  <a:gd name="T6" fmla="*/ 49 w 185"/>
                  <a:gd name="T7" fmla="*/ 17 h 631"/>
                  <a:gd name="T8" fmla="*/ 48 w 185"/>
                  <a:gd name="T9" fmla="*/ 25 h 631"/>
                  <a:gd name="T10" fmla="*/ 45 w 185"/>
                  <a:gd name="T11" fmla="*/ 32 h 631"/>
                  <a:gd name="T12" fmla="*/ 43 w 185"/>
                  <a:gd name="T13" fmla="*/ 41 h 631"/>
                  <a:gd name="T14" fmla="*/ 40 w 185"/>
                  <a:gd name="T15" fmla="*/ 50 h 631"/>
                  <a:gd name="T16" fmla="*/ 37 w 185"/>
                  <a:gd name="T17" fmla="*/ 60 h 631"/>
                  <a:gd name="T18" fmla="*/ 34 w 185"/>
                  <a:gd name="T19" fmla="*/ 71 h 631"/>
                  <a:gd name="T20" fmla="*/ 31 w 185"/>
                  <a:gd name="T21" fmla="*/ 82 h 631"/>
                  <a:gd name="T22" fmla="*/ 29 w 185"/>
                  <a:gd name="T23" fmla="*/ 92 h 631"/>
                  <a:gd name="T24" fmla="*/ 27 w 185"/>
                  <a:gd name="T25" fmla="*/ 105 h 631"/>
                  <a:gd name="T26" fmla="*/ 25 w 185"/>
                  <a:gd name="T27" fmla="*/ 117 h 631"/>
                  <a:gd name="T28" fmla="*/ 23 w 185"/>
                  <a:gd name="T29" fmla="*/ 129 h 631"/>
                  <a:gd name="T30" fmla="*/ 22 w 185"/>
                  <a:gd name="T31" fmla="*/ 141 h 631"/>
                  <a:gd name="T32" fmla="*/ 22 w 185"/>
                  <a:gd name="T33" fmla="*/ 154 h 631"/>
                  <a:gd name="T34" fmla="*/ 21 w 185"/>
                  <a:gd name="T35" fmla="*/ 166 h 631"/>
                  <a:gd name="T36" fmla="*/ 22 w 185"/>
                  <a:gd name="T37" fmla="*/ 179 h 631"/>
                  <a:gd name="T38" fmla="*/ 23 w 185"/>
                  <a:gd name="T39" fmla="*/ 191 h 631"/>
                  <a:gd name="T40" fmla="*/ 25 w 185"/>
                  <a:gd name="T41" fmla="*/ 204 h 631"/>
                  <a:gd name="T42" fmla="*/ 28 w 185"/>
                  <a:gd name="T43" fmla="*/ 215 h 631"/>
                  <a:gd name="T44" fmla="*/ 30 w 185"/>
                  <a:gd name="T45" fmla="*/ 226 h 631"/>
                  <a:gd name="T46" fmla="*/ 35 w 185"/>
                  <a:gd name="T47" fmla="*/ 238 h 631"/>
                  <a:gd name="T48" fmla="*/ 41 w 185"/>
                  <a:gd name="T49" fmla="*/ 248 h 631"/>
                  <a:gd name="T50" fmla="*/ 48 w 185"/>
                  <a:gd name="T51" fmla="*/ 259 h 631"/>
                  <a:gd name="T52" fmla="*/ 55 w 185"/>
                  <a:gd name="T53" fmla="*/ 268 h 631"/>
                  <a:gd name="T54" fmla="*/ 64 w 185"/>
                  <a:gd name="T55" fmla="*/ 277 h 631"/>
                  <a:gd name="T56" fmla="*/ 74 w 185"/>
                  <a:gd name="T57" fmla="*/ 284 h 631"/>
                  <a:gd name="T58" fmla="*/ 86 w 185"/>
                  <a:gd name="T59" fmla="*/ 292 h 631"/>
                  <a:gd name="T60" fmla="*/ 86 w 185"/>
                  <a:gd name="T61" fmla="*/ 316 h 631"/>
                  <a:gd name="T62" fmla="*/ 84 w 185"/>
                  <a:gd name="T63" fmla="*/ 315 h 631"/>
                  <a:gd name="T64" fmla="*/ 80 w 185"/>
                  <a:gd name="T65" fmla="*/ 313 h 631"/>
                  <a:gd name="T66" fmla="*/ 72 w 185"/>
                  <a:gd name="T67" fmla="*/ 309 h 631"/>
                  <a:gd name="T68" fmla="*/ 64 w 185"/>
                  <a:gd name="T69" fmla="*/ 303 h 631"/>
                  <a:gd name="T70" fmla="*/ 58 w 185"/>
                  <a:gd name="T71" fmla="*/ 300 h 631"/>
                  <a:gd name="T72" fmla="*/ 53 w 185"/>
                  <a:gd name="T73" fmla="*/ 296 h 631"/>
                  <a:gd name="T74" fmla="*/ 48 w 185"/>
                  <a:gd name="T75" fmla="*/ 291 h 631"/>
                  <a:gd name="T76" fmla="*/ 43 w 185"/>
                  <a:gd name="T77" fmla="*/ 286 h 631"/>
                  <a:gd name="T78" fmla="*/ 37 w 185"/>
                  <a:gd name="T79" fmla="*/ 280 h 631"/>
                  <a:gd name="T80" fmla="*/ 32 w 185"/>
                  <a:gd name="T81" fmla="*/ 274 h 631"/>
                  <a:gd name="T82" fmla="*/ 27 w 185"/>
                  <a:gd name="T83" fmla="*/ 266 h 631"/>
                  <a:gd name="T84" fmla="*/ 23 w 185"/>
                  <a:gd name="T85" fmla="*/ 259 h 631"/>
                  <a:gd name="T86" fmla="*/ 17 w 185"/>
                  <a:gd name="T87" fmla="*/ 249 h 631"/>
                  <a:gd name="T88" fmla="*/ 13 w 185"/>
                  <a:gd name="T89" fmla="*/ 240 h 631"/>
                  <a:gd name="T90" fmla="*/ 9 w 185"/>
                  <a:gd name="T91" fmla="*/ 229 h 631"/>
                  <a:gd name="T92" fmla="*/ 7 w 185"/>
                  <a:gd name="T93" fmla="*/ 219 h 631"/>
                  <a:gd name="T94" fmla="*/ 3 w 185"/>
                  <a:gd name="T95" fmla="*/ 205 h 631"/>
                  <a:gd name="T96" fmla="*/ 2 w 185"/>
                  <a:gd name="T97" fmla="*/ 193 h 631"/>
                  <a:gd name="T98" fmla="*/ 0 w 185"/>
                  <a:gd name="T99" fmla="*/ 178 h 631"/>
                  <a:gd name="T100" fmla="*/ 0 w 185"/>
                  <a:gd name="T101" fmla="*/ 164 h 631"/>
                  <a:gd name="T102" fmla="*/ 0 w 185"/>
                  <a:gd name="T103" fmla="*/ 147 h 631"/>
                  <a:gd name="T104" fmla="*/ 2 w 185"/>
                  <a:gd name="T105" fmla="*/ 129 h 631"/>
                  <a:gd name="T106" fmla="*/ 5 w 185"/>
                  <a:gd name="T107" fmla="*/ 111 h 631"/>
                  <a:gd name="T108" fmla="*/ 9 w 185"/>
                  <a:gd name="T109" fmla="*/ 92 h 631"/>
                  <a:gd name="T110" fmla="*/ 13 w 185"/>
                  <a:gd name="T111" fmla="*/ 71 h 631"/>
                  <a:gd name="T112" fmla="*/ 19 w 185"/>
                  <a:gd name="T113" fmla="*/ 50 h 631"/>
                  <a:gd name="T114" fmla="*/ 28 w 185"/>
                  <a:gd name="T115" fmla="*/ 27 h 631"/>
                  <a:gd name="T116" fmla="*/ 36 w 185"/>
                  <a:gd name="T117" fmla="*/ 3 h 631"/>
                  <a:gd name="T118" fmla="*/ 58 w 185"/>
                  <a:gd name="T119" fmla="*/ 0 h 63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5"/>
                  <a:gd name="T181" fmla="*/ 0 h 631"/>
                  <a:gd name="T182" fmla="*/ 185 w 185"/>
                  <a:gd name="T183" fmla="*/ 631 h 63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5" h="631">
                    <a:moveTo>
                      <a:pt x="116" y="0"/>
                    </a:moveTo>
                    <a:lnTo>
                      <a:pt x="116" y="0"/>
                    </a:lnTo>
                    <a:lnTo>
                      <a:pt x="115" y="4"/>
                    </a:lnTo>
                    <a:lnTo>
                      <a:pt x="111" y="11"/>
                    </a:lnTo>
                    <a:lnTo>
                      <a:pt x="109" y="19"/>
                    </a:lnTo>
                    <a:lnTo>
                      <a:pt x="105" y="23"/>
                    </a:lnTo>
                    <a:lnTo>
                      <a:pt x="103" y="28"/>
                    </a:lnTo>
                    <a:lnTo>
                      <a:pt x="99" y="34"/>
                    </a:lnTo>
                    <a:lnTo>
                      <a:pt x="99" y="42"/>
                    </a:lnTo>
                    <a:lnTo>
                      <a:pt x="96" y="49"/>
                    </a:lnTo>
                    <a:lnTo>
                      <a:pt x="94" y="57"/>
                    </a:lnTo>
                    <a:lnTo>
                      <a:pt x="90" y="64"/>
                    </a:lnTo>
                    <a:lnTo>
                      <a:pt x="90" y="74"/>
                    </a:lnTo>
                    <a:lnTo>
                      <a:pt x="86" y="82"/>
                    </a:lnTo>
                    <a:lnTo>
                      <a:pt x="82" y="91"/>
                    </a:lnTo>
                    <a:lnTo>
                      <a:pt x="80" y="99"/>
                    </a:lnTo>
                    <a:lnTo>
                      <a:pt x="77" y="110"/>
                    </a:lnTo>
                    <a:lnTo>
                      <a:pt x="75" y="120"/>
                    </a:lnTo>
                    <a:lnTo>
                      <a:pt x="71" y="129"/>
                    </a:lnTo>
                    <a:lnTo>
                      <a:pt x="69" y="141"/>
                    </a:lnTo>
                    <a:lnTo>
                      <a:pt x="67" y="152"/>
                    </a:lnTo>
                    <a:lnTo>
                      <a:pt x="63" y="163"/>
                    </a:lnTo>
                    <a:lnTo>
                      <a:pt x="61" y="173"/>
                    </a:lnTo>
                    <a:lnTo>
                      <a:pt x="58" y="184"/>
                    </a:lnTo>
                    <a:lnTo>
                      <a:pt x="58" y="198"/>
                    </a:lnTo>
                    <a:lnTo>
                      <a:pt x="54" y="209"/>
                    </a:lnTo>
                    <a:lnTo>
                      <a:pt x="52" y="220"/>
                    </a:lnTo>
                    <a:lnTo>
                      <a:pt x="50" y="234"/>
                    </a:lnTo>
                    <a:lnTo>
                      <a:pt x="50" y="247"/>
                    </a:lnTo>
                    <a:lnTo>
                      <a:pt x="46" y="258"/>
                    </a:lnTo>
                    <a:lnTo>
                      <a:pt x="46" y="270"/>
                    </a:lnTo>
                    <a:lnTo>
                      <a:pt x="44" y="281"/>
                    </a:lnTo>
                    <a:lnTo>
                      <a:pt x="44" y="294"/>
                    </a:lnTo>
                    <a:lnTo>
                      <a:pt x="44" y="308"/>
                    </a:lnTo>
                    <a:lnTo>
                      <a:pt x="42" y="321"/>
                    </a:lnTo>
                    <a:lnTo>
                      <a:pt x="42" y="332"/>
                    </a:lnTo>
                    <a:lnTo>
                      <a:pt x="44" y="346"/>
                    </a:lnTo>
                    <a:lnTo>
                      <a:pt x="44" y="357"/>
                    </a:lnTo>
                    <a:lnTo>
                      <a:pt x="44" y="371"/>
                    </a:lnTo>
                    <a:lnTo>
                      <a:pt x="46" y="382"/>
                    </a:lnTo>
                    <a:lnTo>
                      <a:pt x="48" y="395"/>
                    </a:lnTo>
                    <a:lnTo>
                      <a:pt x="50" y="407"/>
                    </a:lnTo>
                    <a:lnTo>
                      <a:pt x="52" y="418"/>
                    </a:lnTo>
                    <a:lnTo>
                      <a:pt x="56" y="429"/>
                    </a:lnTo>
                    <a:lnTo>
                      <a:pt x="59" y="443"/>
                    </a:lnTo>
                    <a:lnTo>
                      <a:pt x="61" y="452"/>
                    </a:lnTo>
                    <a:lnTo>
                      <a:pt x="67" y="464"/>
                    </a:lnTo>
                    <a:lnTo>
                      <a:pt x="71" y="475"/>
                    </a:lnTo>
                    <a:lnTo>
                      <a:pt x="77" y="486"/>
                    </a:lnTo>
                    <a:lnTo>
                      <a:pt x="82" y="496"/>
                    </a:lnTo>
                    <a:lnTo>
                      <a:pt x="88" y="507"/>
                    </a:lnTo>
                    <a:lnTo>
                      <a:pt x="96" y="517"/>
                    </a:lnTo>
                    <a:lnTo>
                      <a:pt x="103" y="526"/>
                    </a:lnTo>
                    <a:lnTo>
                      <a:pt x="111" y="536"/>
                    </a:lnTo>
                    <a:lnTo>
                      <a:pt x="118" y="545"/>
                    </a:lnTo>
                    <a:lnTo>
                      <a:pt x="128" y="553"/>
                    </a:lnTo>
                    <a:lnTo>
                      <a:pt x="137" y="561"/>
                    </a:lnTo>
                    <a:lnTo>
                      <a:pt x="149" y="568"/>
                    </a:lnTo>
                    <a:lnTo>
                      <a:pt x="160" y="576"/>
                    </a:lnTo>
                    <a:lnTo>
                      <a:pt x="172" y="583"/>
                    </a:lnTo>
                    <a:lnTo>
                      <a:pt x="185" y="591"/>
                    </a:lnTo>
                    <a:lnTo>
                      <a:pt x="173" y="631"/>
                    </a:lnTo>
                    <a:lnTo>
                      <a:pt x="172" y="629"/>
                    </a:lnTo>
                    <a:lnTo>
                      <a:pt x="168" y="629"/>
                    </a:lnTo>
                    <a:lnTo>
                      <a:pt x="164" y="627"/>
                    </a:lnTo>
                    <a:lnTo>
                      <a:pt x="160" y="625"/>
                    </a:lnTo>
                    <a:lnTo>
                      <a:pt x="153" y="621"/>
                    </a:lnTo>
                    <a:lnTo>
                      <a:pt x="145" y="618"/>
                    </a:lnTo>
                    <a:lnTo>
                      <a:pt x="135" y="612"/>
                    </a:lnTo>
                    <a:lnTo>
                      <a:pt x="128" y="606"/>
                    </a:lnTo>
                    <a:lnTo>
                      <a:pt x="122" y="602"/>
                    </a:lnTo>
                    <a:lnTo>
                      <a:pt x="116" y="599"/>
                    </a:lnTo>
                    <a:lnTo>
                      <a:pt x="111" y="595"/>
                    </a:lnTo>
                    <a:lnTo>
                      <a:pt x="107" y="591"/>
                    </a:lnTo>
                    <a:lnTo>
                      <a:pt x="101" y="585"/>
                    </a:lnTo>
                    <a:lnTo>
                      <a:pt x="96" y="581"/>
                    </a:lnTo>
                    <a:lnTo>
                      <a:pt x="90" y="576"/>
                    </a:lnTo>
                    <a:lnTo>
                      <a:pt x="86" y="572"/>
                    </a:lnTo>
                    <a:lnTo>
                      <a:pt x="80" y="566"/>
                    </a:lnTo>
                    <a:lnTo>
                      <a:pt x="75" y="559"/>
                    </a:lnTo>
                    <a:lnTo>
                      <a:pt x="69" y="553"/>
                    </a:lnTo>
                    <a:lnTo>
                      <a:pt x="65" y="547"/>
                    </a:lnTo>
                    <a:lnTo>
                      <a:pt x="59" y="538"/>
                    </a:lnTo>
                    <a:lnTo>
                      <a:pt x="54" y="532"/>
                    </a:lnTo>
                    <a:lnTo>
                      <a:pt x="50" y="524"/>
                    </a:lnTo>
                    <a:lnTo>
                      <a:pt x="46" y="517"/>
                    </a:lnTo>
                    <a:lnTo>
                      <a:pt x="40" y="507"/>
                    </a:lnTo>
                    <a:lnTo>
                      <a:pt x="35" y="498"/>
                    </a:lnTo>
                    <a:lnTo>
                      <a:pt x="31" y="488"/>
                    </a:lnTo>
                    <a:lnTo>
                      <a:pt x="27" y="479"/>
                    </a:lnTo>
                    <a:lnTo>
                      <a:pt x="23" y="469"/>
                    </a:lnTo>
                    <a:lnTo>
                      <a:pt x="19" y="458"/>
                    </a:lnTo>
                    <a:lnTo>
                      <a:pt x="16" y="447"/>
                    </a:lnTo>
                    <a:lnTo>
                      <a:pt x="14" y="437"/>
                    </a:lnTo>
                    <a:lnTo>
                      <a:pt x="10" y="424"/>
                    </a:lnTo>
                    <a:lnTo>
                      <a:pt x="6" y="410"/>
                    </a:lnTo>
                    <a:lnTo>
                      <a:pt x="6" y="399"/>
                    </a:lnTo>
                    <a:lnTo>
                      <a:pt x="4" y="386"/>
                    </a:lnTo>
                    <a:lnTo>
                      <a:pt x="2" y="371"/>
                    </a:lnTo>
                    <a:lnTo>
                      <a:pt x="0" y="355"/>
                    </a:lnTo>
                    <a:lnTo>
                      <a:pt x="0" y="342"/>
                    </a:lnTo>
                    <a:lnTo>
                      <a:pt x="0" y="327"/>
                    </a:lnTo>
                    <a:lnTo>
                      <a:pt x="0" y="312"/>
                    </a:lnTo>
                    <a:lnTo>
                      <a:pt x="0" y="294"/>
                    </a:lnTo>
                    <a:lnTo>
                      <a:pt x="2" y="277"/>
                    </a:lnTo>
                    <a:lnTo>
                      <a:pt x="4" y="258"/>
                    </a:lnTo>
                    <a:lnTo>
                      <a:pt x="6" y="241"/>
                    </a:lnTo>
                    <a:lnTo>
                      <a:pt x="10" y="222"/>
                    </a:lnTo>
                    <a:lnTo>
                      <a:pt x="12" y="203"/>
                    </a:lnTo>
                    <a:lnTo>
                      <a:pt x="18" y="184"/>
                    </a:lnTo>
                    <a:lnTo>
                      <a:pt x="21" y="163"/>
                    </a:lnTo>
                    <a:lnTo>
                      <a:pt x="27" y="142"/>
                    </a:lnTo>
                    <a:lnTo>
                      <a:pt x="33" y="120"/>
                    </a:lnTo>
                    <a:lnTo>
                      <a:pt x="38" y="99"/>
                    </a:lnTo>
                    <a:lnTo>
                      <a:pt x="46" y="76"/>
                    </a:lnTo>
                    <a:lnTo>
                      <a:pt x="56" y="53"/>
                    </a:lnTo>
                    <a:lnTo>
                      <a:pt x="63" y="28"/>
                    </a:lnTo>
                    <a:lnTo>
                      <a:pt x="73" y="6"/>
                    </a:lnTo>
                    <a:lnTo>
                      <a:pt x="11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57" name="Freeform 138"/>
              <p:cNvSpPr>
                <a:spLocks/>
              </p:cNvSpPr>
              <p:nvPr/>
            </p:nvSpPr>
            <p:spPr bwMode="auto">
              <a:xfrm>
                <a:off x="1337" y="3388"/>
                <a:ext cx="57" cy="270"/>
              </a:xfrm>
              <a:custGeom>
                <a:avLst/>
                <a:gdLst>
                  <a:gd name="T0" fmla="*/ 0 w 114"/>
                  <a:gd name="T1" fmla="*/ 37 h 540"/>
                  <a:gd name="T2" fmla="*/ 40 w 114"/>
                  <a:gd name="T3" fmla="*/ 270 h 540"/>
                  <a:gd name="T4" fmla="*/ 57 w 114"/>
                  <a:gd name="T5" fmla="*/ 266 h 540"/>
                  <a:gd name="T6" fmla="*/ 12 w 114"/>
                  <a:gd name="T7" fmla="*/ 0 h 540"/>
                  <a:gd name="T8" fmla="*/ 0 w 114"/>
                  <a:gd name="T9" fmla="*/ 37 h 540"/>
                  <a:gd name="T10" fmla="*/ 0 w 114"/>
                  <a:gd name="T11" fmla="*/ 37 h 540"/>
                  <a:gd name="T12" fmla="*/ 0 60000 65536"/>
                  <a:gd name="T13" fmla="*/ 0 60000 65536"/>
                  <a:gd name="T14" fmla="*/ 0 60000 65536"/>
                  <a:gd name="T15" fmla="*/ 0 60000 65536"/>
                  <a:gd name="T16" fmla="*/ 0 60000 65536"/>
                  <a:gd name="T17" fmla="*/ 0 60000 65536"/>
                  <a:gd name="T18" fmla="*/ 0 w 114"/>
                  <a:gd name="T19" fmla="*/ 0 h 540"/>
                  <a:gd name="T20" fmla="*/ 114 w 114"/>
                  <a:gd name="T21" fmla="*/ 540 h 540"/>
                </a:gdLst>
                <a:ahLst/>
                <a:cxnLst>
                  <a:cxn ang="T12">
                    <a:pos x="T0" y="T1"/>
                  </a:cxn>
                  <a:cxn ang="T13">
                    <a:pos x="T2" y="T3"/>
                  </a:cxn>
                  <a:cxn ang="T14">
                    <a:pos x="T4" y="T5"/>
                  </a:cxn>
                  <a:cxn ang="T15">
                    <a:pos x="T6" y="T7"/>
                  </a:cxn>
                  <a:cxn ang="T16">
                    <a:pos x="T8" y="T9"/>
                  </a:cxn>
                  <a:cxn ang="T17">
                    <a:pos x="T10" y="T11"/>
                  </a:cxn>
                </a:cxnLst>
                <a:rect l="T18" t="T19" r="T20" b="T21"/>
                <a:pathLst>
                  <a:path w="114" h="540">
                    <a:moveTo>
                      <a:pt x="0" y="74"/>
                    </a:moveTo>
                    <a:lnTo>
                      <a:pt x="80" y="540"/>
                    </a:lnTo>
                    <a:lnTo>
                      <a:pt x="114" y="531"/>
                    </a:lnTo>
                    <a:lnTo>
                      <a:pt x="23" y="0"/>
                    </a:lnTo>
                    <a:lnTo>
                      <a:pt x="0" y="7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58" name="Freeform 139"/>
              <p:cNvSpPr>
                <a:spLocks/>
              </p:cNvSpPr>
              <p:nvPr/>
            </p:nvSpPr>
            <p:spPr bwMode="auto">
              <a:xfrm>
                <a:off x="1387" y="3341"/>
                <a:ext cx="83" cy="275"/>
              </a:xfrm>
              <a:custGeom>
                <a:avLst/>
                <a:gdLst>
                  <a:gd name="T0" fmla="*/ 0 w 167"/>
                  <a:gd name="T1" fmla="*/ 0 h 549"/>
                  <a:gd name="T2" fmla="*/ 0 w 167"/>
                  <a:gd name="T3" fmla="*/ 5 h 549"/>
                  <a:gd name="T4" fmla="*/ 1 w 167"/>
                  <a:gd name="T5" fmla="*/ 11 h 549"/>
                  <a:gd name="T6" fmla="*/ 2 w 167"/>
                  <a:gd name="T7" fmla="*/ 16 h 549"/>
                  <a:gd name="T8" fmla="*/ 4 w 167"/>
                  <a:gd name="T9" fmla="*/ 23 h 549"/>
                  <a:gd name="T10" fmla="*/ 6 w 167"/>
                  <a:gd name="T11" fmla="*/ 31 h 549"/>
                  <a:gd name="T12" fmla="*/ 7 w 167"/>
                  <a:gd name="T13" fmla="*/ 37 h 549"/>
                  <a:gd name="T14" fmla="*/ 9 w 167"/>
                  <a:gd name="T15" fmla="*/ 46 h 549"/>
                  <a:gd name="T16" fmla="*/ 11 w 167"/>
                  <a:gd name="T17" fmla="*/ 54 h 549"/>
                  <a:gd name="T18" fmla="*/ 14 w 167"/>
                  <a:gd name="T19" fmla="*/ 65 h 549"/>
                  <a:gd name="T20" fmla="*/ 16 w 167"/>
                  <a:gd name="T21" fmla="*/ 75 h 549"/>
                  <a:gd name="T22" fmla="*/ 19 w 167"/>
                  <a:gd name="T23" fmla="*/ 86 h 549"/>
                  <a:gd name="T24" fmla="*/ 21 w 167"/>
                  <a:gd name="T25" fmla="*/ 96 h 549"/>
                  <a:gd name="T26" fmla="*/ 23 w 167"/>
                  <a:gd name="T27" fmla="*/ 108 h 549"/>
                  <a:gd name="T28" fmla="*/ 26 w 167"/>
                  <a:gd name="T29" fmla="*/ 119 h 549"/>
                  <a:gd name="T30" fmla="*/ 29 w 167"/>
                  <a:gd name="T31" fmla="*/ 131 h 549"/>
                  <a:gd name="T32" fmla="*/ 32 w 167"/>
                  <a:gd name="T33" fmla="*/ 142 h 549"/>
                  <a:gd name="T34" fmla="*/ 35 w 167"/>
                  <a:gd name="T35" fmla="*/ 154 h 549"/>
                  <a:gd name="T36" fmla="*/ 38 w 167"/>
                  <a:gd name="T37" fmla="*/ 166 h 549"/>
                  <a:gd name="T38" fmla="*/ 40 w 167"/>
                  <a:gd name="T39" fmla="*/ 177 h 549"/>
                  <a:gd name="T40" fmla="*/ 43 w 167"/>
                  <a:gd name="T41" fmla="*/ 188 h 549"/>
                  <a:gd name="T42" fmla="*/ 46 w 167"/>
                  <a:gd name="T43" fmla="*/ 200 h 549"/>
                  <a:gd name="T44" fmla="*/ 49 w 167"/>
                  <a:gd name="T45" fmla="*/ 210 h 549"/>
                  <a:gd name="T46" fmla="*/ 52 w 167"/>
                  <a:gd name="T47" fmla="*/ 221 h 549"/>
                  <a:gd name="T48" fmla="*/ 54 w 167"/>
                  <a:gd name="T49" fmla="*/ 230 h 549"/>
                  <a:gd name="T50" fmla="*/ 57 w 167"/>
                  <a:gd name="T51" fmla="*/ 240 h 549"/>
                  <a:gd name="T52" fmla="*/ 58 w 167"/>
                  <a:gd name="T53" fmla="*/ 249 h 549"/>
                  <a:gd name="T54" fmla="*/ 61 w 167"/>
                  <a:gd name="T55" fmla="*/ 257 h 549"/>
                  <a:gd name="T56" fmla="*/ 63 w 167"/>
                  <a:gd name="T57" fmla="*/ 264 h 549"/>
                  <a:gd name="T58" fmla="*/ 66 w 167"/>
                  <a:gd name="T59" fmla="*/ 272 h 549"/>
                  <a:gd name="T60" fmla="*/ 68 w 167"/>
                  <a:gd name="T61" fmla="*/ 275 h 549"/>
                  <a:gd name="T62" fmla="*/ 72 w 167"/>
                  <a:gd name="T63" fmla="*/ 274 h 549"/>
                  <a:gd name="T64" fmla="*/ 77 w 167"/>
                  <a:gd name="T65" fmla="*/ 272 h 549"/>
                  <a:gd name="T66" fmla="*/ 82 w 167"/>
                  <a:gd name="T67" fmla="*/ 267 h 549"/>
                  <a:gd name="T68" fmla="*/ 82 w 167"/>
                  <a:gd name="T69" fmla="*/ 262 h 549"/>
                  <a:gd name="T70" fmla="*/ 80 w 167"/>
                  <a:gd name="T71" fmla="*/ 256 h 549"/>
                  <a:gd name="T72" fmla="*/ 79 w 167"/>
                  <a:gd name="T73" fmla="*/ 251 h 549"/>
                  <a:gd name="T74" fmla="*/ 77 w 167"/>
                  <a:gd name="T75" fmla="*/ 245 h 549"/>
                  <a:gd name="T76" fmla="*/ 75 w 167"/>
                  <a:gd name="T77" fmla="*/ 236 h 549"/>
                  <a:gd name="T78" fmla="*/ 73 w 167"/>
                  <a:gd name="T79" fmla="*/ 229 h 549"/>
                  <a:gd name="T80" fmla="*/ 71 w 167"/>
                  <a:gd name="T81" fmla="*/ 225 h 549"/>
                  <a:gd name="T82" fmla="*/ 69 w 167"/>
                  <a:gd name="T83" fmla="*/ 218 h 549"/>
                  <a:gd name="T84" fmla="*/ 67 w 167"/>
                  <a:gd name="T85" fmla="*/ 212 h 549"/>
                  <a:gd name="T86" fmla="*/ 65 w 167"/>
                  <a:gd name="T87" fmla="*/ 205 h 549"/>
                  <a:gd name="T88" fmla="*/ 63 w 167"/>
                  <a:gd name="T89" fmla="*/ 197 h 549"/>
                  <a:gd name="T90" fmla="*/ 60 w 167"/>
                  <a:gd name="T91" fmla="*/ 188 h 549"/>
                  <a:gd name="T92" fmla="*/ 58 w 167"/>
                  <a:gd name="T93" fmla="*/ 180 h 549"/>
                  <a:gd name="T94" fmla="*/ 56 w 167"/>
                  <a:gd name="T95" fmla="*/ 169 h 549"/>
                  <a:gd name="T96" fmla="*/ 53 w 167"/>
                  <a:gd name="T97" fmla="*/ 160 h 549"/>
                  <a:gd name="T98" fmla="*/ 51 w 167"/>
                  <a:gd name="T99" fmla="*/ 149 h 549"/>
                  <a:gd name="T100" fmla="*/ 48 w 167"/>
                  <a:gd name="T101" fmla="*/ 136 h 549"/>
                  <a:gd name="T102" fmla="*/ 45 w 167"/>
                  <a:gd name="T103" fmla="*/ 124 h 549"/>
                  <a:gd name="T104" fmla="*/ 41 w 167"/>
                  <a:gd name="T105" fmla="*/ 111 h 549"/>
                  <a:gd name="T106" fmla="*/ 39 w 167"/>
                  <a:gd name="T107" fmla="*/ 95 h 549"/>
                  <a:gd name="T108" fmla="*/ 35 w 167"/>
                  <a:gd name="T109" fmla="*/ 80 h 549"/>
                  <a:gd name="T110" fmla="*/ 32 w 167"/>
                  <a:gd name="T111" fmla="*/ 64 h 549"/>
                  <a:gd name="T112" fmla="*/ 28 w 167"/>
                  <a:gd name="T113" fmla="*/ 47 h 549"/>
                  <a:gd name="T114" fmla="*/ 24 w 167"/>
                  <a:gd name="T115" fmla="*/ 29 h 549"/>
                  <a:gd name="T116" fmla="*/ 21 w 167"/>
                  <a:gd name="T117" fmla="*/ 10 h 549"/>
                  <a:gd name="T118" fmla="*/ 0 w 167"/>
                  <a:gd name="T119" fmla="*/ 0 h 54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7"/>
                  <a:gd name="T181" fmla="*/ 0 h 549"/>
                  <a:gd name="T182" fmla="*/ 167 w 167"/>
                  <a:gd name="T183" fmla="*/ 549 h 54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7" h="549">
                    <a:moveTo>
                      <a:pt x="0" y="0"/>
                    </a:moveTo>
                    <a:lnTo>
                      <a:pt x="0" y="0"/>
                    </a:lnTo>
                    <a:lnTo>
                      <a:pt x="0" y="4"/>
                    </a:lnTo>
                    <a:lnTo>
                      <a:pt x="1" y="10"/>
                    </a:lnTo>
                    <a:lnTo>
                      <a:pt x="3" y="19"/>
                    </a:lnTo>
                    <a:lnTo>
                      <a:pt x="3" y="21"/>
                    </a:lnTo>
                    <a:lnTo>
                      <a:pt x="5" y="27"/>
                    </a:lnTo>
                    <a:lnTo>
                      <a:pt x="5" y="32"/>
                    </a:lnTo>
                    <a:lnTo>
                      <a:pt x="7" y="40"/>
                    </a:lnTo>
                    <a:lnTo>
                      <a:pt x="9" y="46"/>
                    </a:lnTo>
                    <a:lnTo>
                      <a:pt x="11" y="51"/>
                    </a:lnTo>
                    <a:lnTo>
                      <a:pt x="13" y="61"/>
                    </a:lnTo>
                    <a:lnTo>
                      <a:pt x="15" y="69"/>
                    </a:lnTo>
                    <a:lnTo>
                      <a:pt x="15" y="74"/>
                    </a:lnTo>
                    <a:lnTo>
                      <a:pt x="17" y="82"/>
                    </a:lnTo>
                    <a:lnTo>
                      <a:pt x="19" y="91"/>
                    </a:lnTo>
                    <a:lnTo>
                      <a:pt x="22" y="101"/>
                    </a:lnTo>
                    <a:lnTo>
                      <a:pt x="22" y="108"/>
                    </a:lnTo>
                    <a:lnTo>
                      <a:pt x="24" y="118"/>
                    </a:lnTo>
                    <a:lnTo>
                      <a:pt x="28" y="129"/>
                    </a:lnTo>
                    <a:lnTo>
                      <a:pt x="30" y="139"/>
                    </a:lnTo>
                    <a:lnTo>
                      <a:pt x="32" y="150"/>
                    </a:lnTo>
                    <a:lnTo>
                      <a:pt x="34" y="160"/>
                    </a:lnTo>
                    <a:lnTo>
                      <a:pt x="38" y="171"/>
                    </a:lnTo>
                    <a:lnTo>
                      <a:pt x="40" y="183"/>
                    </a:lnTo>
                    <a:lnTo>
                      <a:pt x="43" y="192"/>
                    </a:lnTo>
                    <a:lnTo>
                      <a:pt x="45" y="203"/>
                    </a:lnTo>
                    <a:lnTo>
                      <a:pt x="47" y="215"/>
                    </a:lnTo>
                    <a:lnTo>
                      <a:pt x="51" y="228"/>
                    </a:lnTo>
                    <a:lnTo>
                      <a:pt x="53" y="238"/>
                    </a:lnTo>
                    <a:lnTo>
                      <a:pt x="57" y="249"/>
                    </a:lnTo>
                    <a:lnTo>
                      <a:pt x="59" y="261"/>
                    </a:lnTo>
                    <a:lnTo>
                      <a:pt x="62" y="274"/>
                    </a:lnTo>
                    <a:lnTo>
                      <a:pt x="64" y="283"/>
                    </a:lnTo>
                    <a:lnTo>
                      <a:pt x="66" y="297"/>
                    </a:lnTo>
                    <a:lnTo>
                      <a:pt x="70" y="308"/>
                    </a:lnTo>
                    <a:lnTo>
                      <a:pt x="74" y="319"/>
                    </a:lnTo>
                    <a:lnTo>
                      <a:pt x="76" y="331"/>
                    </a:lnTo>
                    <a:lnTo>
                      <a:pt x="78" y="342"/>
                    </a:lnTo>
                    <a:lnTo>
                      <a:pt x="81" y="354"/>
                    </a:lnTo>
                    <a:lnTo>
                      <a:pt x="83" y="365"/>
                    </a:lnTo>
                    <a:lnTo>
                      <a:pt x="87" y="376"/>
                    </a:lnTo>
                    <a:lnTo>
                      <a:pt x="89" y="388"/>
                    </a:lnTo>
                    <a:lnTo>
                      <a:pt x="93" y="399"/>
                    </a:lnTo>
                    <a:lnTo>
                      <a:pt x="97" y="411"/>
                    </a:lnTo>
                    <a:lnTo>
                      <a:pt x="98" y="420"/>
                    </a:lnTo>
                    <a:lnTo>
                      <a:pt x="100" y="430"/>
                    </a:lnTo>
                    <a:lnTo>
                      <a:pt x="104" y="441"/>
                    </a:lnTo>
                    <a:lnTo>
                      <a:pt x="106" y="451"/>
                    </a:lnTo>
                    <a:lnTo>
                      <a:pt x="108" y="460"/>
                    </a:lnTo>
                    <a:lnTo>
                      <a:pt x="112" y="470"/>
                    </a:lnTo>
                    <a:lnTo>
                      <a:pt x="114" y="479"/>
                    </a:lnTo>
                    <a:lnTo>
                      <a:pt x="117" y="490"/>
                    </a:lnTo>
                    <a:lnTo>
                      <a:pt x="117" y="498"/>
                    </a:lnTo>
                    <a:lnTo>
                      <a:pt x="121" y="506"/>
                    </a:lnTo>
                    <a:lnTo>
                      <a:pt x="123" y="513"/>
                    </a:lnTo>
                    <a:lnTo>
                      <a:pt x="127" y="523"/>
                    </a:lnTo>
                    <a:lnTo>
                      <a:pt x="127" y="528"/>
                    </a:lnTo>
                    <a:lnTo>
                      <a:pt x="131" y="536"/>
                    </a:lnTo>
                    <a:lnTo>
                      <a:pt x="133" y="544"/>
                    </a:lnTo>
                    <a:lnTo>
                      <a:pt x="136" y="549"/>
                    </a:lnTo>
                    <a:lnTo>
                      <a:pt x="140" y="549"/>
                    </a:lnTo>
                    <a:lnTo>
                      <a:pt x="144" y="548"/>
                    </a:lnTo>
                    <a:lnTo>
                      <a:pt x="150" y="546"/>
                    </a:lnTo>
                    <a:lnTo>
                      <a:pt x="155" y="544"/>
                    </a:lnTo>
                    <a:lnTo>
                      <a:pt x="161" y="540"/>
                    </a:lnTo>
                    <a:lnTo>
                      <a:pt x="165" y="534"/>
                    </a:lnTo>
                    <a:lnTo>
                      <a:pt x="167" y="528"/>
                    </a:lnTo>
                    <a:lnTo>
                      <a:pt x="165" y="523"/>
                    </a:lnTo>
                    <a:lnTo>
                      <a:pt x="163" y="515"/>
                    </a:lnTo>
                    <a:lnTo>
                      <a:pt x="161" y="511"/>
                    </a:lnTo>
                    <a:lnTo>
                      <a:pt x="161" y="506"/>
                    </a:lnTo>
                    <a:lnTo>
                      <a:pt x="159" y="502"/>
                    </a:lnTo>
                    <a:lnTo>
                      <a:pt x="157" y="496"/>
                    </a:lnTo>
                    <a:lnTo>
                      <a:pt x="155" y="489"/>
                    </a:lnTo>
                    <a:lnTo>
                      <a:pt x="152" y="481"/>
                    </a:lnTo>
                    <a:lnTo>
                      <a:pt x="150" y="471"/>
                    </a:lnTo>
                    <a:lnTo>
                      <a:pt x="148" y="464"/>
                    </a:lnTo>
                    <a:lnTo>
                      <a:pt x="146" y="458"/>
                    </a:lnTo>
                    <a:lnTo>
                      <a:pt x="144" y="452"/>
                    </a:lnTo>
                    <a:lnTo>
                      <a:pt x="142" y="449"/>
                    </a:lnTo>
                    <a:lnTo>
                      <a:pt x="140" y="443"/>
                    </a:lnTo>
                    <a:lnTo>
                      <a:pt x="138" y="435"/>
                    </a:lnTo>
                    <a:lnTo>
                      <a:pt x="138" y="430"/>
                    </a:lnTo>
                    <a:lnTo>
                      <a:pt x="135" y="424"/>
                    </a:lnTo>
                    <a:lnTo>
                      <a:pt x="135" y="416"/>
                    </a:lnTo>
                    <a:lnTo>
                      <a:pt x="131" y="409"/>
                    </a:lnTo>
                    <a:lnTo>
                      <a:pt x="129" y="401"/>
                    </a:lnTo>
                    <a:lnTo>
                      <a:pt x="127" y="394"/>
                    </a:lnTo>
                    <a:lnTo>
                      <a:pt x="125" y="386"/>
                    </a:lnTo>
                    <a:lnTo>
                      <a:pt x="121" y="376"/>
                    </a:lnTo>
                    <a:lnTo>
                      <a:pt x="119" y="369"/>
                    </a:lnTo>
                    <a:lnTo>
                      <a:pt x="117" y="359"/>
                    </a:lnTo>
                    <a:lnTo>
                      <a:pt x="116" y="350"/>
                    </a:lnTo>
                    <a:lnTo>
                      <a:pt x="112" y="338"/>
                    </a:lnTo>
                    <a:lnTo>
                      <a:pt x="110" y="329"/>
                    </a:lnTo>
                    <a:lnTo>
                      <a:pt x="106" y="319"/>
                    </a:lnTo>
                    <a:lnTo>
                      <a:pt x="104" y="308"/>
                    </a:lnTo>
                    <a:lnTo>
                      <a:pt x="102" y="297"/>
                    </a:lnTo>
                    <a:lnTo>
                      <a:pt x="98" y="285"/>
                    </a:lnTo>
                    <a:lnTo>
                      <a:pt x="97" y="272"/>
                    </a:lnTo>
                    <a:lnTo>
                      <a:pt x="95" y="261"/>
                    </a:lnTo>
                    <a:lnTo>
                      <a:pt x="91" y="247"/>
                    </a:lnTo>
                    <a:lnTo>
                      <a:pt x="87" y="234"/>
                    </a:lnTo>
                    <a:lnTo>
                      <a:pt x="83" y="221"/>
                    </a:lnTo>
                    <a:lnTo>
                      <a:pt x="81" y="205"/>
                    </a:lnTo>
                    <a:lnTo>
                      <a:pt x="78" y="190"/>
                    </a:lnTo>
                    <a:lnTo>
                      <a:pt x="74" y="177"/>
                    </a:lnTo>
                    <a:lnTo>
                      <a:pt x="70" y="160"/>
                    </a:lnTo>
                    <a:lnTo>
                      <a:pt x="68" y="145"/>
                    </a:lnTo>
                    <a:lnTo>
                      <a:pt x="64" y="127"/>
                    </a:lnTo>
                    <a:lnTo>
                      <a:pt x="60" y="110"/>
                    </a:lnTo>
                    <a:lnTo>
                      <a:pt x="57" y="93"/>
                    </a:lnTo>
                    <a:lnTo>
                      <a:pt x="53" y="76"/>
                    </a:lnTo>
                    <a:lnTo>
                      <a:pt x="49" y="57"/>
                    </a:lnTo>
                    <a:lnTo>
                      <a:pt x="47" y="38"/>
                    </a:lnTo>
                    <a:lnTo>
                      <a:pt x="43" y="19"/>
                    </a:lnTo>
                    <a:lnTo>
                      <a:pt x="40" y="0"/>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59" name="Freeform 140"/>
              <p:cNvSpPr>
                <a:spLocks/>
              </p:cNvSpPr>
              <p:nvPr/>
            </p:nvSpPr>
            <p:spPr bwMode="auto">
              <a:xfrm>
                <a:off x="1439" y="3429"/>
                <a:ext cx="62" cy="120"/>
              </a:xfrm>
              <a:custGeom>
                <a:avLst/>
                <a:gdLst>
                  <a:gd name="T0" fmla="*/ 0 w 124"/>
                  <a:gd name="T1" fmla="*/ 100 h 239"/>
                  <a:gd name="T2" fmla="*/ 59 w 124"/>
                  <a:gd name="T3" fmla="*/ 0 h 239"/>
                  <a:gd name="T4" fmla="*/ 62 w 124"/>
                  <a:gd name="T5" fmla="*/ 30 h 239"/>
                  <a:gd name="T6" fmla="*/ 7 w 124"/>
                  <a:gd name="T7" fmla="*/ 120 h 239"/>
                  <a:gd name="T8" fmla="*/ 0 w 124"/>
                  <a:gd name="T9" fmla="*/ 100 h 239"/>
                  <a:gd name="T10" fmla="*/ 0 w 124"/>
                  <a:gd name="T11" fmla="*/ 100 h 239"/>
                  <a:gd name="T12" fmla="*/ 0 60000 65536"/>
                  <a:gd name="T13" fmla="*/ 0 60000 65536"/>
                  <a:gd name="T14" fmla="*/ 0 60000 65536"/>
                  <a:gd name="T15" fmla="*/ 0 60000 65536"/>
                  <a:gd name="T16" fmla="*/ 0 60000 65536"/>
                  <a:gd name="T17" fmla="*/ 0 60000 65536"/>
                  <a:gd name="T18" fmla="*/ 0 w 124"/>
                  <a:gd name="T19" fmla="*/ 0 h 239"/>
                  <a:gd name="T20" fmla="*/ 124 w 124"/>
                  <a:gd name="T21" fmla="*/ 239 h 239"/>
                </a:gdLst>
                <a:ahLst/>
                <a:cxnLst>
                  <a:cxn ang="T12">
                    <a:pos x="T0" y="T1"/>
                  </a:cxn>
                  <a:cxn ang="T13">
                    <a:pos x="T2" y="T3"/>
                  </a:cxn>
                  <a:cxn ang="T14">
                    <a:pos x="T4" y="T5"/>
                  </a:cxn>
                  <a:cxn ang="T15">
                    <a:pos x="T6" y="T7"/>
                  </a:cxn>
                  <a:cxn ang="T16">
                    <a:pos x="T8" y="T9"/>
                  </a:cxn>
                  <a:cxn ang="T17">
                    <a:pos x="T10" y="T11"/>
                  </a:cxn>
                </a:cxnLst>
                <a:rect l="T18" t="T19" r="T20" b="T21"/>
                <a:pathLst>
                  <a:path w="124" h="239">
                    <a:moveTo>
                      <a:pt x="0" y="199"/>
                    </a:moveTo>
                    <a:lnTo>
                      <a:pt x="118" y="0"/>
                    </a:lnTo>
                    <a:lnTo>
                      <a:pt x="124" y="59"/>
                    </a:lnTo>
                    <a:lnTo>
                      <a:pt x="13" y="239"/>
                    </a:lnTo>
                    <a:lnTo>
                      <a:pt x="0" y="19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60" name="Freeform 141"/>
              <p:cNvSpPr>
                <a:spLocks/>
              </p:cNvSpPr>
              <p:nvPr/>
            </p:nvSpPr>
            <p:spPr bwMode="auto">
              <a:xfrm>
                <a:off x="835" y="3140"/>
                <a:ext cx="677" cy="549"/>
              </a:xfrm>
              <a:custGeom>
                <a:avLst/>
                <a:gdLst>
                  <a:gd name="T0" fmla="*/ 548 w 1354"/>
                  <a:gd name="T1" fmla="*/ 212 h 1099"/>
                  <a:gd name="T2" fmla="*/ 579 w 1354"/>
                  <a:gd name="T3" fmla="*/ 221 h 1099"/>
                  <a:gd name="T4" fmla="*/ 612 w 1354"/>
                  <a:gd name="T5" fmla="*/ 242 h 1099"/>
                  <a:gd name="T6" fmla="*/ 642 w 1354"/>
                  <a:gd name="T7" fmla="*/ 281 h 1099"/>
                  <a:gd name="T8" fmla="*/ 656 w 1354"/>
                  <a:gd name="T9" fmla="*/ 342 h 1099"/>
                  <a:gd name="T10" fmla="*/ 655 w 1354"/>
                  <a:gd name="T11" fmla="*/ 404 h 1099"/>
                  <a:gd name="T12" fmla="*/ 644 w 1354"/>
                  <a:gd name="T13" fmla="*/ 436 h 1099"/>
                  <a:gd name="T14" fmla="*/ 621 w 1354"/>
                  <a:gd name="T15" fmla="*/ 465 h 1099"/>
                  <a:gd name="T16" fmla="*/ 580 w 1354"/>
                  <a:gd name="T17" fmla="*/ 491 h 1099"/>
                  <a:gd name="T18" fmla="*/ 517 w 1354"/>
                  <a:gd name="T19" fmla="*/ 512 h 1099"/>
                  <a:gd name="T20" fmla="*/ 443 w 1354"/>
                  <a:gd name="T21" fmla="*/ 520 h 1099"/>
                  <a:gd name="T22" fmla="*/ 408 w 1354"/>
                  <a:gd name="T23" fmla="*/ 523 h 1099"/>
                  <a:gd name="T24" fmla="*/ 349 w 1354"/>
                  <a:gd name="T25" fmla="*/ 528 h 1099"/>
                  <a:gd name="T26" fmla="*/ 274 w 1354"/>
                  <a:gd name="T27" fmla="*/ 527 h 1099"/>
                  <a:gd name="T28" fmla="*/ 195 w 1354"/>
                  <a:gd name="T29" fmla="*/ 519 h 1099"/>
                  <a:gd name="T30" fmla="*/ 122 w 1354"/>
                  <a:gd name="T31" fmla="*/ 494 h 1099"/>
                  <a:gd name="T32" fmla="*/ 71 w 1354"/>
                  <a:gd name="T33" fmla="*/ 452 h 1099"/>
                  <a:gd name="T34" fmla="*/ 40 w 1354"/>
                  <a:gd name="T35" fmla="*/ 386 h 1099"/>
                  <a:gd name="T36" fmla="*/ 24 w 1354"/>
                  <a:gd name="T37" fmla="*/ 306 h 1099"/>
                  <a:gd name="T38" fmla="*/ 21 w 1354"/>
                  <a:gd name="T39" fmla="*/ 220 h 1099"/>
                  <a:gd name="T40" fmla="*/ 24 w 1354"/>
                  <a:gd name="T41" fmla="*/ 140 h 1099"/>
                  <a:gd name="T42" fmla="*/ 33 w 1354"/>
                  <a:gd name="T43" fmla="*/ 73 h 1099"/>
                  <a:gd name="T44" fmla="*/ 40 w 1354"/>
                  <a:gd name="T45" fmla="*/ 32 h 1099"/>
                  <a:gd name="T46" fmla="*/ 257 w 1354"/>
                  <a:gd name="T47" fmla="*/ 225 h 1099"/>
                  <a:gd name="T48" fmla="*/ 259 w 1354"/>
                  <a:gd name="T49" fmla="*/ 200 h 1099"/>
                  <a:gd name="T50" fmla="*/ 261 w 1354"/>
                  <a:gd name="T51" fmla="*/ 164 h 1099"/>
                  <a:gd name="T52" fmla="*/ 264 w 1354"/>
                  <a:gd name="T53" fmla="*/ 120 h 1099"/>
                  <a:gd name="T54" fmla="*/ 267 w 1354"/>
                  <a:gd name="T55" fmla="*/ 73 h 1099"/>
                  <a:gd name="T56" fmla="*/ 269 w 1354"/>
                  <a:gd name="T57" fmla="*/ 30 h 1099"/>
                  <a:gd name="T58" fmla="*/ 268 w 1354"/>
                  <a:gd name="T59" fmla="*/ 1 h 1099"/>
                  <a:gd name="T60" fmla="*/ 234 w 1354"/>
                  <a:gd name="T61" fmla="*/ 0 h 1099"/>
                  <a:gd name="T62" fmla="*/ 185 w 1354"/>
                  <a:gd name="T63" fmla="*/ 0 h 1099"/>
                  <a:gd name="T64" fmla="*/ 129 w 1354"/>
                  <a:gd name="T65" fmla="*/ 1 h 1099"/>
                  <a:gd name="T66" fmla="*/ 75 w 1354"/>
                  <a:gd name="T67" fmla="*/ 1 h 1099"/>
                  <a:gd name="T68" fmla="*/ 37 w 1354"/>
                  <a:gd name="T69" fmla="*/ 2 h 1099"/>
                  <a:gd name="T70" fmla="*/ 23 w 1354"/>
                  <a:gd name="T71" fmla="*/ 7 h 1099"/>
                  <a:gd name="T72" fmla="*/ 14 w 1354"/>
                  <a:gd name="T73" fmla="*/ 49 h 1099"/>
                  <a:gd name="T74" fmla="*/ 5 w 1354"/>
                  <a:gd name="T75" fmla="*/ 121 h 1099"/>
                  <a:gd name="T76" fmla="*/ 0 w 1354"/>
                  <a:gd name="T77" fmla="*/ 211 h 1099"/>
                  <a:gd name="T78" fmla="*/ 5 w 1354"/>
                  <a:gd name="T79" fmla="*/ 308 h 1099"/>
                  <a:gd name="T80" fmla="*/ 24 w 1354"/>
                  <a:gd name="T81" fmla="*/ 401 h 1099"/>
                  <a:gd name="T82" fmla="*/ 61 w 1354"/>
                  <a:gd name="T83" fmla="*/ 473 h 1099"/>
                  <a:gd name="T84" fmla="*/ 87 w 1354"/>
                  <a:gd name="T85" fmla="*/ 496 h 1099"/>
                  <a:gd name="T86" fmla="*/ 127 w 1354"/>
                  <a:gd name="T87" fmla="*/ 517 h 1099"/>
                  <a:gd name="T88" fmla="*/ 190 w 1354"/>
                  <a:gd name="T89" fmla="*/ 536 h 1099"/>
                  <a:gd name="T90" fmla="*/ 283 w 1354"/>
                  <a:gd name="T91" fmla="*/ 547 h 1099"/>
                  <a:gd name="T92" fmla="*/ 407 w 1354"/>
                  <a:gd name="T93" fmla="*/ 545 h 1099"/>
                  <a:gd name="T94" fmla="*/ 468 w 1354"/>
                  <a:gd name="T95" fmla="*/ 541 h 1099"/>
                  <a:gd name="T96" fmla="*/ 505 w 1354"/>
                  <a:gd name="T97" fmla="*/ 534 h 1099"/>
                  <a:gd name="T98" fmla="*/ 556 w 1354"/>
                  <a:gd name="T99" fmla="*/ 522 h 1099"/>
                  <a:gd name="T100" fmla="*/ 606 w 1354"/>
                  <a:gd name="T101" fmla="*/ 498 h 1099"/>
                  <a:gd name="T102" fmla="*/ 648 w 1354"/>
                  <a:gd name="T103" fmla="*/ 462 h 1099"/>
                  <a:gd name="T104" fmla="*/ 674 w 1354"/>
                  <a:gd name="T105" fmla="*/ 409 h 1099"/>
                  <a:gd name="T106" fmla="*/ 676 w 1354"/>
                  <a:gd name="T107" fmla="*/ 347 h 1099"/>
                  <a:gd name="T108" fmla="*/ 668 w 1354"/>
                  <a:gd name="T109" fmla="*/ 295 h 1099"/>
                  <a:gd name="T110" fmla="*/ 650 w 1354"/>
                  <a:gd name="T111" fmla="*/ 255 h 1099"/>
                  <a:gd name="T112" fmla="*/ 626 w 1354"/>
                  <a:gd name="T113" fmla="*/ 226 h 1099"/>
                  <a:gd name="T114" fmla="*/ 592 w 1354"/>
                  <a:gd name="T115" fmla="*/ 206 h 1099"/>
                  <a:gd name="T116" fmla="*/ 552 w 1354"/>
                  <a:gd name="T117" fmla="*/ 194 h 109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4"/>
                  <a:gd name="T178" fmla="*/ 0 h 1099"/>
                  <a:gd name="T179" fmla="*/ 1354 w 1354"/>
                  <a:gd name="T180" fmla="*/ 1099 h 109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4" h="1099">
                    <a:moveTo>
                      <a:pt x="1038" y="422"/>
                    </a:moveTo>
                    <a:lnTo>
                      <a:pt x="1049" y="422"/>
                    </a:lnTo>
                    <a:lnTo>
                      <a:pt x="1055" y="420"/>
                    </a:lnTo>
                    <a:lnTo>
                      <a:pt x="1065" y="420"/>
                    </a:lnTo>
                    <a:lnTo>
                      <a:pt x="1068" y="420"/>
                    </a:lnTo>
                    <a:lnTo>
                      <a:pt x="1072" y="422"/>
                    </a:lnTo>
                    <a:lnTo>
                      <a:pt x="1078" y="422"/>
                    </a:lnTo>
                    <a:lnTo>
                      <a:pt x="1084" y="422"/>
                    </a:lnTo>
                    <a:lnTo>
                      <a:pt x="1089" y="422"/>
                    </a:lnTo>
                    <a:lnTo>
                      <a:pt x="1095" y="424"/>
                    </a:lnTo>
                    <a:lnTo>
                      <a:pt x="1101" y="424"/>
                    </a:lnTo>
                    <a:lnTo>
                      <a:pt x="1106" y="426"/>
                    </a:lnTo>
                    <a:lnTo>
                      <a:pt x="1112" y="426"/>
                    </a:lnTo>
                    <a:lnTo>
                      <a:pt x="1118" y="428"/>
                    </a:lnTo>
                    <a:lnTo>
                      <a:pt x="1125" y="430"/>
                    </a:lnTo>
                    <a:lnTo>
                      <a:pt x="1131" y="432"/>
                    </a:lnTo>
                    <a:lnTo>
                      <a:pt x="1137" y="434"/>
                    </a:lnTo>
                    <a:lnTo>
                      <a:pt x="1144" y="435"/>
                    </a:lnTo>
                    <a:lnTo>
                      <a:pt x="1150" y="439"/>
                    </a:lnTo>
                    <a:lnTo>
                      <a:pt x="1158" y="443"/>
                    </a:lnTo>
                    <a:lnTo>
                      <a:pt x="1165" y="445"/>
                    </a:lnTo>
                    <a:lnTo>
                      <a:pt x="1171" y="449"/>
                    </a:lnTo>
                    <a:lnTo>
                      <a:pt x="1179" y="453"/>
                    </a:lnTo>
                    <a:lnTo>
                      <a:pt x="1186" y="456"/>
                    </a:lnTo>
                    <a:lnTo>
                      <a:pt x="1192" y="460"/>
                    </a:lnTo>
                    <a:lnTo>
                      <a:pt x="1200" y="464"/>
                    </a:lnTo>
                    <a:lnTo>
                      <a:pt x="1205" y="468"/>
                    </a:lnTo>
                    <a:lnTo>
                      <a:pt x="1213" y="473"/>
                    </a:lnTo>
                    <a:lnTo>
                      <a:pt x="1219" y="479"/>
                    </a:lnTo>
                    <a:lnTo>
                      <a:pt x="1224" y="485"/>
                    </a:lnTo>
                    <a:lnTo>
                      <a:pt x="1230" y="491"/>
                    </a:lnTo>
                    <a:lnTo>
                      <a:pt x="1238" y="496"/>
                    </a:lnTo>
                    <a:lnTo>
                      <a:pt x="1243" y="504"/>
                    </a:lnTo>
                    <a:lnTo>
                      <a:pt x="1249" y="510"/>
                    </a:lnTo>
                    <a:lnTo>
                      <a:pt x="1255" y="519"/>
                    </a:lnTo>
                    <a:lnTo>
                      <a:pt x="1262" y="527"/>
                    </a:lnTo>
                    <a:lnTo>
                      <a:pt x="1266" y="534"/>
                    </a:lnTo>
                    <a:lnTo>
                      <a:pt x="1272" y="544"/>
                    </a:lnTo>
                    <a:lnTo>
                      <a:pt x="1277" y="551"/>
                    </a:lnTo>
                    <a:lnTo>
                      <a:pt x="1283" y="563"/>
                    </a:lnTo>
                    <a:lnTo>
                      <a:pt x="1285" y="572"/>
                    </a:lnTo>
                    <a:lnTo>
                      <a:pt x="1291" y="582"/>
                    </a:lnTo>
                    <a:lnTo>
                      <a:pt x="1295" y="593"/>
                    </a:lnTo>
                    <a:lnTo>
                      <a:pt x="1298" y="605"/>
                    </a:lnTo>
                    <a:lnTo>
                      <a:pt x="1300" y="616"/>
                    </a:lnTo>
                    <a:lnTo>
                      <a:pt x="1304" y="629"/>
                    </a:lnTo>
                    <a:lnTo>
                      <a:pt x="1306" y="643"/>
                    </a:lnTo>
                    <a:lnTo>
                      <a:pt x="1310" y="658"/>
                    </a:lnTo>
                    <a:lnTo>
                      <a:pt x="1310" y="669"/>
                    </a:lnTo>
                    <a:lnTo>
                      <a:pt x="1312" y="684"/>
                    </a:lnTo>
                    <a:lnTo>
                      <a:pt x="1314" y="700"/>
                    </a:lnTo>
                    <a:lnTo>
                      <a:pt x="1314" y="717"/>
                    </a:lnTo>
                    <a:lnTo>
                      <a:pt x="1314" y="732"/>
                    </a:lnTo>
                    <a:lnTo>
                      <a:pt x="1314" y="749"/>
                    </a:lnTo>
                    <a:lnTo>
                      <a:pt x="1314" y="766"/>
                    </a:lnTo>
                    <a:lnTo>
                      <a:pt x="1314" y="785"/>
                    </a:lnTo>
                    <a:lnTo>
                      <a:pt x="1312" y="787"/>
                    </a:lnTo>
                    <a:lnTo>
                      <a:pt x="1312" y="797"/>
                    </a:lnTo>
                    <a:lnTo>
                      <a:pt x="1312" y="800"/>
                    </a:lnTo>
                    <a:lnTo>
                      <a:pt x="1310" y="808"/>
                    </a:lnTo>
                    <a:lnTo>
                      <a:pt x="1308" y="816"/>
                    </a:lnTo>
                    <a:lnTo>
                      <a:pt x="1308" y="823"/>
                    </a:lnTo>
                    <a:lnTo>
                      <a:pt x="1304" y="831"/>
                    </a:lnTo>
                    <a:lnTo>
                      <a:pt x="1302" y="840"/>
                    </a:lnTo>
                    <a:lnTo>
                      <a:pt x="1298" y="846"/>
                    </a:lnTo>
                    <a:lnTo>
                      <a:pt x="1296" y="852"/>
                    </a:lnTo>
                    <a:lnTo>
                      <a:pt x="1295" y="857"/>
                    </a:lnTo>
                    <a:lnTo>
                      <a:pt x="1293" y="861"/>
                    </a:lnTo>
                    <a:lnTo>
                      <a:pt x="1289" y="867"/>
                    </a:lnTo>
                    <a:lnTo>
                      <a:pt x="1287" y="873"/>
                    </a:lnTo>
                    <a:lnTo>
                      <a:pt x="1283" y="878"/>
                    </a:lnTo>
                    <a:lnTo>
                      <a:pt x="1279" y="884"/>
                    </a:lnTo>
                    <a:lnTo>
                      <a:pt x="1276" y="890"/>
                    </a:lnTo>
                    <a:lnTo>
                      <a:pt x="1272" y="895"/>
                    </a:lnTo>
                    <a:lnTo>
                      <a:pt x="1268" y="901"/>
                    </a:lnTo>
                    <a:lnTo>
                      <a:pt x="1264" y="907"/>
                    </a:lnTo>
                    <a:lnTo>
                      <a:pt x="1258" y="912"/>
                    </a:lnTo>
                    <a:lnTo>
                      <a:pt x="1253" y="918"/>
                    </a:lnTo>
                    <a:lnTo>
                      <a:pt x="1247" y="924"/>
                    </a:lnTo>
                    <a:lnTo>
                      <a:pt x="1241" y="930"/>
                    </a:lnTo>
                    <a:lnTo>
                      <a:pt x="1234" y="935"/>
                    </a:lnTo>
                    <a:lnTo>
                      <a:pt x="1228" y="941"/>
                    </a:lnTo>
                    <a:lnTo>
                      <a:pt x="1220" y="947"/>
                    </a:lnTo>
                    <a:lnTo>
                      <a:pt x="1215" y="952"/>
                    </a:lnTo>
                    <a:lnTo>
                      <a:pt x="1205" y="958"/>
                    </a:lnTo>
                    <a:lnTo>
                      <a:pt x="1198" y="964"/>
                    </a:lnTo>
                    <a:lnTo>
                      <a:pt x="1190" y="968"/>
                    </a:lnTo>
                    <a:lnTo>
                      <a:pt x="1181" y="973"/>
                    </a:lnTo>
                    <a:lnTo>
                      <a:pt x="1169" y="979"/>
                    </a:lnTo>
                    <a:lnTo>
                      <a:pt x="1160" y="983"/>
                    </a:lnTo>
                    <a:lnTo>
                      <a:pt x="1150" y="989"/>
                    </a:lnTo>
                    <a:lnTo>
                      <a:pt x="1139" y="994"/>
                    </a:lnTo>
                    <a:lnTo>
                      <a:pt x="1127" y="998"/>
                    </a:lnTo>
                    <a:lnTo>
                      <a:pt x="1116" y="1002"/>
                    </a:lnTo>
                    <a:lnTo>
                      <a:pt x="1103" y="1006"/>
                    </a:lnTo>
                    <a:lnTo>
                      <a:pt x="1091" y="1011"/>
                    </a:lnTo>
                    <a:lnTo>
                      <a:pt x="1076" y="1013"/>
                    </a:lnTo>
                    <a:lnTo>
                      <a:pt x="1063" y="1017"/>
                    </a:lnTo>
                    <a:lnTo>
                      <a:pt x="1047" y="1021"/>
                    </a:lnTo>
                    <a:lnTo>
                      <a:pt x="1034" y="1025"/>
                    </a:lnTo>
                    <a:lnTo>
                      <a:pt x="1017" y="1027"/>
                    </a:lnTo>
                    <a:lnTo>
                      <a:pt x="1002" y="1028"/>
                    </a:lnTo>
                    <a:lnTo>
                      <a:pt x="985" y="1032"/>
                    </a:lnTo>
                    <a:lnTo>
                      <a:pt x="968" y="1034"/>
                    </a:lnTo>
                    <a:lnTo>
                      <a:pt x="949" y="1036"/>
                    </a:lnTo>
                    <a:lnTo>
                      <a:pt x="931" y="1038"/>
                    </a:lnTo>
                    <a:lnTo>
                      <a:pt x="912" y="1038"/>
                    </a:lnTo>
                    <a:lnTo>
                      <a:pt x="892" y="1040"/>
                    </a:lnTo>
                    <a:lnTo>
                      <a:pt x="890" y="1040"/>
                    </a:lnTo>
                    <a:lnTo>
                      <a:pt x="886" y="1040"/>
                    </a:lnTo>
                    <a:lnTo>
                      <a:pt x="882" y="1040"/>
                    </a:lnTo>
                    <a:lnTo>
                      <a:pt x="876" y="1042"/>
                    </a:lnTo>
                    <a:lnTo>
                      <a:pt x="873" y="1042"/>
                    </a:lnTo>
                    <a:lnTo>
                      <a:pt x="867" y="1044"/>
                    </a:lnTo>
                    <a:lnTo>
                      <a:pt x="859" y="1044"/>
                    </a:lnTo>
                    <a:lnTo>
                      <a:pt x="852" y="1044"/>
                    </a:lnTo>
                    <a:lnTo>
                      <a:pt x="844" y="1044"/>
                    </a:lnTo>
                    <a:lnTo>
                      <a:pt x="836" y="1046"/>
                    </a:lnTo>
                    <a:lnTo>
                      <a:pt x="827" y="1047"/>
                    </a:lnTo>
                    <a:lnTo>
                      <a:pt x="817" y="1047"/>
                    </a:lnTo>
                    <a:lnTo>
                      <a:pt x="808" y="1049"/>
                    </a:lnTo>
                    <a:lnTo>
                      <a:pt x="798" y="1051"/>
                    </a:lnTo>
                    <a:lnTo>
                      <a:pt x="787" y="1051"/>
                    </a:lnTo>
                    <a:lnTo>
                      <a:pt x="776" y="1053"/>
                    </a:lnTo>
                    <a:lnTo>
                      <a:pt x="762" y="1053"/>
                    </a:lnTo>
                    <a:lnTo>
                      <a:pt x="751" y="1055"/>
                    </a:lnTo>
                    <a:lnTo>
                      <a:pt x="738" y="1055"/>
                    </a:lnTo>
                    <a:lnTo>
                      <a:pt x="724" y="1055"/>
                    </a:lnTo>
                    <a:lnTo>
                      <a:pt x="711" y="1055"/>
                    </a:lnTo>
                    <a:lnTo>
                      <a:pt x="698" y="1057"/>
                    </a:lnTo>
                    <a:lnTo>
                      <a:pt x="682" y="1057"/>
                    </a:lnTo>
                    <a:lnTo>
                      <a:pt x="669" y="1057"/>
                    </a:lnTo>
                    <a:lnTo>
                      <a:pt x="654" y="1057"/>
                    </a:lnTo>
                    <a:lnTo>
                      <a:pt x="639" y="1059"/>
                    </a:lnTo>
                    <a:lnTo>
                      <a:pt x="623" y="1059"/>
                    </a:lnTo>
                    <a:lnTo>
                      <a:pt x="608" y="1059"/>
                    </a:lnTo>
                    <a:lnTo>
                      <a:pt x="595" y="1059"/>
                    </a:lnTo>
                    <a:lnTo>
                      <a:pt x="580" y="1059"/>
                    </a:lnTo>
                    <a:lnTo>
                      <a:pt x="563" y="1057"/>
                    </a:lnTo>
                    <a:lnTo>
                      <a:pt x="547" y="1055"/>
                    </a:lnTo>
                    <a:lnTo>
                      <a:pt x="532" y="1055"/>
                    </a:lnTo>
                    <a:lnTo>
                      <a:pt x="515" y="1055"/>
                    </a:lnTo>
                    <a:lnTo>
                      <a:pt x="500" y="1053"/>
                    </a:lnTo>
                    <a:lnTo>
                      <a:pt x="483" y="1051"/>
                    </a:lnTo>
                    <a:lnTo>
                      <a:pt x="468" y="1049"/>
                    </a:lnTo>
                    <a:lnTo>
                      <a:pt x="452" y="1047"/>
                    </a:lnTo>
                    <a:lnTo>
                      <a:pt x="435" y="1046"/>
                    </a:lnTo>
                    <a:lnTo>
                      <a:pt x="420" y="1044"/>
                    </a:lnTo>
                    <a:lnTo>
                      <a:pt x="405" y="1040"/>
                    </a:lnTo>
                    <a:lnTo>
                      <a:pt x="390" y="1038"/>
                    </a:lnTo>
                    <a:lnTo>
                      <a:pt x="373" y="1034"/>
                    </a:lnTo>
                    <a:lnTo>
                      <a:pt x="357" y="1030"/>
                    </a:lnTo>
                    <a:lnTo>
                      <a:pt x="342" y="1027"/>
                    </a:lnTo>
                    <a:lnTo>
                      <a:pt x="329" y="1023"/>
                    </a:lnTo>
                    <a:lnTo>
                      <a:pt x="314" y="1017"/>
                    </a:lnTo>
                    <a:lnTo>
                      <a:pt x="300" y="1011"/>
                    </a:lnTo>
                    <a:lnTo>
                      <a:pt x="285" y="1008"/>
                    </a:lnTo>
                    <a:lnTo>
                      <a:pt x="272" y="1002"/>
                    </a:lnTo>
                    <a:lnTo>
                      <a:pt x="258" y="994"/>
                    </a:lnTo>
                    <a:lnTo>
                      <a:pt x="245" y="989"/>
                    </a:lnTo>
                    <a:lnTo>
                      <a:pt x="234" y="981"/>
                    </a:lnTo>
                    <a:lnTo>
                      <a:pt x="222" y="975"/>
                    </a:lnTo>
                    <a:lnTo>
                      <a:pt x="209" y="968"/>
                    </a:lnTo>
                    <a:lnTo>
                      <a:pt x="198" y="960"/>
                    </a:lnTo>
                    <a:lnTo>
                      <a:pt x="186" y="951"/>
                    </a:lnTo>
                    <a:lnTo>
                      <a:pt x="177" y="943"/>
                    </a:lnTo>
                    <a:lnTo>
                      <a:pt x="167" y="933"/>
                    </a:lnTo>
                    <a:lnTo>
                      <a:pt x="158" y="924"/>
                    </a:lnTo>
                    <a:lnTo>
                      <a:pt x="150" y="914"/>
                    </a:lnTo>
                    <a:lnTo>
                      <a:pt x="142" y="905"/>
                    </a:lnTo>
                    <a:lnTo>
                      <a:pt x="135" y="892"/>
                    </a:lnTo>
                    <a:lnTo>
                      <a:pt x="127" y="880"/>
                    </a:lnTo>
                    <a:lnTo>
                      <a:pt x="120" y="869"/>
                    </a:lnTo>
                    <a:lnTo>
                      <a:pt x="114" y="855"/>
                    </a:lnTo>
                    <a:lnTo>
                      <a:pt x="106" y="842"/>
                    </a:lnTo>
                    <a:lnTo>
                      <a:pt x="101" y="829"/>
                    </a:lnTo>
                    <a:lnTo>
                      <a:pt x="95" y="816"/>
                    </a:lnTo>
                    <a:lnTo>
                      <a:pt x="89" y="802"/>
                    </a:lnTo>
                    <a:lnTo>
                      <a:pt x="85" y="787"/>
                    </a:lnTo>
                    <a:lnTo>
                      <a:pt x="80" y="772"/>
                    </a:lnTo>
                    <a:lnTo>
                      <a:pt x="76" y="757"/>
                    </a:lnTo>
                    <a:lnTo>
                      <a:pt x="72" y="741"/>
                    </a:lnTo>
                    <a:lnTo>
                      <a:pt x="68" y="726"/>
                    </a:lnTo>
                    <a:lnTo>
                      <a:pt x="65" y="711"/>
                    </a:lnTo>
                    <a:lnTo>
                      <a:pt x="63" y="694"/>
                    </a:lnTo>
                    <a:lnTo>
                      <a:pt x="59" y="679"/>
                    </a:lnTo>
                    <a:lnTo>
                      <a:pt x="55" y="662"/>
                    </a:lnTo>
                    <a:lnTo>
                      <a:pt x="53" y="644"/>
                    </a:lnTo>
                    <a:lnTo>
                      <a:pt x="51" y="627"/>
                    </a:lnTo>
                    <a:lnTo>
                      <a:pt x="49" y="612"/>
                    </a:lnTo>
                    <a:lnTo>
                      <a:pt x="47" y="593"/>
                    </a:lnTo>
                    <a:lnTo>
                      <a:pt x="46" y="578"/>
                    </a:lnTo>
                    <a:lnTo>
                      <a:pt x="46" y="561"/>
                    </a:lnTo>
                    <a:lnTo>
                      <a:pt x="46" y="544"/>
                    </a:lnTo>
                    <a:lnTo>
                      <a:pt x="44" y="525"/>
                    </a:lnTo>
                    <a:lnTo>
                      <a:pt x="42" y="508"/>
                    </a:lnTo>
                    <a:lnTo>
                      <a:pt x="42" y="491"/>
                    </a:lnTo>
                    <a:lnTo>
                      <a:pt x="42" y="475"/>
                    </a:lnTo>
                    <a:lnTo>
                      <a:pt x="42" y="456"/>
                    </a:lnTo>
                    <a:lnTo>
                      <a:pt x="42" y="441"/>
                    </a:lnTo>
                    <a:lnTo>
                      <a:pt x="44" y="422"/>
                    </a:lnTo>
                    <a:lnTo>
                      <a:pt x="44" y="407"/>
                    </a:lnTo>
                    <a:lnTo>
                      <a:pt x="44" y="390"/>
                    </a:lnTo>
                    <a:lnTo>
                      <a:pt x="44" y="373"/>
                    </a:lnTo>
                    <a:lnTo>
                      <a:pt x="46" y="356"/>
                    </a:lnTo>
                    <a:lnTo>
                      <a:pt x="46" y="340"/>
                    </a:lnTo>
                    <a:lnTo>
                      <a:pt x="46" y="325"/>
                    </a:lnTo>
                    <a:lnTo>
                      <a:pt x="47" y="310"/>
                    </a:lnTo>
                    <a:lnTo>
                      <a:pt x="47" y="293"/>
                    </a:lnTo>
                    <a:lnTo>
                      <a:pt x="49" y="280"/>
                    </a:lnTo>
                    <a:lnTo>
                      <a:pt x="51" y="262"/>
                    </a:lnTo>
                    <a:lnTo>
                      <a:pt x="53" y="249"/>
                    </a:lnTo>
                    <a:lnTo>
                      <a:pt x="53" y="234"/>
                    </a:lnTo>
                    <a:lnTo>
                      <a:pt x="55" y="221"/>
                    </a:lnTo>
                    <a:lnTo>
                      <a:pt x="55" y="207"/>
                    </a:lnTo>
                    <a:lnTo>
                      <a:pt x="59" y="194"/>
                    </a:lnTo>
                    <a:lnTo>
                      <a:pt x="59" y="183"/>
                    </a:lnTo>
                    <a:lnTo>
                      <a:pt x="63" y="171"/>
                    </a:lnTo>
                    <a:lnTo>
                      <a:pt x="63" y="158"/>
                    </a:lnTo>
                    <a:lnTo>
                      <a:pt x="65" y="147"/>
                    </a:lnTo>
                    <a:lnTo>
                      <a:pt x="66" y="135"/>
                    </a:lnTo>
                    <a:lnTo>
                      <a:pt x="68" y="126"/>
                    </a:lnTo>
                    <a:lnTo>
                      <a:pt x="68" y="114"/>
                    </a:lnTo>
                    <a:lnTo>
                      <a:pt x="72" y="107"/>
                    </a:lnTo>
                    <a:lnTo>
                      <a:pt x="72" y="97"/>
                    </a:lnTo>
                    <a:lnTo>
                      <a:pt x="76" y="89"/>
                    </a:lnTo>
                    <a:lnTo>
                      <a:pt x="76" y="82"/>
                    </a:lnTo>
                    <a:lnTo>
                      <a:pt x="78" y="76"/>
                    </a:lnTo>
                    <a:lnTo>
                      <a:pt x="78" y="69"/>
                    </a:lnTo>
                    <a:lnTo>
                      <a:pt x="80" y="65"/>
                    </a:lnTo>
                    <a:lnTo>
                      <a:pt x="82" y="59"/>
                    </a:lnTo>
                    <a:lnTo>
                      <a:pt x="84" y="55"/>
                    </a:lnTo>
                    <a:lnTo>
                      <a:pt x="85" y="51"/>
                    </a:lnTo>
                    <a:lnTo>
                      <a:pt x="87" y="50"/>
                    </a:lnTo>
                    <a:lnTo>
                      <a:pt x="504" y="50"/>
                    </a:lnTo>
                    <a:lnTo>
                      <a:pt x="469" y="502"/>
                    </a:lnTo>
                    <a:lnTo>
                      <a:pt x="686" y="453"/>
                    </a:lnTo>
                    <a:lnTo>
                      <a:pt x="705" y="407"/>
                    </a:lnTo>
                    <a:lnTo>
                      <a:pt x="513" y="453"/>
                    </a:lnTo>
                    <a:lnTo>
                      <a:pt x="513" y="451"/>
                    </a:lnTo>
                    <a:lnTo>
                      <a:pt x="513" y="447"/>
                    </a:lnTo>
                    <a:lnTo>
                      <a:pt x="513" y="443"/>
                    </a:lnTo>
                    <a:lnTo>
                      <a:pt x="513" y="435"/>
                    </a:lnTo>
                    <a:lnTo>
                      <a:pt x="513" y="432"/>
                    </a:lnTo>
                    <a:lnTo>
                      <a:pt x="513" y="428"/>
                    </a:lnTo>
                    <a:lnTo>
                      <a:pt x="513" y="422"/>
                    </a:lnTo>
                    <a:lnTo>
                      <a:pt x="515" y="418"/>
                    </a:lnTo>
                    <a:lnTo>
                      <a:pt x="515" y="413"/>
                    </a:lnTo>
                    <a:lnTo>
                      <a:pt x="515" y="409"/>
                    </a:lnTo>
                    <a:lnTo>
                      <a:pt x="517" y="401"/>
                    </a:lnTo>
                    <a:lnTo>
                      <a:pt x="517" y="397"/>
                    </a:lnTo>
                    <a:lnTo>
                      <a:pt x="517" y="390"/>
                    </a:lnTo>
                    <a:lnTo>
                      <a:pt x="517" y="382"/>
                    </a:lnTo>
                    <a:lnTo>
                      <a:pt x="519" y="376"/>
                    </a:lnTo>
                    <a:lnTo>
                      <a:pt x="519" y="369"/>
                    </a:lnTo>
                    <a:lnTo>
                      <a:pt x="519" y="361"/>
                    </a:lnTo>
                    <a:lnTo>
                      <a:pt x="521" y="354"/>
                    </a:lnTo>
                    <a:lnTo>
                      <a:pt x="521" y="346"/>
                    </a:lnTo>
                    <a:lnTo>
                      <a:pt x="521" y="338"/>
                    </a:lnTo>
                    <a:lnTo>
                      <a:pt x="521" y="329"/>
                    </a:lnTo>
                    <a:lnTo>
                      <a:pt x="523" y="321"/>
                    </a:lnTo>
                    <a:lnTo>
                      <a:pt x="523" y="314"/>
                    </a:lnTo>
                    <a:lnTo>
                      <a:pt x="525" y="304"/>
                    </a:lnTo>
                    <a:lnTo>
                      <a:pt x="525" y="295"/>
                    </a:lnTo>
                    <a:lnTo>
                      <a:pt x="527" y="287"/>
                    </a:lnTo>
                    <a:lnTo>
                      <a:pt x="527" y="278"/>
                    </a:lnTo>
                    <a:lnTo>
                      <a:pt x="528" y="270"/>
                    </a:lnTo>
                    <a:lnTo>
                      <a:pt x="528" y="259"/>
                    </a:lnTo>
                    <a:lnTo>
                      <a:pt x="528" y="249"/>
                    </a:lnTo>
                    <a:lnTo>
                      <a:pt x="528" y="240"/>
                    </a:lnTo>
                    <a:lnTo>
                      <a:pt x="530" y="230"/>
                    </a:lnTo>
                    <a:lnTo>
                      <a:pt x="530" y="221"/>
                    </a:lnTo>
                    <a:lnTo>
                      <a:pt x="530" y="211"/>
                    </a:lnTo>
                    <a:lnTo>
                      <a:pt x="532" y="202"/>
                    </a:lnTo>
                    <a:lnTo>
                      <a:pt x="532" y="194"/>
                    </a:lnTo>
                    <a:lnTo>
                      <a:pt x="532" y="183"/>
                    </a:lnTo>
                    <a:lnTo>
                      <a:pt x="534" y="175"/>
                    </a:lnTo>
                    <a:lnTo>
                      <a:pt x="534" y="164"/>
                    </a:lnTo>
                    <a:lnTo>
                      <a:pt x="534" y="156"/>
                    </a:lnTo>
                    <a:lnTo>
                      <a:pt x="534" y="147"/>
                    </a:lnTo>
                    <a:lnTo>
                      <a:pt x="534" y="137"/>
                    </a:lnTo>
                    <a:lnTo>
                      <a:pt x="536" y="128"/>
                    </a:lnTo>
                    <a:lnTo>
                      <a:pt x="536" y="120"/>
                    </a:lnTo>
                    <a:lnTo>
                      <a:pt x="536" y="110"/>
                    </a:lnTo>
                    <a:lnTo>
                      <a:pt x="536" y="101"/>
                    </a:lnTo>
                    <a:lnTo>
                      <a:pt x="536" y="93"/>
                    </a:lnTo>
                    <a:lnTo>
                      <a:pt x="538" y="86"/>
                    </a:lnTo>
                    <a:lnTo>
                      <a:pt x="538" y="76"/>
                    </a:lnTo>
                    <a:lnTo>
                      <a:pt x="538" y="69"/>
                    </a:lnTo>
                    <a:lnTo>
                      <a:pt x="538" y="61"/>
                    </a:lnTo>
                    <a:lnTo>
                      <a:pt x="538" y="53"/>
                    </a:lnTo>
                    <a:lnTo>
                      <a:pt x="538" y="46"/>
                    </a:lnTo>
                    <a:lnTo>
                      <a:pt x="538" y="38"/>
                    </a:lnTo>
                    <a:lnTo>
                      <a:pt x="538" y="32"/>
                    </a:lnTo>
                    <a:lnTo>
                      <a:pt x="538" y="25"/>
                    </a:lnTo>
                    <a:lnTo>
                      <a:pt x="538" y="19"/>
                    </a:lnTo>
                    <a:lnTo>
                      <a:pt x="538" y="13"/>
                    </a:lnTo>
                    <a:lnTo>
                      <a:pt x="538" y="8"/>
                    </a:lnTo>
                    <a:lnTo>
                      <a:pt x="538" y="2"/>
                    </a:lnTo>
                    <a:lnTo>
                      <a:pt x="536" y="2"/>
                    </a:lnTo>
                    <a:lnTo>
                      <a:pt x="532" y="0"/>
                    </a:lnTo>
                    <a:lnTo>
                      <a:pt x="525" y="0"/>
                    </a:lnTo>
                    <a:lnTo>
                      <a:pt x="517" y="0"/>
                    </a:lnTo>
                    <a:lnTo>
                      <a:pt x="511" y="0"/>
                    </a:lnTo>
                    <a:lnTo>
                      <a:pt x="504" y="0"/>
                    </a:lnTo>
                    <a:lnTo>
                      <a:pt x="498" y="0"/>
                    </a:lnTo>
                    <a:lnTo>
                      <a:pt x="490" y="0"/>
                    </a:lnTo>
                    <a:lnTo>
                      <a:pt x="483" y="0"/>
                    </a:lnTo>
                    <a:lnTo>
                      <a:pt x="477" y="0"/>
                    </a:lnTo>
                    <a:lnTo>
                      <a:pt x="469" y="0"/>
                    </a:lnTo>
                    <a:lnTo>
                      <a:pt x="460" y="0"/>
                    </a:lnTo>
                    <a:lnTo>
                      <a:pt x="450" y="0"/>
                    </a:lnTo>
                    <a:lnTo>
                      <a:pt x="441" y="0"/>
                    </a:lnTo>
                    <a:lnTo>
                      <a:pt x="431" y="0"/>
                    </a:lnTo>
                    <a:lnTo>
                      <a:pt x="422" y="0"/>
                    </a:lnTo>
                    <a:lnTo>
                      <a:pt x="412" y="0"/>
                    </a:lnTo>
                    <a:lnTo>
                      <a:pt x="401" y="0"/>
                    </a:lnTo>
                    <a:lnTo>
                      <a:pt x="392" y="0"/>
                    </a:lnTo>
                    <a:lnTo>
                      <a:pt x="382" y="0"/>
                    </a:lnTo>
                    <a:lnTo>
                      <a:pt x="371" y="0"/>
                    </a:lnTo>
                    <a:lnTo>
                      <a:pt x="359" y="0"/>
                    </a:lnTo>
                    <a:lnTo>
                      <a:pt x="348" y="0"/>
                    </a:lnTo>
                    <a:lnTo>
                      <a:pt x="338" y="0"/>
                    </a:lnTo>
                    <a:lnTo>
                      <a:pt x="325" y="0"/>
                    </a:lnTo>
                    <a:lnTo>
                      <a:pt x="315" y="0"/>
                    </a:lnTo>
                    <a:lnTo>
                      <a:pt x="302" y="0"/>
                    </a:lnTo>
                    <a:lnTo>
                      <a:pt x="293" y="2"/>
                    </a:lnTo>
                    <a:lnTo>
                      <a:pt x="279" y="2"/>
                    </a:lnTo>
                    <a:lnTo>
                      <a:pt x="268" y="2"/>
                    </a:lnTo>
                    <a:lnTo>
                      <a:pt x="258" y="2"/>
                    </a:lnTo>
                    <a:lnTo>
                      <a:pt x="247" y="2"/>
                    </a:lnTo>
                    <a:lnTo>
                      <a:pt x="236" y="2"/>
                    </a:lnTo>
                    <a:lnTo>
                      <a:pt x="224" y="2"/>
                    </a:lnTo>
                    <a:lnTo>
                      <a:pt x="213" y="2"/>
                    </a:lnTo>
                    <a:lnTo>
                      <a:pt x="203" y="2"/>
                    </a:lnTo>
                    <a:lnTo>
                      <a:pt x="192" y="2"/>
                    </a:lnTo>
                    <a:lnTo>
                      <a:pt x="181" y="2"/>
                    </a:lnTo>
                    <a:lnTo>
                      <a:pt x="171" y="2"/>
                    </a:lnTo>
                    <a:lnTo>
                      <a:pt x="162" y="2"/>
                    </a:lnTo>
                    <a:lnTo>
                      <a:pt x="150" y="2"/>
                    </a:lnTo>
                    <a:lnTo>
                      <a:pt x="142" y="2"/>
                    </a:lnTo>
                    <a:lnTo>
                      <a:pt x="131" y="2"/>
                    </a:lnTo>
                    <a:lnTo>
                      <a:pt x="123" y="4"/>
                    </a:lnTo>
                    <a:lnTo>
                      <a:pt x="116" y="4"/>
                    </a:lnTo>
                    <a:lnTo>
                      <a:pt x="108" y="4"/>
                    </a:lnTo>
                    <a:lnTo>
                      <a:pt x="99" y="4"/>
                    </a:lnTo>
                    <a:lnTo>
                      <a:pt x="93" y="4"/>
                    </a:lnTo>
                    <a:lnTo>
                      <a:pt x="85" y="4"/>
                    </a:lnTo>
                    <a:lnTo>
                      <a:pt x="80" y="4"/>
                    </a:lnTo>
                    <a:lnTo>
                      <a:pt x="74" y="4"/>
                    </a:lnTo>
                    <a:lnTo>
                      <a:pt x="68" y="6"/>
                    </a:lnTo>
                    <a:lnTo>
                      <a:pt x="65" y="6"/>
                    </a:lnTo>
                    <a:lnTo>
                      <a:pt x="59" y="6"/>
                    </a:lnTo>
                    <a:lnTo>
                      <a:pt x="55" y="6"/>
                    </a:lnTo>
                    <a:lnTo>
                      <a:pt x="53" y="6"/>
                    </a:lnTo>
                    <a:lnTo>
                      <a:pt x="49" y="6"/>
                    </a:lnTo>
                    <a:lnTo>
                      <a:pt x="47" y="6"/>
                    </a:lnTo>
                    <a:lnTo>
                      <a:pt x="47" y="8"/>
                    </a:lnTo>
                    <a:lnTo>
                      <a:pt x="46" y="13"/>
                    </a:lnTo>
                    <a:lnTo>
                      <a:pt x="46" y="15"/>
                    </a:lnTo>
                    <a:lnTo>
                      <a:pt x="44" y="21"/>
                    </a:lnTo>
                    <a:lnTo>
                      <a:pt x="44" y="27"/>
                    </a:lnTo>
                    <a:lnTo>
                      <a:pt x="42" y="34"/>
                    </a:lnTo>
                    <a:lnTo>
                      <a:pt x="40" y="40"/>
                    </a:lnTo>
                    <a:lnTo>
                      <a:pt x="38" y="50"/>
                    </a:lnTo>
                    <a:lnTo>
                      <a:pt x="36" y="57"/>
                    </a:lnTo>
                    <a:lnTo>
                      <a:pt x="36" y="67"/>
                    </a:lnTo>
                    <a:lnTo>
                      <a:pt x="32" y="76"/>
                    </a:lnTo>
                    <a:lnTo>
                      <a:pt x="32" y="88"/>
                    </a:lnTo>
                    <a:lnTo>
                      <a:pt x="28" y="99"/>
                    </a:lnTo>
                    <a:lnTo>
                      <a:pt x="28" y="110"/>
                    </a:lnTo>
                    <a:lnTo>
                      <a:pt x="25" y="122"/>
                    </a:lnTo>
                    <a:lnTo>
                      <a:pt x="25" y="137"/>
                    </a:lnTo>
                    <a:lnTo>
                      <a:pt x="21" y="150"/>
                    </a:lnTo>
                    <a:lnTo>
                      <a:pt x="19" y="164"/>
                    </a:lnTo>
                    <a:lnTo>
                      <a:pt x="17" y="179"/>
                    </a:lnTo>
                    <a:lnTo>
                      <a:pt x="15" y="194"/>
                    </a:lnTo>
                    <a:lnTo>
                      <a:pt x="13" y="209"/>
                    </a:lnTo>
                    <a:lnTo>
                      <a:pt x="13" y="226"/>
                    </a:lnTo>
                    <a:lnTo>
                      <a:pt x="9" y="242"/>
                    </a:lnTo>
                    <a:lnTo>
                      <a:pt x="9" y="259"/>
                    </a:lnTo>
                    <a:lnTo>
                      <a:pt x="6" y="274"/>
                    </a:lnTo>
                    <a:lnTo>
                      <a:pt x="6" y="293"/>
                    </a:lnTo>
                    <a:lnTo>
                      <a:pt x="4" y="310"/>
                    </a:lnTo>
                    <a:lnTo>
                      <a:pt x="4" y="329"/>
                    </a:lnTo>
                    <a:lnTo>
                      <a:pt x="2" y="346"/>
                    </a:lnTo>
                    <a:lnTo>
                      <a:pt x="2" y="367"/>
                    </a:lnTo>
                    <a:lnTo>
                      <a:pt x="0" y="384"/>
                    </a:lnTo>
                    <a:lnTo>
                      <a:pt x="0" y="403"/>
                    </a:lnTo>
                    <a:lnTo>
                      <a:pt x="0" y="422"/>
                    </a:lnTo>
                    <a:lnTo>
                      <a:pt x="0" y="441"/>
                    </a:lnTo>
                    <a:lnTo>
                      <a:pt x="0" y="460"/>
                    </a:lnTo>
                    <a:lnTo>
                      <a:pt x="0" y="479"/>
                    </a:lnTo>
                    <a:lnTo>
                      <a:pt x="0" y="498"/>
                    </a:lnTo>
                    <a:lnTo>
                      <a:pt x="2" y="519"/>
                    </a:lnTo>
                    <a:lnTo>
                      <a:pt x="2" y="538"/>
                    </a:lnTo>
                    <a:lnTo>
                      <a:pt x="4" y="557"/>
                    </a:lnTo>
                    <a:lnTo>
                      <a:pt x="4" y="576"/>
                    </a:lnTo>
                    <a:lnTo>
                      <a:pt x="6" y="597"/>
                    </a:lnTo>
                    <a:lnTo>
                      <a:pt x="9" y="616"/>
                    </a:lnTo>
                    <a:lnTo>
                      <a:pt x="11" y="635"/>
                    </a:lnTo>
                    <a:lnTo>
                      <a:pt x="15" y="654"/>
                    </a:lnTo>
                    <a:lnTo>
                      <a:pt x="17" y="675"/>
                    </a:lnTo>
                    <a:lnTo>
                      <a:pt x="21" y="692"/>
                    </a:lnTo>
                    <a:lnTo>
                      <a:pt x="25" y="711"/>
                    </a:lnTo>
                    <a:lnTo>
                      <a:pt x="28" y="730"/>
                    </a:lnTo>
                    <a:lnTo>
                      <a:pt x="34" y="749"/>
                    </a:lnTo>
                    <a:lnTo>
                      <a:pt x="38" y="766"/>
                    </a:lnTo>
                    <a:lnTo>
                      <a:pt x="44" y="785"/>
                    </a:lnTo>
                    <a:lnTo>
                      <a:pt x="49" y="802"/>
                    </a:lnTo>
                    <a:lnTo>
                      <a:pt x="55" y="819"/>
                    </a:lnTo>
                    <a:lnTo>
                      <a:pt x="61" y="836"/>
                    </a:lnTo>
                    <a:lnTo>
                      <a:pt x="68" y="852"/>
                    </a:lnTo>
                    <a:lnTo>
                      <a:pt x="76" y="869"/>
                    </a:lnTo>
                    <a:lnTo>
                      <a:pt x="85" y="884"/>
                    </a:lnTo>
                    <a:lnTo>
                      <a:pt x="93" y="899"/>
                    </a:lnTo>
                    <a:lnTo>
                      <a:pt x="103" y="914"/>
                    </a:lnTo>
                    <a:lnTo>
                      <a:pt x="112" y="930"/>
                    </a:lnTo>
                    <a:lnTo>
                      <a:pt x="123" y="945"/>
                    </a:lnTo>
                    <a:lnTo>
                      <a:pt x="123" y="947"/>
                    </a:lnTo>
                    <a:lnTo>
                      <a:pt x="129" y="952"/>
                    </a:lnTo>
                    <a:lnTo>
                      <a:pt x="131" y="956"/>
                    </a:lnTo>
                    <a:lnTo>
                      <a:pt x="139" y="962"/>
                    </a:lnTo>
                    <a:lnTo>
                      <a:pt x="142" y="968"/>
                    </a:lnTo>
                    <a:lnTo>
                      <a:pt x="152" y="975"/>
                    </a:lnTo>
                    <a:lnTo>
                      <a:pt x="156" y="979"/>
                    </a:lnTo>
                    <a:lnTo>
                      <a:pt x="160" y="981"/>
                    </a:lnTo>
                    <a:lnTo>
                      <a:pt x="165" y="985"/>
                    </a:lnTo>
                    <a:lnTo>
                      <a:pt x="171" y="990"/>
                    </a:lnTo>
                    <a:lnTo>
                      <a:pt x="175" y="992"/>
                    </a:lnTo>
                    <a:lnTo>
                      <a:pt x="182" y="998"/>
                    </a:lnTo>
                    <a:lnTo>
                      <a:pt x="188" y="1002"/>
                    </a:lnTo>
                    <a:lnTo>
                      <a:pt x="196" y="1006"/>
                    </a:lnTo>
                    <a:lnTo>
                      <a:pt x="203" y="1009"/>
                    </a:lnTo>
                    <a:lnTo>
                      <a:pt x="211" y="1013"/>
                    </a:lnTo>
                    <a:lnTo>
                      <a:pt x="219" y="1019"/>
                    </a:lnTo>
                    <a:lnTo>
                      <a:pt x="226" y="1023"/>
                    </a:lnTo>
                    <a:lnTo>
                      <a:pt x="236" y="1027"/>
                    </a:lnTo>
                    <a:lnTo>
                      <a:pt x="245" y="1032"/>
                    </a:lnTo>
                    <a:lnTo>
                      <a:pt x="255" y="1034"/>
                    </a:lnTo>
                    <a:lnTo>
                      <a:pt x="266" y="1040"/>
                    </a:lnTo>
                    <a:lnTo>
                      <a:pt x="277" y="1044"/>
                    </a:lnTo>
                    <a:lnTo>
                      <a:pt x="287" y="1047"/>
                    </a:lnTo>
                    <a:lnTo>
                      <a:pt x="298" y="1051"/>
                    </a:lnTo>
                    <a:lnTo>
                      <a:pt x="312" y="1055"/>
                    </a:lnTo>
                    <a:lnTo>
                      <a:pt x="323" y="1059"/>
                    </a:lnTo>
                    <a:lnTo>
                      <a:pt x="338" y="1063"/>
                    </a:lnTo>
                    <a:lnTo>
                      <a:pt x="352" y="1065"/>
                    </a:lnTo>
                    <a:lnTo>
                      <a:pt x="367" y="1070"/>
                    </a:lnTo>
                    <a:lnTo>
                      <a:pt x="380" y="1072"/>
                    </a:lnTo>
                    <a:lnTo>
                      <a:pt x="395" y="1076"/>
                    </a:lnTo>
                    <a:lnTo>
                      <a:pt x="412" y="1078"/>
                    </a:lnTo>
                    <a:lnTo>
                      <a:pt x="430" y="1082"/>
                    </a:lnTo>
                    <a:lnTo>
                      <a:pt x="447" y="1084"/>
                    </a:lnTo>
                    <a:lnTo>
                      <a:pt x="466" y="1087"/>
                    </a:lnTo>
                    <a:lnTo>
                      <a:pt x="483" y="1089"/>
                    </a:lnTo>
                    <a:lnTo>
                      <a:pt x="504" y="1091"/>
                    </a:lnTo>
                    <a:lnTo>
                      <a:pt x="521" y="1093"/>
                    </a:lnTo>
                    <a:lnTo>
                      <a:pt x="544" y="1095"/>
                    </a:lnTo>
                    <a:lnTo>
                      <a:pt x="565" y="1095"/>
                    </a:lnTo>
                    <a:lnTo>
                      <a:pt x="585" y="1097"/>
                    </a:lnTo>
                    <a:lnTo>
                      <a:pt x="608" y="1097"/>
                    </a:lnTo>
                    <a:lnTo>
                      <a:pt x="631" y="1097"/>
                    </a:lnTo>
                    <a:lnTo>
                      <a:pt x="656" y="1097"/>
                    </a:lnTo>
                    <a:lnTo>
                      <a:pt x="681" y="1099"/>
                    </a:lnTo>
                    <a:lnTo>
                      <a:pt x="705" y="1097"/>
                    </a:lnTo>
                    <a:lnTo>
                      <a:pt x="732" y="1097"/>
                    </a:lnTo>
                    <a:lnTo>
                      <a:pt x="757" y="1095"/>
                    </a:lnTo>
                    <a:lnTo>
                      <a:pt x="787" y="1095"/>
                    </a:lnTo>
                    <a:lnTo>
                      <a:pt x="814" y="1091"/>
                    </a:lnTo>
                    <a:lnTo>
                      <a:pt x="844" y="1089"/>
                    </a:lnTo>
                    <a:lnTo>
                      <a:pt x="873" y="1087"/>
                    </a:lnTo>
                    <a:lnTo>
                      <a:pt x="905" y="1085"/>
                    </a:lnTo>
                    <a:lnTo>
                      <a:pt x="909" y="1085"/>
                    </a:lnTo>
                    <a:lnTo>
                      <a:pt x="914" y="1084"/>
                    </a:lnTo>
                    <a:lnTo>
                      <a:pt x="922" y="1084"/>
                    </a:lnTo>
                    <a:lnTo>
                      <a:pt x="926" y="1084"/>
                    </a:lnTo>
                    <a:lnTo>
                      <a:pt x="931" y="1082"/>
                    </a:lnTo>
                    <a:lnTo>
                      <a:pt x="937" y="1082"/>
                    </a:lnTo>
                    <a:lnTo>
                      <a:pt x="943" y="1080"/>
                    </a:lnTo>
                    <a:lnTo>
                      <a:pt x="949" y="1080"/>
                    </a:lnTo>
                    <a:lnTo>
                      <a:pt x="956" y="1078"/>
                    </a:lnTo>
                    <a:lnTo>
                      <a:pt x="964" y="1078"/>
                    </a:lnTo>
                    <a:lnTo>
                      <a:pt x="971" y="1078"/>
                    </a:lnTo>
                    <a:lnTo>
                      <a:pt x="979" y="1076"/>
                    </a:lnTo>
                    <a:lnTo>
                      <a:pt x="987" y="1074"/>
                    </a:lnTo>
                    <a:lnTo>
                      <a:pt x="996" y="1072"/>
                    </a:lnTo>
                    <a:lnTo>
                      <a:pt x="1004" y="1072"/>
                    </a:lnTo>
                    <a:lnTo>
                      <a:pt x="1011" y="1068"/>
                    </a:lnTo>
                    <a:lnTo>
                      <a:pt x="1021" y="1066"/>
                    </a:lnTo>
                    <a:lnTo>
                      <a:pt x="1030" y="1065"/>
                    </a:lnTo>
                    <a:lnTo>
                      <a:pt x="1042" y="1065"/>
                    </a:lnTo>
                    <a:lnTo>
                      <a:pt x="1051" y="1061"/>
                    </a:lnTo>
                    <a:lnTo>
                      <a:pt x="1061" y="1059"/>
                    </a:lnTo>
                    <a:lnTo>
                      <a:pt x="1070" y="1055"/>
                    </a:lnTo>
                    <a:lnTo>
                      <a:pt x="1080" y="1053"/>
                    </a:lnTo>
                    <a:lnTo>
                      <a:pt x="1091" y="1049"/>
                    </a:lnTo>
                    <a:lnTo>
                      <a:pt x="1101" y="1046"/>
                    </a:lnTo>
                    <a:lnTo>
                      <a:pt x="1112" y="1044"/>
                    </a:lnTo>
                    <a:lnTo>
                      <a:pt x="1122" y="1040"/>
                    </a:lnTo>
                    <a:lnTo>
                      <a:pt x="1131" y="1036"/>
                    </a:lnTo>
                    <a:lnTo>
                      <a:pt x="1143" y="1032"/>
                    </a:lnTo>
                    <a:lnTo>
                      <a:pt x="1152" y="1027"/>
                    </a:lnTo>
                    <a:lnTo>
                      <a:pt x="1162" y="1023"/>
                    </a:lnTo>
                    <a:lnTo>
                      <a:pt x="1171" y="1017"/>
                    </a:lnTo>
                    <a:lnTo>
                      <a:pt x="1182" y="1011"/>
                    </a:lnTo>
                    <a:lnTo>
                      <a:pt x="1192" y="1008"/>
                    </a:lnTo>
                    <a:lnTo>
                      <a:pt x="1201" y="1002"/>
                    </a:lnTo>
                    <a:lnTo>
                      <a:pt x="1211" y="996"/>
                    </a:lnTo>
                    <a:lnTo>
                      <a:pt x="1220" y="990"/>
                    </a:lnTo>
                    <a:lnTo>
                      <a:pt x="1230" y="985"/>
                    </a:lnTo>
                    <a:lnTo>
                      <a:pt x="1239" y="979"/>
                    </a:lnTo>
                    <a:lnTo>
                      <a:pt x="1249" y="971"/>
                    </a:lnTo>
                    <a:lnTo>
                      <a:pt x="1257" y="964"/>
                    </a:lnTo>
                    <a:lnTo>
                      <a:pt x="1266" y="956"/>
                    </a:lnTo>
                    <a:lnTo>
                      <a:pt x="1274" y="949"/>
                    </a:lnTo>
                    <a:lnTo>
                      <a:pt x="1281" y="941"/>
                    </a:lnTo>
                    <a:lnTo>
                      <a:pt x="1289" y="933"/>
                    </a:lnTo>
                    <a:lnTo>
                      <a:pt x="1296" y="924"/>
                    </a:lnTo>
                    <a:lnTo>
                      <a:pt x="1304" y="914"/>
                    </a:lnTo>
                    <a:lnTo>
                      <a:pt x="1310" y="905"/>
                    </a:lnTo>
                    <a:lnTo>
                      <a:pt x="1316" y="895"/>
                    </a:lnTo>
                    <a:lnTo>
                      <a:pt x="1321" y="886"/>
                    </a:lnTo>
                    <a:lnTo>
                      <a:pt x="1327" y="876"/>
                    </a:lnTo>
                    <a:lnTo>
                      <a:pt x="1333" y="865"/>
                    </a:lnTo>
                    <a:lnTo>
                      <a:pt x="1336" y="855"/>
                    </a:lnTo>
                    <a:lnTo>
                      <a:pt x="1340" y="844"/>
                    </a:lnTo>
                    <a:lnTo>
                      <a:pt x="1344" y="833"/>
                    </a:lnTo>
                    <a:lnTo>
                      <a:pt x="1348" y="819"/>
                    </a:lnTo>
                    <a:lnTo>
                      <a:pt x="1350" y="808"/>
                    </a:lnTo>
                    <a:lnTo>
                      <a:pt x="1352" y="797"/>
                    </a:lnTo>
                    <a:lnTo>
                      <a:pt x="1354" y="783"/>
                    </a:lnTo>
                    <a:lnTo>
                      <a:pt x="1354" y="770"/>
                    </a:lnTo>
                    <a:lnTo>
                      <a:pt x="1354" y="757"/>
                    </a:lnTo>
                    <a:lnTo>
                      <a:pt x="1354" y="743"/>
                    </a:lnTo>
                    <a:lnTo>
                      <a:pt x="1354" y="732"/>
                    </a:lnTo>
                    <a:lnTo>
                      <a:pt x="1354" y="719"/>
                    </a:lnTo>
                    <a:lnTo>
                      <a:pt x="1354" y="707"/>
                    </a:lnTo>
                    <a:lnTo>
                      <a:pt x="1352" y="694"/>
                    </a:lnTo>
                    <a:lnTo>
                      <a:pt x="1352" y="684"/>
                    </a:lnTo>
                    <a:lnTo>
                      <a:pt x="1350" y="673"/>
                    </a:lnTo>
                    <a:lnTo>
                      <a:pt x="1350" y="662"/>
                    </a:lnTo>
                    <a:lnTo>
                      <a:pt x="1348" y="650"/>
                    </a:lnTo>
                    <a:lnTo>
                      <a:pt x="1348" y="641"/>
                    </a:lnTo>
                    <a:lnTo>
                      <a:pt x="1344" y="629"/>
                    </a:lnTo>
                    <a:lnTo>
                      <a:pt x="1342" y="620"/>
                    </a:lnTo>
                    <a:lnTo>
                      <a:pt x="1340" y="610"/>
                    </a:lnTo>
                    <a:lnTo>
                      <a:pt x="1338" y="603"/>
                    </a:lnTo>
                    <a:lnTo>
                      <a:pt x="1336" y="591"/>
                    </a:lnTo>
                    <a:lnTo>
                      <a:pt x="1333" y="582"/>
                    </a:lnTo>
                    <a:lnTo>
                      <a:pt x="1331" y="572"/>
                    </a:lnTo>
                    <a:lnTo>
                      <a:pt x="1327" y="565"/>
                    </a:lnTo>
                    <a:lnTo>
                      <a:pt x="1325" y="557"/>
                    </a:lnTo>
                    <a:lnTo>
                      <a:pt x="1321" y="549"/>
                    </a:lnTo>
                    <a:lnTo>
                      <a:pt x="1317" y="540"/>
                    </a:lnTo>
                    <a:lnTo>
                      <a:pt x="1314" y="534"/>
                    </a:lnTo>
                    <a:lnTo>
                      <a:pt x="1310" y="527"/>
                    </a:lnTo>
                    <a:lnTo>
                      <a:pt x="1304" y="519"/>
                    </a:lnTo>
                    <a:lnTo>
                      <a:pt x="1300" y="511"/>
                    </a:lnTo>
                    <a:lnTo>
                      <a:pt x="1296" y="506"/>
                    </a:lnTo>
                    <a:lnTo>
                      <a:pt x="1293" y="498"/>
                    </a:lnTo>
                    <a:lnTo>
                      <a:pt x="1287" y="492"/>
                    </a:lnTo>
                    <a:lnTo>
                      <a:pt x="1283" y="485"/>
                    </a:lnTo>
                    <a:lnTo>
                      <a:pt x="1279" y="481"/>
                    </a:lnTo>
                    <a:lnTo>
                      <a:pt x="1274" y="473"/>
                    </a:lnTo>
                    <a:lnTo>
                      <a:pt x="1268" y="468"/>
                    </a:lnTo>
                    <a:lnTo>
                      <a:pt x="1262" y="462"/>
                    </a:lnTo>
                    <a:lnTo>
                      <a:pt x="1257" y="456"/>
                    </a:lnTo>
                    <a:lnTo>
                      <a:pt x="1251" y="453"/>
                    </a:lnTo>
                    <a:lnTo>
                      <a:pt x="1243" y="447"/>
                    </a:lnTo>
                    <a:lnTo>
                      <a:pt x="1238" y="443"/>
                    </a:lnTo>
                    <a:lnTo>
                      <a:pt x="1232" y="439"/>
                    </a:lnTo>
                    <a:lnTo>
                      <a:pt x="1224" y="434"/>
                    </a:lnTo>
                    <a:lnTo>
                      <a:pt x="1219" y="430"/>
                    </a:lnTo>
                    <a:lnTo>
                      <a:pt x="1211" y="426"/>
                    </a:lnTo>
                    <a:lnTo>
                      <a:pt x="1205" y="422"/>
                    </a:lnTo>
                    <a:lnTo>
                      <a:pt x="1198" y="418"/>
                    </a:lnTo>
                    <a:lnTo>
                      <a:pt x="1190" y="415"/>
                    </a:lnTo>
                    <a:lnTo>
                      <a:pt x="1184" y="413"/>
                    </a:lnTo>
                    <a:lnTo>
                      <a:pt x="1177" y="411"/>
                    </a:lnTo>
                    <a:lnTo>
                      <a:pt x="1169" y="407"/>
                    </a:lnTo>
                    <a:lnTo>
                      <a:pt x="1162" y="403"/>
                    </a:lnTo>
                    <a:lnTo>
                      <a:pt x="1154" y="401"/>
                    </a:lnTo>
                    <a:lnTo>
                      <a:pt x="1146" y="399"/>
                    </a:lnTo>
                    <a:lnTo>
                      <a:pt x="1137" y="397"/>
                    </a:lnTo>
                    <a:lnTo>
                      <a:pt x="1129" y="394"/>
                    </a:lnTo>
                    <a:lnTo>
                      <a:pt x="1120" y="392"/>
                    </a:lnTo>
                    <a:lnTo>
                      <a:pt x="1112" y="392"/>
                    </a:lnTo>
                    <a:lnTo>
                      <a:pt x="1103" y="388"/>
                    </a:lnTo>
                    <a:lnTo>
                      <a:pt x="1095" y="388"/>
                    </a:lnTo>
                    <a:lnTo>
                      <a:pt x="1085" y="386"/>
                    </a:lnTo>
                    <a:lnTo>
                      <a:pt x="1076" y="386"/>
                    </a:lnTo>
                    <a:lnTo>
                      <a:pt x="1066" y="386"/>
                    </a:lnTo>
                    <a:lnTo>
                      <a:pt x="1059" y="384"/>
                    </a:lnTo>
                    <a:lnTo>
                      <a:pt x="1049" y="384"/>
                    </a:lnTo>
                    <a:lnTo>
                      <a:pt x="1042" y="384"/>
                    </a:lnTo>
                    <a:lnTo>
                      <a:pt x="1038" y="4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61" name="Freeform 142"/>
              <p:cNvSpPr>
                <a:spLocks/>
              </p:cNvSpPr>
              <p:nvPr/>
            </p:nvSpPr>
            <p:spPr bwMode="auto">
              <a:xfrm>
                <a:off x="1054" y="3366"/>
                <a:ext cx="55" cy="254"/>
              </a:xfrm>
              <a:custGeom>
                <a:avLst/>
                <a:gdLst>
                  <a:gd name="T0" fmla="*/ 55 w 110"/>
                  <a:gd name="T1" fmla="*/ 1 h 507"/>
                  <a:gd name="T2" fmla="*/ 24 w 110"/>
                  <a:gd name="T3" fmla="*/ 212 h 507"/>
                  <a:gd name="T4" fmla="*/ 0 w 110"/>
                  <a:gd name="T5" fmla="*/ 254 h 507"/>
                  <a:gd name="T6" fmla="*/ 38 w 110"/>
                  <a:gd name="T7" fmla="*/ 0 h 507"/>
                  <a:gd name="T8" fmla="*/ 55 w 110"/>
                  <a:gd name="T9" fmla="*/ 1 h 507"/>
                  <a:gd name="T10" fmla="*/ 55 w 110"/>
                  <a:gd name="T11" fmla="*/ 1 h 507"/>
                  <a:gd name="T12" fmla="*/ 0 60000 65536"/>
                  <a:gd name="T13" fmla="*/ 0 60000 65536"/>
                  <a:gd name="T14" fmla="*/ 0 60000 65536"/>
                  <a:gd name="T15" fmla="*/ 0 60000 65536"/>
                  <a:gd name="T16" fmla="*/ 0 60000 65536"/>
                  <a:gd name="T17" fmla="*/ 0 60000 65536"/>
                  <a:gd name="T18" fmla="*/ 0 w 110"/>
                  <a:gd name="T19" fmla="*/ 0 h 507"/>
                  <a:gd name="T20" fmla="*/ 110 w 110"/>
                  <a:gd name="T21" fmla="*/ 507 h 507"/>
                </a:gdLst>
                <a:ahLst/>
                <a:cxnLst>
                  <a:cxn ang="T12">
                    <a:pos x="T0" y="T1"/>
                  </a:cxn>
                  <a:cxn ang="T13">
                    <a:pos x="T2" y="T3"/>
                  </a:cxn>
                  <a:cxn ang="T14">
                    <a:pos x="T4" y="T5"/>
                  </a:cxn>
                  <a:cxn ang="T15">
                    <a:pos x="T6" y="T7"/>
                  </a:cxn>
                  <a:cxn ang="T16">
                    <a:pos x="T8" y="T9"/>
                  </a:cxn>
                  <a:cxn ang="T17">
                    <a:pos x="T10" y="T11"/>
                  </a:cxn>
                </a:cxnLst>
                <a:rect l="T18" t="T19" r="T20" b="T21"/>
                <a:pathLst>
                  <a:path w="110" h="507">
                    <a:moveTo>
                      <a:pt x="110" y="1"/>
                    </a:moveTo>
                    <a:lnTo>
                      <a:pt x="48" y="423"/>
                    </a:lnTo>
                    <a:lnTo>
                      <a:pt x="0" y="507"/>
                    </a:lnTo>
                    <a:lnTo>
                      <a:pt x="76" y="0"/>
                    </a:lnTo>
                    <a:lnTo>
                      <a:pt x="110"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62" name="Freeform 143"/>
              <p:cNvSpPr>
                <a:spLocks/>
              </p:cNvSpPr>
              <p:nvPr/>
            </p:nvSpPr>
            <p:spPr bwMode="auto">
              <a:xfrm>
                <a:off x="960" y="3374"/>
                <a:ext cx="121" cy="283"/>
              </a:xfrm>
              <a:custGeom>
                <a:avLst/>
                <a:gdLst>
                  <a:gd name="T0" fmla="*/ 18 w 241"/>
                  <a:gd name="T1" fmla="*/ 282 h 564"/>
                  <a:gd name="T2" fmla="*/ 19 w 241"/>
                  <a:gd name="T3" fmla="*/ 276 h 564"/>
                  <a:gd name="T4" fmla="*/ 21 w 241"/>
                  <a:gd name="T5" fmla="*/ 270 h 564"/>
                  <a:gd name="T6" fmla="*/ 24 w 241"/>
                  <a:gd name="T7" fmla="*/ 264 h 564"/>
                  <a:gd name="T8" fmla="*/ 26 w 241"/>
                  <a:gd name="T9" fmla="*/ 256 h 564"/>
                  <a:gd name="T10" fmla="*/ 29 w 241"/>
                  <a:gd name="T11" fmla="*/ 250 h 564"/>
                  <a:gd name="T12" fmla="*/ 32 w 241"/>
                  <a:gd name="T13" fmla="*/ 240 h 564"/>
                  <a:gd name="T14" fmla="*/ 34 w 241"/>
                  <a:gd name="T15" fmla="*/ 231 h 564"/>
                  <a:gd name="T16" fmla="*/ 37 w 241"/>
                  <a:gd name="T17" fmla="*/ 221 h 564"/>
                  <a:gd name="T18" fmla="*/ 42 w 241"/>
                  <a:gd name="T19" fmla="*/ 211 h 564"/>
                  <a:gd name="T20" fmla="*/ 45 w 241"/>
                  <a:gd name="T21" fmla="*/ 200 h 564"/>
                  <a:gd name="T22" fmla="*/ 49 w 241"/>
                  <a:gd name="T23" fmla="*/ 189 h 564"/>
                  <a:gd name="T24" fmla="*/ 53 w 241"/>
                  <a:gd name="T25" fmla="*/ 177 h 564"/>
                  <a:gd name="T26" fmla="*/ 57 w 241"/>
                  <a:gd name="T27" fmla="*/ 165 h 564"/>
                  <a:gd name="T28" fmla="*/ 62 w 241"/>
                  <a:gd name="T29" fmla="*/ 154 h 564"/>
                  <a:gd name="T30" fmla="*/ 66 w 241"/>
                  <a:gd name="T31" fmla="*/ 141 h 564"/>
                  <a:gd name="T32" fmla="*/ 70 w 241"/>
                  <a:gd name="T33" fmla="*/ 128 h 564"/>
                  <a:gd name="T34" fmla="*/ 74 w 241"/>
                  <a:gd name="T35" fmla="*/ 116 h 564"/>
                  <a:gd name="T36" fmla="*/ 79 w 241"/>
                  <a:gd name="T37" fmla="*/ 104 h 564"/>
                  <a:gd name="T38" fmla="*/ 83 w 241"/>
                  <a:gd name="T39" fmla="*/ 92 h 564"/>
                  <a:gd name="T40" fmla="*/ 88 w 241"/>
                  <a:gd name="T41" fmla="*/ 81 h 564"/>
                  <a:gd name="T42" fmla="*/ 91 w 241"/>
                  <a:gd name="T43" fmla="*/ 69 h 564"/>
                  <a:gd name="T44" fmla="*/ 96 w 241"/>
                  <a:gd name="T45" fmla="*/ 59 h 564"/>
                  <a:gd name="T46" fmla="*/ 99 w 241"/>
                  <a:gd name="T47" fmla="*/ 49 h 564"/>
                  <a:gd name="T48" fmla="*/ 104 w 241"/>
                  <a:gd name="T49" fmla="*/ 39 h 564"/>
                  <a:gd name="T50" fmla="*/ 107 w 241"/>
                  <a:gd name="T51" fmla="*/ 30 h 564"/>
                  <a:gd name="T52" fmla="*/ 110 w 241"/>
                  <a:gd name="T53" fmla="*/ 21 h 564"/>
                  <a:gd name="T54" fmla="*/ 114 w 241"/>
                  <a:gd name="T55" fmla="*/ 13 h 564"/>
                  <a:gd name="T56" fmla="*/ 117 w 241"/>
                  <a:gd name="T57" fmla="*/ 8 h 564"/>
                  <a:gd name="T58" fmla="*/ 120 w 241"/>
                  <a:gd name="T59" fmla="*/ 2 h 564"/>
                  <a:gd name="T60" fmla="*/ 99 w 241"/>
                  <a:gd name="T61" fmla="*/ 6 h 564"/>
                  <a:gd name="T62" fmla="*/ 98 w 241"/>
                  <a:gd name="T63" fmla="*/ 8 h 564"/>
                  <a:gd name="T64" fmla="*/ 95 w 241"/>
                  <a:gd name="T65" fmla="*/ 14 h 564"/>
                  <a:gd name="T66" fmla="*/ 93 w 241"/>
                  <a:gd name="T67" fmla="*/ 19 h 564"/>
                  <a:gd name="T68" fmla="*/ 91 w 241"/>
                  <a:gd name="T69" fmla="*/ 25 h 564"/>
                  <a:gd name="T70" fmla="*/ 89 w 241"/>
                  <a:gd name="T71" fmla="*/ 31 h 564"/>
                  <a:gd name="T72" fmla="*/ 86 w 241"/>
                  <a:gd name="T73" fmla="*/ 40 h 564"/>
                  <a:gd name="T74" fmla="*/ 83 w 241"/>
                  <a:gd name="T75" fmla="*/ 48 h 564"/>
                  <a:gd name="T76" fmla="*/ 79 w 241"/>
                  <a:gd name="T77" fmla="*/ 56 h 564"/>
                  <a:gd name="T78" fmla="*/ 75 w 241"/>
                  <a:gd name="T79" fmla="*/ 66 h 564"/>
                  <a:gd name="T80" fmla="*/ 72 w 241"/>
                  <a:gd name="T81" fmla="*/ 76 h 564"/>
                  <a:gd name="T82" fmla="*/ 68 w 241"/>
                  <a:gd name="T83" fmla="*/ 86 h 564"/>
                  <a:gd name="T84" fmla="*/ 64 w 241"/>
                  <a:gd name="T85" fmla="*/ 97 h 564"/>
                  <a:gd name="T86" fmla="*/ 60 w 241"/>
                  <a:gd name="T87" fmla="*/ 107 h 564"/>
                  <a:gd name="T88" fmla="*/ 56 w 241"/>
                  <a:gd name="T89" fmla="*/ 119 h 564"/>
                  <a:gd name="T90" fmla="*/ 52 w 241"/>
                  <a:gd name="T91" fmla="*/ 130 h 564"/>
                  <a:gd name="T92" fmla="*/ 47 w 241"/>
                  <a:gd name="T93" fmla="*/ 142 h 564"/>
                  <a:gd name="T94" fmla="*/ 42 w 241"/>
                  <a:gd name="T95" fmla="*/ 154 h 564"/>
                  <a:gd name="T96" fmla="*/ 38 w 241"/>
                  <a:gd name="T97" fmla="*/ 165 h 564"/>
                  <a:gd name="T98" fmla="*/ 34 w 241"/>
                  <a:gd name="T99" fmla="*/ 175 h 564"/>
                  <a:gd name="T100" fmla="*/ 30 w 241"/>
                  <a:gd name="T101" fmla="*/ 187 h 564"/>
                  <a:gd name="T102" fmla="*/ 26 w 241"/>
                  <a:gd name="T103" fmla="*/ 198 h 564"/>
                  <a:gd name="T104" fmla="*/ 22 w 241"/>
                  <a:gd name="T105" fmla="*/ 209 h 564"/>
                  <a:gd name="T106" fmla="*/ 18 w 241"/>
                  <a:gd name="T107" fmla="*/ 219 h 564"/>
                  <a:gd name="T108" fmla="*/ 14 w 241"/>
                  <a:gd name="T109" fmla="*/ 229 h 564"/>
                  <a:gd name="T110" fmla="*/ 12 w 241"/>
                  <a:gd name="T111" fmla="*/ 238 h 564"/>
                  <a:gd name="T112" fmla="*/ 9 w 241"/>
                  <a:gd name="T113" fmla="*/ 247 h 564"/>
                  <a:gd name="T114" fmla="*/ 6 w 241"/>
                  <a:gd name="T115" fmla="*/ 255 h 564"/>
                  <a:gd name="T116" fmla="*/ 4 w 241"/>
                  <a:gd name="T117" fmla="*/ 262 h 564"/>
                  <a:gd name="T118" fmla="*/ 2 w 241"/>
                  <a:gd name="T119" fmla="*/ 269 h 564"/>
                  <a:gd name="T120" fmla="*/ 0 w 241"/>
                  <a:gd name="T121" fmla="*/ 275 h 564"/>
                  <a:gd name="T122" fmla="*/ 18 w 241"/>
                  <a:gd name="T123" fmla="*/ 283 h 5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1"/>
                  <a:gd name="T187" fmla="*/ 0 h 564"/>
                  <a:gd name="T188" fmla="*/ 241 w 241"/>
                  <a:gd name="T189" fmla="*/ 564 h 5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1" h="564">
                    <a:moveTo>
                      <a:pt x="36" y="564"/>
                    </a:moveTo>
                    <a:lnTo>
                      <a:pt x="36" y="562"/>
                    </a:lnTo>
                    <a:lnTo>
                      <a:pt x="36" y="558"/>
                    </a:lnTo>
                    <a:lnTo>
                      <a:pt x="38" y="551"/>
                    </a:lnTo>
                    <a:lnTo>
                      <a:pt x="42" y="543"/>
                    </a:lnTo>
                    <a:lnTo>
                      <a:pt x="42" y="538"/>
                    </a:lnTo>
                    <a:lnTo>
                      <a:pt x="44" y="532"/>
                    </a:lnTo>
                    <a:lnTo>
                      <a:pt x="47" y="526"/>
                    </a:lnTo>
                    <a:lnTo>
                      <a:pt x="49" y="520"/>
                    </a:lnTo>
                    <a:lnTo>
                      <a:pt x="51" y="511"/>
                    </a:lnTo>
                    <a:lnTo>
                      <a:pt x="53" y="505"/>
                    </a:lnTo>
                    <a:lnTo>
                      <a:pt x="57" y="498"/>
                    </a:lnTo>
                    <a:lnTo>
                      <a:pt x="61" y="488"/>
                    </a:lnTo>
                    <a:lnTo>
                      <a:pt x="63" y="479"/>
                    </a:lnTo>
                    <a:lnTo>
                      <a:pt x="65" y="471"/>
                    </a:lnTo>
                    <a:lnTo>
                      <a:pt x="68" y="461"/>
                    </a:lnTo>
                    <a:lnTo>
                      <a:pt x="72" y="452"/>
                    </a:lnTo>
                    <a:lnTo>
                      <a:pt x="74" y="441"/>
                    </a:lnTo>
                    <a:lnTo>
                      <a:pt x="80" y="431"/>
                    </a:lnTo>
                    <a:lnTo>
                      <a:pt x="84" y="420"/>
                    </a:lnTo>
                    <a:lnTo>
                      <a:pt x="87" y="410"/>
                    </a:lnTo>
                    <a:lnTo>
                      <a:pt x="89" y="399"/>
                    </a:lnTo>
                    <a:lnTo>
                      <a:pt x="93" y="387"/>
                    </a:lnTo>
                    <a:lnTo>
                      <a:pt x="97" y="376"/>
                    </a:lnTo>
                    <a:lnTo>
                      <a:pt x="103" y="365"/>
                    </a:lnTo>
                    <a:lnTo>
                      <a:pt x="105" y="353"/>
                    </a:lnTo>
                    <a:lnTo>
                      <a:pt x="110" y="342"/>
                    </a:lnTo>
                    <a:lnTo>
                      <a:pt x="114" y="328"/>
                    </a:lnTo>
                    <a:lnTo>
                      <a:pt x="120" y="317"/>
                    </a:lnTo>
                    <a:lnTo>
                      <a:pt x="124" y="306"/>
                    </a:lnTo>
                    <a:lnTo>
                      <a:pt x="127" y="292"/>
                    </a:lnTo>
                    <a:lnTo>
                      <a:pt x="131" y="281"/>
                    </a:lnTo>
                    <a:lnTo>
                      <a:pt x="137" y="270"/>
                    </a:lnTo>
                    <a:lnTo>
                      <a:pt x="139" y="256"/>
                    </a:lnTo>
                    <a:lnTo>
                      <a:pt x="144" y="243"/>
                    </a:lnTo>
                    <a:lnTo>
                      <a:pt x="148" y="232"/>
                    </a:lnTo>
                    <a:lnTo>
                      <a:pt x="154" y="220"/>
                    </a:lnTo>
                    <a:lnTo>
                      <a:pt x="158" y="207"/>
                    </a:lnTo>
                    <a:lnTo>
                      <a:pt x="162" y="195"/>
                    </a:lnTo>
                    <a:lnTo>
                      <a:pt x="165" y="184"/>
                    </a:lnTo>
                    <a:lnTo>
                      <a:pt x="171" y="173"/>
                    </a:lnTo>
                    <a:lnTo>
                      <a:pt x="175" y="161"/>
                    </a:lnTo>
                    <a:lnTo>
                      <a:pt x="179" y="150"/>
                    </a:lnTo>
                    <a:lnTo>
                      <a:pt x="182" y="138"/>
                    </a:lnTo>
                    <a:lnTo>
                      <a:pt x="188" y="129"/>
                    </a:lnTo>
                    <a:lnTo>
                      <a:pt x="192" y="117"/>
                    </a:lnTo>
                    <a:lnTo>
                      <a:pt x="196" y="106"/>
                    </a:lnTo>
                    <a:lnTo>
                      <a:pt x="198" y="97"/>
                    </a:lnTo>
                    <a:lnTo>
                      <a:pt x="203" y="87"/>
                    </a:lnTo>
                    <a:lnTo>
                      <a:pt x="207" y="78"/>
                    </a:lnTo>
                    <a:lnTo>
                      <a:pt x="211" y="68"/>
                    </a:lnTo>
                    <a:lnTo>
                      <a:pt x="213" y="59"/>
                    </a:lnTo>
                    <a:lnTo>
                      <a:pt x="219" y="51"/>
                    </a:lnTo>
                    <a:lnTo>
                      <a:pt x="220" y="41"/>
                    </a:lnTo>
                    <a:lnTo>
                      <a:pt x="224" y="34"/>
                    </a:lnTo>
                    <a:lnTo>
                      <a:pt x="228" y="26"/>
                    </a:lnTo>
                    <a:lnTo>
                      <a:pt x="232" y="21"/>
                    </a:lnTo>
                    <a:lnTo>
                      <a:pt x="234" y="15"/>
                    </a:lnTo>
                    <a:lnTo>
                      <a:pt x="236" y="9"/>
                    </a:lnTo>
                    <a:lnTo>
                      <a:pt x="240" y="3"/>
                    </a:lnTo>
                    <a:lnTo>
                      <a:pt x="241" y="0"/>
                    </a:lnTo>
                    <a:lnTo>
                      <a:pt x="198" y="11"/>
                    </a:lnTo>
                    <a:lnTo>
                      <a:pt x="196" y="15"/>
                    </a:lnTo>
                    <a:lnTo>
                      <a:pt x="194" y="21"/>
                    </a:lnTo>
                    <a:lnTo>
                      <a:pt x="190" y="28"/>
                    </a:lnTo>
                    <a:lnTo>
                      <a:pt x="188" y="32"/>
                    </a:lnTo>
                    <a:lnTo>
                      <a:pt x="186" y="38"/>
                    </a:lnTo>
                    <a:lnTo>
                      <a:pt x="184" y="43"/>
                    </a:lnTo>
                    <a:lnTo>
                      <a:pt x="182" y="49"/>
                    </a:lnTo>
                    <a:lnTo>
                      <a:pt x="179" y="57"/>
                    </a:lnTo>
                    <a:lnTo>
                      <a:pt x="177" y="62"/>
                    </a:lnTo>
                    <a:lnTo>
                      <a:pt x="175" y="70"/>
                    </a:lnTo>
                    <a:lnTo>
                      <a:pt x="171" y="79"/>
                    </a:lnTo>
                    <a:lnTo>
                      <a:pt x="167" y="87"/>
                    </a:lnTo>
                    <a:lnTo>
                      <a:pt x="165" y="95"/>
                    </a:lnTo>
                    <a:lnTo>
                      <a:pt x="162" y="102"/>
                    </a:lnTo>
                    <a:lnTo>
                      <a:pt x="158" y="112"/>
                    </a:lnTo>
                    <a:lnTo>
                      <a:pt x="154" y="121"/>
                    </a:lnTo>
                    <a:lnTo>
                      <a:pt x="150" y="131"/>
                    </a:lnTo>
                    <a:lnTo>
                      <a:pt x="146" y="140"/>
                    </a:lnTo>
                    <a:lnTo>
                      <a:pt x="144" y="152"/>
                    </a:lnTo>
                    <a:lnTo>
                      <a:pt x="139" y="161"/>
                    </a:lnTo>
                    <a:lnTo>
                      <a:pt x="135" y="171"/>
                    </a:lnTo>
                    <a:lnTo>
                      <a:pt x="131" y="182"/>
                    </a:lnTo>
                    <a:lnTo>
                      <a:pt x="127" y="194"/>
                    </a:lnTo>
                    <a:lnTo>
                      <a:pt x="124" y="203"/>
                    </a:lnTo>
                    <a:lnTo>
                      <a:pt x="120" y="214"/>
                    </a:lnTo>
                    <a:lnTo>
                      <a:pt x="114" y="226"/>
                    </a:lnTo>
                    <a:lnTo>
                      <a:pt x="112" y="237"/>
                    </a:lnTo>
                    <a:lnTo>
                      <a:pt x="106" y="249"/>
                    </a:lnTo>
                    <a:lnTo>
                      <a:pt x="103" y="260"/>
                    </a:lnTo>
                    <a:lnTo>
                      <a:pt x="97" y="271"/>
                    </a:lnTo>
                    <a:lnTo>
                      <a:pt x="93" y="283"/>
                    </a:lnTo>
                    <a:lnTo>
                      <a:pt x="89" y="294"/>
                    </a:lnTo>
                    <a:lnTo>
                      <a:pt x="84" y="306"/>
                    </a:lnTo>
                    <a:lnTo>
                      <a:pt x="80" y="315"/>
                    </a:lnTo>
                    <a:lnTo>
                      <a:pt x="76" y="328"/>
                    </a:lnTo>
                    <a:lnTo>
                      <a:pt x="72" y="338"/>
                    </a:lnTo>
                    <a:lnTo>
                      <a:pt x="68" y="349"/>
                    </a:lnTo>
                    <a:lnTo>
                      <a:pt x="63" y="361"/>
                    </a:lnTo>
                    <a:lnTo>
                      <a:pt x="59" y="372"/>
                    </a:lnTo>
                    <a:lnTo>
                      <a:pt x="55" y="384"/>
                    </a:lnTo>
                    <a:lnTo>
                      <a:pt x="51" y="395"/>
                    </a:lnTo>
                    <a:lnTo>
                      <a:pt x="47" y="404"/>
                    </a:lnTo>
                    <a:lnTo>
                      <a:pt x="44" y="416"/>
                    </a:lnTo>
                    <a:lnTo>
                      <a:pt x="40" y="425"/>
                    </a:lnTo>
                    <a:lnTo>
                      <a:pt x="36" y="437"/>
                    </a:lnTo>
                    <a:lnTo>
                      <a:pt x="32" y="446"/>
                    </a:lnTo>
                    <a:lnTo>
                      <a:pt x="28" y="456"/>
                    </a:lnTo>
                    <a:lnTo>
                      <a:pt x="27" y="465"/>
                    </a:lnTo>
                    <a:lnTo>
                      <a:pt x="23" y="475"/>
                    </a:lnTo>
                    <a:lnTo>
                      <a:pt x="19" y="482"/>
                    </a:lnTo>
                    <a:lnTo>
                      <a:pt x="17" y="492"/>
                    </a:lnTo>
                    <a:lnTo>
                      <a:pt x="15" y="500"/>
                    </a:lnTo>
                    <a:lnTo>
                      <a:pt x="11" y="509"/>
                    </a:lnTo>
                    <a:lnTo>
                      <a:pt x="9" y="515"/>
                    </a:lnTo>
                    <a:lnTo>
                      <a:pt x="8" y="522"/>
                    </a:lnTo>
                    <a:lnTo>
                      <a:pt x="6" y="530"/>
                    </a:lnTo>
                    <a:lnTo>
                      <a:pt x="4" y="536"/>
                    </a:lnTo>
                    <a:lnTo>
                      <a:pt x="2" y="541"/>
                    </a:lnTo>
                    <a:lnTo>
                      <a:pt x="0" y="549"/>
                    </a:lnTo>
                    <a:lnTo>
                      <a:pt x="36" y="56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63" name="Freeform 144"/>
              <p:cNvSpPr>
                <a:spLocks/>
              </p:cNvSpPr>
              <p:nvPr/>
            </p:nvSpPr>
            <p:spPr bwMode="auto">
              <a:xfrm>
                <a:off x="858" y="3356"/>
                <a:ext cx="225" cy="168"/>
              </a:xfrm>
              <a:custGeom>
                <a:avLst/>
                <a:gdLst>
                  <a:gd name="T0" fmla="*/ 2 w 448"/>
                  <a:gd name="T1" fmla="*/ 147 h 334"/>
                  <a:gd name="T2" fmla="*/ 7 w 448"/>
                  <a:gd name="T3" fmla="*/ 142 h 334"/>
                  <a:gd name="T4" fmla="*/ 11 w 448"/>
                  <a:gd name="T5" fmla="*/ 139 h 334"/>
                  <a:gd name="T6" fmla="*/ 16 w 448"/>
                  <a:gd name="T7" fmla="*/ 135 h 334"/>
                  <a:gd name="T8" fmla="*/ 21 w 448"/>
                  <a:gd name="T9" fmla="*/ 132 h 334"/>
                  <a:gd name="T10" fmla="*/ 27 w 448"/>
                  <a:gd name="T11" fmla="*/ 127 h 334"/>
                  <a:gd name="T12" fmla="*/ 33 w 448"/>
                  <a:gd name="T13" fmla="*/ 123 h 334"/>
                  <a:gd name="T14" fmla="*/ 41 w 448"/>
                  <a:gd name="T15" fmla="*/ 117 h 334"/>
                  <a:gd name="T16" fmla="*/ 48 w 448"/>
                  <a:gd name="T17" fmla="*/ 113 h 334"/>
                  <a:gd name="T18" fmla="*/ 56 w 448"/>
                  <a:gd name="T19" fmla="*/ 107 h 334"/>
                  <a:gd name="T20" fmla="*/ 65 w 448"/>
                  <a:gd name="T21" fmla="*/ 101 h 334"/>
                  <a:gd name="T22" fmla="*/ 73 w 448"/>
                  <a:gd name="T23" fmla="*/ 95 h 334"/>
                  <a:gd name="T24" fmla="*/ 82 w 448"/>
                  <a:gd name="T25" fmla="*/ 89 h 334"/>
                  <a:gd name="T26" fmla="*/ 90 w 448"/>
                  <a:gd name="T27" fmla="*/ 82 h 334"/>
                  <a:gd name="T28" fmla="*/ 100 w 448"/>
                  <a:gd name="T29" fmla="*/ 76 h 334"/>
                  <a:gd name="T30" fmla="*/ 109 w 448"/>
                  <a:gd name="T31" fmla="*/ 69 h 334"/>
                  <a:gd name="T32" fmla="*/ 118 w 448"/>
                  <a:gd name="T33" fmla="*/ 64 h 334"/>
                  <a:gd name="T34" fmla="*/ 128 w 448"/>
                  <a:gd name="T35" fmla="*/ 58 h 334"/>
                  <a:gd name="T36" fmla="*/ 136 w 448"/>
                  <a:gd name="T37" fmla="*/ 51 h 334"/>
                  <a:gd name="T38" fmla="*/ 146 w 448"/>
                  <a:gd name="T39" fmla="*/ 46 h 334"/>
                  <a:gd name="T40" fmla="*/ 155 w 448"/>
                  <a:gd name="T41" fmla="*/ 40 h 334"/>
                  <a:gd name="T42" fmla="*/ 163 w 448"/>
                  <a:gd name="T43" fmla="*/ 34 h 334"/>
                  <a:gd name="T44" fmla="*/ 172 w 448"/>
                  <a:gd name="T45" fmla="*/ 29 h 334"/>
                  <a:gd name="T46" fmla="*/ 179 w 448"/>
                  <a:gd name="T47" fmla="*/ 25 h 334"/>
                  <a:gd name="T48" fmla="*/ 187 w 448"/>
                  <a:gd name="T49" fmla="*/ 20 h 334"/>
                  <a:gd name="T50" fmla="*/ 194 w 448"/>
                  <a:gd name="T51" fmla="*/ 15 h 334"/>
                  <a:gd name="T52" fmla="*/ 201 w 448"/>
                  <a:gd name="T53" fmla="*/ 11 h 334"/>
                  <a:gd name="T54" fmla="*/ 208 w 448"/>
                  <a:gd name="T55" fmla="*/ 8 h 334"/>
                  <a:gd name="T56" fmla="*/ 212 w 448"/>
                  <a:gd name="T57" fmla="*/ 5 h 334"/>
                  <a:gd name="T58" fmla="*/ 218 w 448"/>
                  <a:gd name="T59" fmla="*/ 2 h 334"/>
                  <a:gd name="T60" fmla="*/ 223 w 448"/>
                  <a:gd name="T61" fmla="*/ 0 h 334"/>
                  <a:gd name="T62" fmla="*/ 223 w 448"/>
                  <a:gd name="T63" fmla="*/ 18 h 334"/>
                  <a:gd name="T64" fmla="*/ 221 w 448"/>
                  <a:gd name="T65" fmla="*/ 19 h 334"/>
                  <a:gd name="T66" fmla="*/ 216 w 448"/>
                  <a:gd name="T67" fmla="*/ 23 h 334"/>
                  <a:gd name="T68" fmla="*/ 212 w 448"/>
                  <a:gd name="T69" fmla="*/ 25 h 334"/>
                  <a:gd name="T70" fmla="*/ 208 w 448"/>
                  <a:gd name="T71" fmla="*/ 28 h 334"/>
                  <a:gd name="T72" fmla="*/ 202 w 448"/>
                  <a:gd name="T73" fmla="*/ 31 h 334"/>
                  <a:gd name="T74" fmla="*/ 196 w 448"/>
                  <a:gd name="T75" fmla="*/ 36 h 334"/>
                  <a:gd name="T76" fmla="*/ 190 w 448"/>
                  <a:gd name="T77" fmla="*/ 40 h 334"/>
                  <a:gd name="T78" fmla="*/ 183 w 448"/>
                  <a:gd name="T79" fmla="*/ 45 h 334"/>
                  <a:gd name="T80" fmla="*/ 175 w 448"/>
                  <a:gd name="T81" fmla="*/ 49 h 334"/>
                  <a:gd name="T82" fmla="*/ 168 w 448"/>
                  <a:gd name="T83" fmla="*/ 54 h 334"/>
                  <a:gd name="T84" fmla="*/ 159 w 448"/>
                  <a:gd name="T85" fmla="*/ 60 h 334"/>
                  <a:gd name="T86" fmla="*/ 152 w 448"/>
                  <a:gd name="T87" fmla="*/ 66 h 334"/>
                  <a:gd name="T88" fmla="*/ 143 w 448"/>
                  <a:gd name="T89" fmla="*/ 71 h 334"/>
                  <a:gd name="T90" fmla="*/ 134 w 448"/>
                  <a:gd name="T91" fmla="*/ 78 h 334"/>
                  <a:gd name="T92" fmla="*/ 125 w 448"/>
                  <a:gd name="T93" fmla="*/ 84 h 334"/>
                  <a:gd name="T94" fmla="*/ 116 w 448"/>
                  <a:gd name="T95" fmla="*/ 90 h 334"/>
                  <a:gd name="T96" fmla="*/ 106 w 448"/>
                  <a:gd name="T97" fmla="*/ 96 h 334"/>
                  <a:gd name="T98" fmla="*/ 97 w 448"/>
                  <a:gd name="T99" fmla="*/ 102 h 334"/>
                  <a:gd name="T100" fmla="*/ 87 w 448"/>
                  <a:gd name="T101" fmla="*/ 109 h 334"/>
                  <a:gd name="T102" fmla="*/ 79 w 448"/>
                  <a:gd name="T103" fmla="*/ 115 h 334"/>
                  <a:gd name="T104" fmla="*/ 69 w 448"/>
                  <a:gd name="T105" fmla="*/ 121 h 334"/>
                  <a:gd name="T106" fmla="*/ 62 w 448"/>
                  <a:gd name="T107" fmla="*/ 127 h 334"/>
                  <a:gd name="T108" fmla="*/ 53 w 448"/>
                  <a:gd name="T109" fmla="*/ 133 h 334"/>
                  <a:gd name="T110" fmla="*/ 45 w 448"/>
                  <a:gd name="T111" fmla="*/ 138 h 334"/>
                  <a:gd name="T112" fmla="*/ 37 w 448"/>
                  <a:gd name="T113" fmla="*/ 144 h 334"/>
                  <a:gd name="T114" fmla="*/ 29 w 448"/>
                  <a:gd name="T115" fmla="*/ 150 h 334"/>
                  <a:gd name="T116" fmla="*/ 23 w 448"/>
                  <a:gd name="T117" fmla="*/ 154 h 334"/>
                  <a:gd name="T118" fmla="*/ 16 w 448"/>
                  <a:gd name="T119" fmla="*/ 159 h 334"/>
                  <a:gd name="T120" fmla="*/ 11 w 448"/>
                  <a:gd name="T121" fmla="*/ 163 h 334"/>
                  <a:gd name="T122" fmla="*/ 6 w 448"/>
                  <a:gd name="T123" fmla="*/ 168 h 334"/>
                  <a:gd name="T124" fmla="*/ 0 w 448"/>
                  <a:gd name="T125" fmla="*/ 150 h 3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48"/>
                  <a:gd name="T190" fmla="*/ 0 h 334"/>
                  <a:gd name="T191" fmla="*/ 448 w 448"/>
                  <a:gd name="T192" fmla="*/ 334 h 3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48" h="334">
                    <a:moveTo>
                      <a:pt x="0" y="298"/>
                    </a:moveTo>
                    <a:lnTo>
                      <a:pt x="3" y="292"/>
                    </a:lnTo>
                    <a:lnTo>
                      <a:pt x="9" y="287"/>
                    </a:lnTo>
                    <a:lnTo>
                      <a:pt x="13" y="283"/>
                    </a:lnTo>
                    <a:lnTo>
                      <a:pt x="17" y="281"/>
                    </a:lnTo>
                    <a:lnTo>
                      <a:pt x="22" y="277"/>
                    </a:lnTo>
                    <a:lnTo>
                      <a:pt x="26" y="275"/>
                    </a:lnTo>
                    <a:lnTo>
                      <a:pt x="32" y="269"/>
                    </a:lnTo>
                    <a:lnTo>
                      <a:pt x="36" y="266"/>
                    </a:lnTo>
                    <a:lnTo>
                      <a:pt x="41" y="262"/>
                    </a:lnTo>
                    <a:lnTo>
                      <a:pt x="47" y="258"/>
                    </a:lnTo>
                    <a:lnTo>
                      <a:pt x="53" y="252"/>
                    </a:lnTo>
                    <a:lnTo>
                      <a:pt x="60" y="249"/>
                    </a:lnTo>
                    <a:lnTo>
                      <a:pt x="66" y="245"/>
                    </a:lnTo>
                    <a:lnTo>
                      <a:pt x="74" y="239"/>
                    </a:lnTo>
                    <a:lnTo>
                      <a:pt x="81" y="233"/>
                    </a:lnTo>
                    <a:lnTo>
                      <a:pt x="89" y="228"/>
                    </a:lnTo>
                    <a:lnTo>
                      <a:pt x="96" y="224"/>
                    </a:lnTo>
                    <a:lnTo>
                      <a:pt x="104" y="218"/>
                    </a:lnTo>
                    <a:lnTo>
                      <a:pt x="112" y="212"/>
                    </a:lnTo>
                    <a:lnTo>
                      <a:pt x="119" y="207"/>
                    </a:lnTo>
                    <a:lnTo>
                      <a:pt x="129" y="201"/>
                    </a:lnTo>
                    <a:lnTo>
                      <a:pt x="138" y="195"/>
                    </a:lnTo>
                    <a:lnTo>
                      <a:pt x="146" y="188"/>
                    </a:lnTo>
                    <a:lnTo>
                      <a:pt x="154" y="182"/>
                    </a:lnTo>
                    <a:lnTo>
                      <a:pt x="163" y="176"/>
                    </a:lnTo>
                    <a:lnTo>
                      <a:pt x="173" y="171"/>
                    </a:lnTo>
                    <a:lnTo>
                      <a:pt x="180" y="163"/>
                    </a:lnTo>
                    <a:lnTo>
                      <a:pt x="192" y="159"/>
                    </a:lnTo>
                    <a:lnTo>
                      <a:pt x="199" y="152"/>
                    </a:lnTo>
                    <a:lnTo>
                      <a:pt x="209" y="146"/>
                    </a:lnTo>
                    <a:lnTo>
                      <a:pt x="218" y="138"/>
                    </a:lnTo>
                    <a:lnTo>
                      <a:pt x="226" y="133"/>
                    </a:lnTo>
                    <a:lnTo>
                      <a:pt x="235" y="127"/>
                    </a:lnTo>
                    <a:lnTo>
                      <a:pt x="245" y="121"/>
                    </a:lnTo>
                    <a:lnTo>
                      <a:pt x="254" y="115"/>
                    </a:lnTo>
                    <a:lnTo>
                      <a:pt x="264" y="108"/>
                    </a:lnTo>
                    <a:lnTo>
                      <a:pt x="271" y="102"/>
                    </a:lnTo>
                    <a:lnTo>
                      <a:pt x="281" y="96"/>
                    </a:lnTo>
                    <a:lnTo>
                      <a:pt x="290" y="91"/>
                    </a:lnTo>
                    <a:lnTo>
                      <a:pt x="298" y="85"/>
                    </a:lnTo>
                    <a:lnTo>
                      <a:pt x="308" y="79"/>
                    </a:lnTo>
                    <a:lnTo>
                      <a:pt x="317" y="74"/>
                    </a:lnTo>
                    <a:lnTo>
                      <a:pt x="325" y="68"/>
                    </a:lnTo>
                    <a:lnTo>
                      <a:pt x="332" y="62"/>
                    </a:lnTo>
                    <a:lnTo>
                      <a:pt x="342" y="58"/>
                    </a:lnTo>
                    <a:lnTo>
                      <a:pt x="349" y="53"/>
                    </a:lnTo>
                    <a:lnTo>
                      <a:pt x="357" y="49"/>
                    </a:lnTo>
                    <a:lnTo>
                      <a:pt x="365" y="43"/>
                    </a:lnTo>
                    <a:lnTo>
                      <a:pt x="372" y="39"/>
                    </a:lnTo>
                    <a:lnTo>
                      <a:pt x="380" y="34"/>
                    </a:lnTo>
                    <a:lnTo>
                      <a:pt x="387" y="30"/>
                    </a:lnTo>
                    <a:lnTo>
                      <a:pt x="393" y="26"/>
                    </a:lnTo>
                    <a:lnTo>
                      <a:pt x="401" y="22"/>
                    </a:lnTo>
                    <a:lnTo>
                      <a:pt x="408" y="19"/>
                    </a:lnTo>
                    <a:lnTo>
                      <a:pt x="414" y="15"/>
                    </a:lnTo>
                    <a:lnTo>
                      <a:pt x="420" y="11"/>
                    </a:lnTo>
                    <a:lnTo>
                      <a:pt x="423" y="9"/>
                    </a:lnTo>
                    <a:lnTo>
                      <a:pt x="431" y="7"/>
                    </a:lnTo>
                    <a:lnTo>
                      <a:pt x="435" y="3"/>
                    </a:lnTo>
                    <a:lnTo>
                      <a:pt x="441" y="1"/>
                    </a:lnTo>
                    <a:lnTo>
                      <a:pt x="444" y="0"/>
                    </a:lnTo>
                    <a:lnTo>
                      <a:pt x="448" y="0"/>
                    </a:lnTo>
                    <a:lnTo>
                      <a:pt x="444" y="36"/>
                    </a:lnTo>
                    <a:lnTo>
                      <a:pt x="441" y="38"/>
                    </a:lnTo>
                    <a:lnTo>
                      <a:pt x="435" y="41"/>
                    </a:lnTo>
                    <a:lnTo>
                      <a:pt x="431" y="45"/>
                    </a:lnTo>
                    <a:lnTo>
                      <a:pt x="425" y="47"/>
                    </a:lnTo>
                    <a:lnTo>
                      <a:pt x="422" y="49"/>
                    </a:lnTo>
                    <a:lnTo>
                      <a:pt x="418" y="51"/>
                    </a:lnTo>
                    <a:lnTo>
                      <a:pt x="414" y="55"/>
                    </a:lnTo>
                    <a:lnTo>
                      <a:pt x="408" y="58"/>
                    </a:lnTo>
                    <a:lnTo>
                      <a:pt x="403" y="62"/>
                    </a:lnTo>
                    <a:lnTo>
                      <a:pt x="397" y="66"/>
                    </a:lnTo>
                    <a:lnTo>
                      <a:pt x="391" y="72"/>
                    </a:lnTo>
                    <a:lnTo>
                      <a:pt x="384" y="74"/>
                    </a:lnTo>
                    <a:lnTo>
                      <a:pt x="378" y="79"/>
                    </a:lnTo>
                    <a:lnTo>
                      <a:pt x="370" y="83"/>
                    </a:lnTo>
                    <a:lnTo>
                      <a:pt x="365" y="89"/>
                    </a:lnTo>
                    <a:lnTo>
                      <a:pt x="357" y="93"/>
                    </a:lnTo>
                    <a:lnTo>
                      <a:pt x="349" y="98"/>
                    </a:lnTo>
                    <a:lnTo>
                      <a:pt x="342" y="104"/>
                    </a:lnTo>
                    <a:lnTo>
                      <a:pt x="334" y="108"/>
                    </a:lnTo>
                    <a:lnTo>
                      <a:pt x="327" y="114"/>
                    </a:lnTo>
                    <a:lnTo>
                      <a:pt x="317" y="119"/>
                    </a:lnTo>
                    <a:lnTo>
                      <a:pt x="309" y="125"/>
                    </a:lnTo>
                    <a:lnTo>
                      <a:pt x="302" y="131"/>
                    </a:lnTo>
                    <a:lnTo>
                      <a:pt x="292" y="136"/>
                    </a:lnTo>
                    <a:lnTo>
                      <a:pt x="285" y="142"/>
                    </a:lnTo>
                    <a:lnTo>
                      <a:pt x="275" y="148"/>
                    </a:lnTo>
                    <a:lnTo>
                      <a:pt x="266" y="155"/>
                    </a:lnTo>
                    <a:lnTo>
                      <a:pt x="256" y="159"/>
                    </a:lnTo>
                    <a:lnTo>
                      <a:pt x="249" y="167"/>
                    </a:lnTo>
                    <a:lnTo>
                      <a:pt x="239" y="172"/>
                    </a:lnTo>
                    <a:lnTo>
                      <a:pt x="230" y="178"/>
                    </a:lnTo>
                    <a:lnTo>
                      <a:pt x="220" y="184"/>
                    </a:lnTo>
                    <a:lnTo>
                      <a:pt x="212" y="191"/>
                    </a:lnTo>
                    <a:lnTo>
                      <a:pt x="201" y="197"/>
                    </a:lnTo>
                    <a:lnTo>
                      <a:pt x="193" y="203"/>
                    </a:lnTo>
                    <a:lnTo>
                      <a:pt x="184" y="209"/>
                    </a:lnTo>
                    <a:lnTo>
                      <a:pt x="174" y="216"/>
                    </a:lnTo>
                    <a:lnTo>
                      <a:pt x="165" y="222"/>
                    </a:lnTo>
                    <a:lnTo>
                      <a:pt x="157" y="228"/>
                    </a:lnTo>
                    <a:lnTo>
                      <a:pt x="148" y="233"/>
                    </a:lnTo>
                    <a:lnTo>
                      <a:pt x="138" y="241"/>
                    </a:lnTo>
                    <a:lnTo>
                      <a:pt x="131" y="245"/>
                    </a:lnTo>
                    <a:lnTo>
                      <a:pt x="123" y="252"/>
                    </a:lnTo>
                    <a:lnTo>
                      <a:pt x="114" y="258"/>
                    </a:lnTo>
                    <a:lnTo>
                      <a:pt x="106" y="264"/>
                    </a:lnTo>
                    <a:lnTo>
                      <a:pt x="96" y="269"/>
                    </a:lnTo>
                    <a:lnTo>
                      <a:pt x="89" y="275"/>
                    </a:lnTo>
                    <a:lnTo>
                      <a:pt x="81" y="281"/>
                    </a:lnTo>
                    <a:lnTo>
                      <a:pt x="74" y="287"/>
                    </a:lnTo>
                    <a:lnTo>
                      <a:pt x="66" y="290"/>
                    </a:lnTo>
                    <a:lnTo>
                      <a:pt x="58" y="298"/>
                    </a:lnTo>
                    <a:lnTo>
                      <a:pt x="51" y="302"/>
                    </a:lnTo>
                    <a:lnTo>
                      <a:pt x="45" y="307"/>
                    </a:lnTo>
                    <a:lnTo>
                      <a:pt x="38" y="311"/>
                    </a:lnTo>
                    <a:lnTo>
                      <a:pt x="32" y="317"/>
                    </a:lnTo>
                    <a:lnTo>
                      <a:pt x="26" y="321"/>
                    </a:lnTo>
                    <a:lnTo>
                      <a:pt x="22" y="325"/>
                    </a:lnTo>
                    <a:lnTo>
                      <a:pt x="17" y="330"/>
                    </a:lnTo>
                    <a:lnTo>
                      <a:pt x="11" y="334"/>
                    </a:lnTo>
                    <a:lnTo>
                      <a:pt x="0" y="29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64" name="Freeform 145"/>
              <p:cNvSpPr>
                <a:spLocks/>
              </p:cNvSpPr>
              <p:nvPr/>
            </p:nvSpPr>
            <p:spPr bwMode="auto">
              <a:xfrm>
                <a:off x="840" y="3296"/>
                <a:ext cx="247" cy="108"/>
              </a:xfrm>
              <a:custGeom>
                <a:avLst/>
                <a:gdLst>
                  <a:gd name="T0" fmla="*/ 0 w 495"/>
                  <a:gd name="T1" fmla="*/ 89 h 215"/>
                  <a:gd name="T2" fmla="*/ 247 w 495"/>
                  <a:gd name="T3" fmla="*/ 0 h 215"/>
                  <a:gd name="T4" fmla="*/ 247 w 495"/>
                  <a:gd name="T5" fmla="*/ 23 h 215"/>
                  <a:gd name="T6" fmla="*/ 6 w 495"/>
                  <a:gd name="T7" fmla="*/ 108 h 215"/>
                  <a:gd name="T8" fmla="*/ 0 w 495"/>
                  <a:gd name="T9" fmla="*/ 89 h 215"/>
                  <a:gd name="T10" fmla="*/ 0 w 495"/>
                  <a:gd name="T11" fmla="*/ 89 h 215"/>
                  <a:gd name="T12" fmla="*/ 0 60000 65536"/>
                  <a:gd name="T13" fmla="*/ 0 60000 65536"/>
                  <a:gd name="T14" fmla="*/ 0 60000 65536"/>
                  <a:gd name="T15" fmla="*/ 0 60000 65536"/>
                  <a:gd name="T16" fmla="*/ 0 60000 65536"/>
                  <a:gd name="T17" fmla="*/ 0 60000 65536"/>
                  <a:gd name="T18" fmla="*/ 0 w 495"/>
                  <a:gd name="T19" fmla="*/ 0 h 215"/>
                  <a:gd name="T20" fmla="*/ 495 w 495"/>
                  <a:gd name="T21" fmla="*/ 215 h 215"/>
                </a:gdLst>
                <a:ahLst/>
                <a:cxnLst>
                  <a:cxn ang="T12">
                    <a:pos x="T0" y="T1"/>
                  </a:cxn>
                  <a:cxn ang="T13">
                    <a:pos x="T2" y="T3"/>
                  </a:cxn>
                  <a:cxn ang="T14">
                    <a:pos x="T4" y="T5"/>
                  </a:cxn>
                  <a:cxn ang="T15">
                    <a:pos x="T6" y="T7"/>
                  </a:cxn>
                  <a:cxn ang="T16">
                    <a:pos x="T8" y="T9"/>
                  </a:cxn>
                  <a:cxn ang="T17">
                    <a:pos x="T10" y="T11"/>
                  </a:cxn>
                </a:cxnLst>
                <a:rect l="T18" t="T19" r="T20" b="T21"/>
                <a:pathLst>
                  <a:path w="495" h="215">
                    <a:moveTo>
                      <a:pt x="0" y="178"/>
                    </a:moveTo>
                    <a:lnTo>
                      <a:pt x="495" y="0"/>
                    </a:lnTo>
                    <a:lnTo>
                      <a:pt x="495" y="45"/>
                    </a:lnTo>
                    <a:lnTo>
                      <a:pt x="12" y="215"/>
                    </a:lnTo>
                    <a:lnTo>
                      <a:pt x="0" y="17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65" name="Freeform 146"/>
              <p:cNvSpPr>
                <a:spLocks/>
              </p:cNvSpPr>
              <p:nvPr/>
            </p:nvSpPr>
            <p:spPr bwMode="auto">
              <a:xfrm>
                <a:off x="843" y="3270"/>
                <a:ext cx="249" cy="26"/>
              </a:xfrm>
              <a:custGeom>
                <a:avLst/>
                <a:gdLst>
                  <a:gd name="T0" fmla="*/ 1 w 498"/>
                  <a:gd name="T1" fmla="*/ 8 h 53"/>
                  <a:gd name="T2" fmla="*/ 5 w 498"/>
                  <a:gd name="T3" fmla="*/ 8 h 53"/>
                  <a:gd name="T4" fmla="*/ 11 w 498"/>
                  <a:gd name="T5" fmla="*/ 7 h 53"/>
                  <a:gd name="T6" fmla="*/ 16 w 498"/>
                  <a:gd name="T7" fmla="*/ 7 h 53"/>
                  <a:gd name="T8" fmla="*/ 21 w 498"/>
                  <a:gd name="T9" fmla="*/ 6 h 53"/>
                  <a:gd name="T10" fmla="*/ 29 w 498"/>
                  <a:gd name="T11" fmla="*/ 6 h 53"/>
                  <a:gd name="T12" fmla="*/ 36 w 498"/>
                  <a:gd name="T13" fmla="*/ 6 h 53"/>
                  <a:gd name="T14" fmla="*/ 44 w 498"/>
                  <a:gd name="T15" fmla="*/ 5 h 53"/>
                  <a:gd name="T16" fmla="*/ 52 w 498"/>
                  <a:gd name="T17" fmla="*/ 5 h 53"/>
                  <a:gd name="T18" fmla="*/ 61 w 498"/>
                  <a:gd name="T19" fmla="*/ 5 h 53"/>
                  <a:gd name="T20" fmla="*/ 71 w 498"/>
                  <a:gd name="T21" fmla="*/ 4 h 53"/>
                  <a:gd name="T22" fmla="*/ 80 w 498"/>
                  <a:gd name="T23" fmla="*/ 4 h 53"/>
                  <a:gd name="T24" fmla="*/ 91 w 498"/>
                  <a:gd name="T25" fmla="*/ 3 h 53"/>
                  <a:gd name="T26" fmla="*/ 101 w 498"/>
                  <a:gd name="T27" fmla="*/ 3 h 53"/>
                  <a:gd name="T28" fmla="*/ 112 w 498"/>
                  <a:gd name="T29" fmla="*/ 2 h 53"/>
                  <a:gd name="T30" fmla="*/ 122 w 498"/>
                  <a:gd name="T31" fmla="*/ 1 h 53"/>
                  <a:gd name="T32" fmla="*/ 132 w 498"/>
                  <a:gd name="T33" fmla="*/ 1 h 53"/>
                  <a:gd name="T34" fmla="*/ 143 w 498"/>
                  <a:gd name="T35" fmla="*/ 1 h 53"/>
                  <a:gd name="T36" fmla="*/ 153 w 498"/>
                  <a:gd name="T37" fmla="*/ 0 h 53"/>
                  <a:gd name="T38" fmla="*/ 164 w 498"/>
                  <a:gd name="T39" fmla="*/ 0 h 53"/>
                  <a:gd name="T40" fmla="*/ 174 w 498"/>
                  <a:gd name="T41" fmla="*/ 0 h 53"/>
                  <a:gd name="T42" fmla="*/ 185 w 498"/>
                  <a:gd name="T43" fmla="*/ 0 h 53"/>
                  <a:gd name="T44" fmla="*/ 194 w 498"/>
                  <a:gd name="T45" fmla="*/ 0 h 53"/>
                  <a:gd name="T46" fmla="*/ 203 w 498"/>
                  <a:gd name="T47" fmla="*/ 0 h 53"/>
                  <a:gd name="T48" fmla="*/ 211 w 498"/>
                  <a:gd name="T49" fmla="*/ 0 h 53"/>
                  <a:gd name="T50" fmla="*/ 220 w 498"/>
                  <a:gd name="T51" fmla="*/ 0 h 53"/>
                  <a:gd name="T52" fmla="*/ 227 w 498"/>
                  <a:gd name="T53" fmla="*/ 0 h 53"/>
                  <a:gd name="T54" fmla="*/ 234 w 498"/>
                  <a:gd name="T55" fmla="*/ 0 h 53"/>
                  <a:gd name="T56" fmla="*/ 241 w 498"/>
                  <a:gd name="T57" fmla="*/ 0 h 53"/>
                  <a:gd name="T58" fmla="*/ 247 w 498"/>
                  <a:gd name="T59" fmla="*/ 0 h 53"/>
                  <a:gd name="T60" fmla="*/ 247 w 498"/>
                  <a:gd name="T61" fmla="*/ 16 h 53"/>
                  <a:gd name="T62" fmla="*/ 245 w 498"/>
                  <a:gd name="T63" fmla="*/ 16 h 53"/>
                  <a:gd name="T64" fmla="*/ 238 w 498"/>
                  <a:gd name="T65" fmla="*/ 16 h 53"/>
                  <a:gd name="T66" fmla="*/ 233 w 498"/>
                  <a:gd name="T67" fmla="*/ 16 h 53"/>
                  <a:gd name="T68" fmla="*/ 227 w 498"/>
                  <a:gd name="T69" fmla="*/ 16 h 53"/>
                  <a:gd name="T70" fmla="*/ 222 w 498"/>
                  <a:gd name="T71" fmla="*/ 16 h 53"/>
                  <a:gd name="T72" fmla="*/ 215 w 498"/>
                  <a:gd name="T73" fmla="*/ 16 h 53"/>
                  <a:gd name="T74" fmla="*/ 207 w 498"/>
                  <a:gd name="T75" fmla="*/ 16 h 53"/>
                  <a:gd name="T76" fmla="*/ 198 w 498"/>
                  <a:gd name="T77" fmla="*/ 17 h 53"/>
                  <a:gd name="T78" fmla="*/ 189 w 498"/>
                  <a:gd name="T79" fmla="*/ 17 h 53"/>
                  <a:gd name="T80" fmla="*/ 180 w 498"/>
                  <a:gd name="T81" fmla="*/ 18 h 53"/>
                  <a:gd name="T82" fmla="*/ 170 w 498"/>
                  <a:gd name="T83" fmla="*/ 18 h 53"/>
                  <a:gd name="T84" fmla="*/ 161 w 498"/>
                  <a:gd name="T85" fmla="*/ 18 h 53"/>
                  <a:gd name="T86" fmla="*/ 150 w 498"/>
                  <a:gd name="T87" fmla="*/ 19 h 53"/>
                  <a:gd name="T88" fmla="*/ 140 w 498"/>
                  <a:gd name="T89" fmla="*/ 19 h 53"/>
                  <a:gd name="T90" fmla="*/ 130 w 498"/>
                  <a:gd name="T91" fmla="*/ 19 h 53"/>
                  <a:gd name="T92" fmla="*/ 119 w 498"/>
                  <a:gd name="T93" fmla="*/ 20 h 53"/>
                  <a:gd name="T94" fmla="*/ 109 w 498"/>
                  <a:gd name="T95" fmla="*/ 20 h 53"/>
                  <a:gd name="T96" fmla="*/ 98 w 498"/>
                  <a:gd name="T97" fmla="*/ 20 h 53"/>
                  <a:gd name="T98" fmla="*/ 88 w 498"/>
                  <a:gd name="T99" fmla="*/ 20 h 53"/>
                  <a:gd name="T100" fmla="*/ 77 w 498"/>
                  <a:gd name="T101" fmla="*/ 21 h 53"/>
                  <a:gd name="T102" fmla="*/ 68 w 498"/>
                  <a:gd name="T103" fmla="*/ 21 h 53"/>
                  <a:gd name="T104" fmla="*/ 58 w 498"/>
                  <a:gd name="T105" fmla="*/ 22 h 53"/>
                  <a:gd name="T106" fmla="*/ 49 w 498"/>
                  <a:gd name="T107" fmla="*/ 22 h 53"/>
                  <a:gd name="T108" fmla="*/ 40 w 498"/>
                  <a:gd name="T109" fmla="*/ 23 h 53"/>
                  <a:gd name="T110" fmla="*/ 31 w 498"/>
                  <a:gd name="T111" fmla="*/ 23 h 53"/>
                  <a:gd name="T112" fmla="*/ 25 w 498"/>
                  <a:gd name="T113" fmla="*/ 24 h 53"/>
                  <a:gd name="T114" fmla="*/ 18 w 498"/>
                  <a:gd name="T115" fmla="*/ 24 h 53"/>
                  <a:gd name="T116" fmla="*/ 12 w 498"/>
                  <a:gd name="T117" fmla="*/ 25 h 53"/>
                  <a:gd name="T118" fmla="*/ 7 w 498"/>
                  <a:gd name="T119" fmla="*/ 25 h 53"/>
                  <a:gd name="T120" fmla="*/ 3 w 498"/>
                  <a:gd name="T121" fmla="*/ 26 h 53"/>
                  <a:gd name="T122" fmla="*/ 0 w 498"/>
                  <a:gd name="T123" fmla="*/ 9 h 5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98"/>
                  <a:gd name="T187" fmla="*/ 0 h 53"/>
                  <a:gd name="T188" fmla="*/ 498 w 498"/>
                  <a:gd name="T189" fmla="*/ 53 h 5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98" h="53">
                    <a:moveTo>
                      <a:pt x="0" y="19"/>
                    </a:moveTo>
                    <a:lnTo>
                      <a:pt x="2" y="17"/>
                    </a:lnTo>
                    <a:lnTo>
                      <a:pt x="6" y="17"/>
                    </a:lnTo>
                    <a:lnTo>
                      <a:pt x="10" y="17"/>
                    </a:lnTo>
                    <a:lnTo>
                      <a:pt x="17" y="17"/>
                    </a:lnTo>
                    <a:lnTo>
                      <a:pt x="21" y="15"/>
                    </a:lnTo>
                    <a:lnTo>
                      <a:pt x="27" y="15"/>
                    </a:lnTo>
                    <a:lnTo>
                      <a:pt x="31" y="15"/>
                    </a:lnTo>
                    <a:lnTo>
                      <a:pt x="38" y="15"/>
                    </a:lnTo>
                    <a:lnTo>
                      <a:pt x="42" y="13"/>
                    </a:lnTo>
                    <a:lnTo>
                      <a:pt x="50" y="13"/>
                    </a:lnTo>
                    <a:lnTo>
                      <a:pt x="57" y="13"/>
                    </a:lnTo>
                    <a:lnTo>
                      <a:pt x="65" y="13"/>
                    </a:lnTo>
                    <a:lnTo>
                      <a:pt x="72" y="13"/>
                    </a:lnTo>
                    <a:lnTo>
                      <a:pt x="80" y="11"/>
                    </a:lnTo>
                    <a:lnTo>
                      <a:pt x="88" y="11"/>
                    </a:lnTo>
                    <a:lnTo>
                      <a:pt x="95" y="11"/>
                    </a:lnTo>
                    <a:lnTo>
                      <a:pt x="103" y="11"/>
                    </a:lnTo>
                    <a:lnTo>
                      <a:pt x="112" y="11"/>
                    </a:lnTo>
                    <a:lnTo>
                      <a:pt x="122" y="11"/>
                    </a:lnTo>
                    <a:lnTo>
                      <a:pt x="131" y="11"/>
                    </a:lnTo>
                    <a:lnTo>
                      <a:pt x="141" y="9"/>
                    </a:lnTo>
                    <a:lnTo>
                      <a:pt x="150" y="9"/>
                    </a:lnTo>
                    <a:lnTo>
                      <a:pt x="160" y="9"/>
                    </a:lnTo>
                    <a:lnTo>
                      <a:pt x="169" y="9"/>
                    </a:lnTo>
                    <a:lnTo>
                      <a:pt x="181" y="7"/>
                    </a:lnTo>
                    <a:lnTo>
                      <a:pt x="190" y="7"/>
                    </a:lnTo>
                    <a:lnTo>
                      <a:pt x="202" y="7"/>
                    </a:lnTo>
                    <a:lnTo>
                      <a:pt x="211" y="7"/>
                    </a:lnTo>
                    <a:lnTo>
                      <a:pt x="223" y="5"/>
                    </a:lnTo>
                    <a:lnTo>
                      <a:pt x="232" y="5"/>
                    </a:lnTo>
                    <a:lnTo>
                      <a:pt x="243" y="3"/>
                    </a:lnTo>
                    <a:lnTo>
                      <a:pt x="253" y="3"/>
                    </a:lnTo>
                    <a:lnTo>
                      <a:pt x="264" y="3"/>
                    </a:lnTo>
                    <a:lnTo>
                      <a:pt x="276" y="3"/>
                    </a:lnTo>
                    <a:lnTo>
                      <a:pt x="285" y="3"/>
                    </a:lnTo>
                    <a:lnTo>
                      <a:pt x="297" y="3"/>
                    </a:lnTo>
                    <a:lnTo>
                      <a:pt x="306" y="1"/>
                    </a:lnTo>
                    <a:lnTo>
                      <a:pt x="318" y="1"/>
                    </a:lnTo>
                    <a:lnTo>
                      <a:pt x="327" y="1"/>
                    </a:lnTo>
                    <a:lnTo>
                      <a:pt x="337" y="1"/>
                    </a:lnTo>
                    <a:lnTo>
                      <a:pt x="348" y="1"/>
                    </a:lnTo>
                    <a:lnTo>
                      <a:pt x="358" y="1"/>
                    </a:lnTo>
                    <a:lnTo>
                      <a:pt x="369" y="1"/>
                    </a:lnTo>
                    <a:lnTo>
                      <a:pt x="378" y="1"/>
                    </a:lnTo>
                    <a:lnTo>
                      <a:pt x="388" y="0"/>
                    </a:lnTo>
                    <a:lnTo>
                      <a:pt x="396" y="0"/>
                    </a:lnTo>
                    <a:lnTo>
                      <a:pt x="405" y="0"/>
                    </a:lnTo>
                    <a:lnTo>
                      <a:pt x="415" y="0"/>
                    </a:lnTo>
                    <a:lnTo>
                      <a:pt x="422" y="0"/>
                    </a:lnTo>
                    <a:lnTo>
                      <a:pt x="432" y="0"/>
                    </a:lnTo>
                    <a:lnTo>
                      <a:pt x="439" y="0"/>
                    </a:lnTo>
                    <a:lnTo>
                      <a:pt x="447" y="0"/>
                    </a:lnTo>
                    <a:lnTo>
                      <a:pt x="454" y="0"/>
                    </a:lnTo>
                    <a:lnTo>
                      <a:pt x="462" y="0"/>
                    </a:lnTo>
                    <a:lnTo>
                      <a:pt x="468" y="0"/>
                    </a:lnTo>
                    <a:lnTo>
                      <a:pt x="475" y="0"/>
                    </a:lnTo>
                    <a:lnTo>
                      <a:pt x="481" y="0"/>
                    </a:lnTo>
                    <a:lnTo>
                      <a:pt x="487" y="1"/>
                    </a:lnTo>
                    <a:lnTo>
                      <a:pt x="493" y="1"/>
                    </a:lnTo>
                    <a:lnTo>
                      <a:pt x="498" y="3"/>
                    </a:lnTo>
                    <a:lnTo>
                      <a:pt x="494" y="32"/>
                    </a:lnTo>
                    <a:lnTo>
                      <a:pt x="493" y="32"/>
                    </a:lnTo>
                    <a:lnTo>
                      <a:pt x="489" y="32"/>
                    </a:lnTo>
                    <a:lnTo>
                      <a:pt x="483" y="32"/>
                    </a:lnTo>
                    <a:lnTo>
                      <a:pt x="475" y="32"/>
                    </a:lnTo>
                    <a:lnTo>
                      <a:pt x="472" y="32"/>
                    </a:lnTo>
                    <a:lnTo>
                      <a:pt x="466" y="32"/>
                    </a:lnTo>
                    <a:lnTo>
                      <a:pt x="460" y="32"/>
                    </a:lnTo>
                    <a:lnTo>
                      <a:pt x="454" y="32"/>
                    </a:lnTo>
                    <a:lnTo>
                      <a:pt x="449" y="32"/>
                    </a:lnTo>
                    <a:lnTo>
                      <a:pt x="443" y="32"/>
                    </a:lnTo>
                    <a:lnTo>
                      <a:pt x="435" y="32"/>
                    </a:lnTo>
                    <a:lnTo>
                      <a:pt x="430" y="32"/>
                    </a:lnTo>
                    <a:lnTo>
                      <a:pt x="420" y="32"/>
                    </a:lnTo>
                    <a:lnTo>
                      <a:pt x="413" y="32"/>
                    </a:lnTo>
                    <a:lnTo>
                      <a:pt x="403" y="32"/>
                    </a:lnTo>
                    <a:lnTo>
                      <a:pt x="396" y="34"/>
                    </a:lnTo>
                    <a:lnTo>
                      <a:pt x="386" y="34"/>
                    </a:lnTo>
                    <a:lnTo>
                      <a:pt x="378" y="34"/>
                    </a:lnTo>
                    <a:lnTo>
                      <a:pt x="369" y="34"/>
                    </a:lnTo>
                    <a:lnTo>
                      <a:pt x="359" y="36"/>
                    </a:lnTo>
                    <a:lnTo>
                      <a:pt x="350" y="36"/>
                    </a:lnTo>
                    <a:lnTo>
                      <a:pt x="340" y="36"/>
                    </a:lnTo>
                    <a:lnTo>
                      <a:pt x="331" y="36"/>
                    </a:lnTo>
                    <a:lnTo>
                      <a:pt x="321" y="36"/>
                    </a:lnTo>
                    <a:lnTo>
                      <a:pt x="310" y="36"/>
                    </a:lnTo>
                    <a:lnTo>
                      <a:pt x="300" y="38"/>
                    </a:lnTo>
                    <a:lnTo>
                      <a:pt x="289" y="38"/>
                    </a:lnTo>
                    <a:lnTo>
                      <a:pt x="280" y="39"/>
                    </a:lnTo>
                    <a:lnTo>
                      <a:pt x="268" y="39"/>
                    </a:lnTo>
                    <a:lnTo>
                      <a:pt x="259" y="39"/>
                    </a:lnTo>
                    <a:lnTo>
                      <a:pt x="247" y="39"/>
                    </a:lnTo>
                    <a:lnTo>
                      <a:pt x="238" y="41"/>
                    </a:lnTo>
                    <a:lnTo>
                      <a:pt x="226" y="41"/>
                    </a:lnTo>
                    <a:lnTo>
                      <a:pt x="217" y="41"/>
                    </a:lnTo>
                    <a:lnTo>
                      <a:pt x="205" y="41"/>
                    </a:lnTo>
                    <a:lnTo>
                      <a:pt x="196" y="41"/>
                    </a:lnTo>
                    <a:lnTo>
                      <a:pt x="185" y="41"/>
                    </a:lnTo>
                    <a:lnTo>
                      <a:pt x="175" y="41"/>
                    </a:lnTo>
                    <a:lnTo>
                      <a:pt x="164" y="43"/>
                    </a:lnTo>
                    <a:lnTo>
                      <a:pt x="154" y="43"/>
                    </a:lnTo>
                    <a:lnTo>
                      <a:pt x="145" y="43"/>
                    </a:lnTo>
                    <a:lnTo>
                      <a:pt x="135" y="43"/>
                    </a:lnTo>
                    <a:lnTo>
                      <a:pt x="126" y="45"/>
                    </a:lnTo>
                    <a:lnTo>
                      <a:pt x="116" y="45"/>
                    </a:lnTo>
                    <a:lnTo>
                      <a:pt x="105" y="45"/>
                    </a:lnTo>
                    <a:lnTo>
                      <a:pt x="97" y="45"/>
                    </a:lnTo>
                    <a:lnTo>
                      <a:pt x="88" y="47"/>
                    </a:lnTo>
                    <a:lnTo>
                      <a:pt x="80" y="47"/>
                    </a:lnTo>
                    <a:lnTo>
                      <a:pt x="72" y="47"/>
                    </a:lnTo>
                    <a:lnTo>
                      <a:pt x="63" y="47"/>
                    </a:lnTo>
                    <a:lnTo>
                      <a:pt x="55" y="49"/>
                    </a:lnTo>
                    <a:lnTo>
                      <a:pt x="50" y="49"/>
                    </a:lnTo>
                    <a:lnTo>
                      <a:pt x="42" y="49"/>
                    </a:lnTo>
                    <a:lnTo>
                      <a:pt x="36" y="49"/>
                    </a:lnTo>
                    <a:lnTo>
                      <a:pt x="29" y="51"/>
                    </a:lnTo>
                    <a:lnTo>
                      <a:pt x="23" y="51"/>
                    </a:lnTo>
                    <a:lnTo>
                      <a:pt x="19" y="51"/>
                    </a:lnTo>
                    <a:lnTo>
                      <a:pt x="13" y="51"/>
                    </a:lnTo>
                    <a:lnTo>
                      <a:pt x="10" y="53"/>
                    </a:lnTo>
                    <a:lnTo>
                      <a:pt x="6" y="53"/>
                    </a:lnTo>
                    <a:lnTo>
                      <a:pt x="0" y="1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66" name="Freeform 147"/>
              <p:cNvSpPr>
                <a:spLocks/>
              </p:cNvSpPr>
              <p:nvPr/>
            </p:nvSpPr>
            <p:spPr bwMode="auto">
              <a:xfrm>
                <a:off x="852" y="3200"/>
                <a:ext cx="243" cy="23"/>
              </a:xfrm>
              <a:custGeom>
                <a:avLst/>
                <a:gdLst>
                  <a:gd name="T0" fmla="*/ 6 w 487"/>
                  <a:gd name="T1" fmla="*/ 0 h 45"/>
                  <a:gd name="T2" fmla="*/ 243 w 487"/>
                  <a:gd name="T3" fmla="*/ 5 h 45"/>
                  <a:gd name="T4" fmla="*/ 238 w 487"/>
                  <a:gd name="T5" fmla="*/ 23 h 45"/>
                  <a:gd name="T6" fmla="*/ 0 w 487"/>
                  <a:gd name="T7" fmla="*/ 19 h 45"/>
                  <a:gd name="T8" fmla="*/ 6 w 487"/>
                  <a:gd name="T9" fmla="*/ 0 h 45"/>
                  <a:gd name="T10" fmla="*/ 6 w 487"/>
                  <a:gd name="T11" fmla="*/ 0 h 45"/>
                  <a:gd name="T12" fmla="*/ 0 60000 65536"/>
                  <a:gd name="T13" fmla="*/ 0 60000 65536"/>
                  <a:gd name="T14" fmla="*/ 0 60000 65536"/>
                  <a:gd name="T15" fmla="*/ 0 60000 65536"/>
                  <a:gd name="T16" fmla="*/ 0 60000 65536"/>
                  <a:gd name="T17" fmla="*/ 0 60000 65536"/>
                  <a:gd name="T18" fmla="*/ 0 w 487"/>
                  <a:gd name="T19" fmla="*/ 0 h 45"/>
                  <a:gd name="T20" fmla="*/ 487 w 487"/>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487" h="45">
                    <a:moveTo>
                      <a:pt x="12" y="0"/>
                    </a:moveTo>
                    <a:lnTo>
                      <a:pt x="487" y="9"/>
                    </a:lnTo>
                    <a:lnTo>
                      <a:pt x="477" y="45"/>
                    </a:lnTo>
                    <a:lnTo>
                      <a:pt x="0" y="38"/>
                    </a:lnTo>
                    <a:lnTo>
                      <a:pt x="1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67" name="Freeform 148"/>
              <p:cNvSpPr>
                <a:spLocks/>
              </p:cNvSpPr>
              <p:nvPr/>
            </p:nvSpPr>
            <p:spPr bwMode="auto">
              <a:xfrm>
                <a:off x="1095" y="3024"/>
                <a:ext cx="62" cy="221"/>
              </a:xfrm>
              <a:custGeom>
                <a:avLst/>
                <a:gdLst>
                  <a:gd name="T0" fmla="*/ 38 w 123"/>
                  <a:gd name="T1" fmla="*/ 4 h 443"/>
                  <a:gd name="T2" fmla="*/ 39 w 123"/>
                  <a:gd name="T3" fmla="*/ 7 h 443"/>
                  <a:gd name="T4" fmla="*/ 40 w 123"/>
                  <a:gd name="T5" fmla="*/ 15 h 443"/>
                  <a:gd name="T6" fmla="*/ 40 w 123"/>
                  <a:gd name="T7" fmla="*/ 19 h 443"/>
                  <a:gd name="T8" fmla="*/ 41 w 123"/>
                  <a:gd name="T9" fmla="*/ 25 h 443"/>
                  <a:gd name="T10" fmla="*/ 41 w 123"/>
                  <a:gd name="T11" fmla="*/ 29 h 443"/>
                  <a:gd name="T12" fmla="*/ 42 w 123"/>
                  <a:gd name="T13" fmla="*/ 35 h 443"/>
                  <a:gd name="T14" fmla="*/ 42 w 123"/>
                  <a:gd name="T15" fmla="*/ 42 h 443"/>
                  <a:gd name="T16" fmla="*/ 43 w 123"/>
                  <a:gd name="T17" fmla="*/ 47 h 443"/>
                  <a:gd name="T18" fmla="*/ 43 w 123"/>
                  <a:gd name="T19" fmla="*/ 54 h 443"/>
                  <a:gd name="T20" fmla="*/ 43 w 123"/>
                  <a:gd name="T21" fmla="*/ 62 h 443"/>
                  <a:gd name="T22" fmla="*/ 43 w 123"/>
                  <a:gd name="T23" fmla="*/ 69 h 443"/>
                  <a:gd name="T24" fmla="*/ 43 w 123"/>
                  <a:gd name="T25" fmla="*/ 77 h 443"/>
                  <a:gd name="T26" fmla="*/ 42 w 123"/>
                  <a:gd name="T27" fmla="*/ 84 h 443"/>
                  <a:gd name="T28" fmla="*/ 42 w 123"/>
                  <a:gd name="T29" fmla="*/ 92 h 443"/>
                  <a:gd name="T30" fmla="*/ 41 w 123"/>
                  <a:gd name="T31" fmla="*/ 101 h 443"/>
                  <a:gd name="T32" fmla="*/ 40 w 123"/>
                  <a:gd name="T33" fmla="*/ 108 h 443"/>
                  <a:gd name="T34" fmla="*/ 38 w 123"/>
                  <a:gd name="T35" fmla="*/ 116 h 443"/>
                  <a:gd name="T36" fmla="*/ 37 w 123"/>
                  <a:gd name="T37" fmla="*/ 123 h 443"/>
                  <a:gd name="T38" fmla="*/ 35 w 123"/>
                  <a:gd name="T39" fmla="*/ 131 h 443"/>
                  <a:gd name="T40" fmla="*/ 33 w 123"/>
                  <a:gd name="T41" fmla="*/ 139 h 443"/>
                  <a:gd name="T42" fmla="*/ 31 w 123"/>
                  <a:gd name="T43" fmla="*/ 146 h 443"/>
                  <a:gd name="T44" fmla="*/ 28 w 123"/>
                  <a:gd name="T45" fmla="*/ 154 h 443"/>
                  <a:gd name="T46" fmla="*/ 25 w 123"/>
                  <a:gd name="T47" fmla="*/ 160 h 443"/>
                  <a:gd name="T48" fmla="*/ 21 w 123"/>
                  <a:gd name="T49" fmla="*/ 166 h 443"/>
                  <a:gd name="T50" fmla="*/ 17 w 123"/>
                  <a:gd name="T51" fmla="*/ 173 h 443"/>
                  <a:gd name="T52" fmla="*/ 13 w 123"/>
                  <a:gd name="T53" fmla="*/ 179 h 443"/>
                  <a:gd name="T54" fmla="*/ 8 w 123"/>
                  <a:gd name="T55" fmla="*/ 183 h 443"/>
                  <a:gd name="T56" fmla="*/ 3 w 123"/>
                  <a:gd name="T57" fmla="*/ 189 h 443"/>
                  <a:gd name="T58" fmla="*/ 1 w 123"/>
                  <a:gd name="T59" fmla="*/ 220 h 443"/>
                  <a:gd name="T60" fmla="*/ 5 w 123"/>
                  <a:gd name="T61" fmla="*/ 218 h 443"/>
                  <a:gd name="T62" fmla="*/ 10 w 123"/>
                  <a:gd name="T63" fmla="*/ 214 h 443"/>
                  <a:gd name="T64" fmla="*/ 15 w 123"/>
                  <a:gd name="T65" fmla="*/ 209 h 443"/>
                  <a:gd name="T66" fmla="*/ 22 w 123"/>
                  <a:gd name="T67" fmla="*/ 202 h 443"/>
                  <a:gd name="T68" fmla="*/ 27 w 123"/>
                  <a:gd name="T69" fmla="*/ 196 h 443"/>
                  <a:gd name="T70" fmla="*/ 30 w 123"/>
                  <a:gd name="T71" fmla="*/ 191 h 443"/>
                  <a:gd name="T72" fmla="*/ 33 w 123"/>
                  <a:gd name="T73" fmla="*/ 186 h 443"/>
                  <a:gd name="T74" fmla="*/ 37 w 123"/>
                  <a:gd name="T75" fmla="*/ 180 h 443"/>
                  <a:gd name="T76" fmla="*/ 40 w 123"/>
                  <a:gd name="T77" fmla="*/ 175 h 443"/>
                  <a:gd name="T78" fmla="*/ 44 w 123"/>
                  <a:gd name="T79" fmla="*/ 167 h 443"/>
                  <a:gd name="T80" fmla="*/ 47 w 123"/>
                  <a:gd name="T81" fmla="*/ 160 h 443"/>
                  <a:gd name="T82" fmla="*/ 50 w 123"/>
                  <a:gd name="T83" fmla="*/ 153 h 443"/>
                  <a:gd name="T84" fmla="*/ 52 w 123"/>
                  <a:gd name="T85" fmla="*/ 143 h 443"/>
                  <a:gd name="T86" fmla="*/ 55 w 123"/>
                  <a:gd name="T87" fmla="*/ 135 h 443"/>
                  <a:gd name="T88" fmla="*/ 57 w 123"/>
                  <a:gd name="T89" fmla="*/ 125 h 443"/>
                  <a:gd name="T90" fmla="*/ 59 w 123"/>
                  <a:gd name="T91" fmla="*/ 115 h 443"/>
                  <a:gd name="T92" fmla="*/ 60 w 123"/>
                  <a:gd name="T93" fmla="*/ 104 h 443"/>
                  <a:gd name="T94" fmla="*/ 61 w 123"/>
                  <a:gd name="T95" fmla="*/ 92 h 443"/>
                  <a:gd name="T96" fmla="*/ 62 w 123"/>
                  <a:gd name="T97" fmla="*/ 80 h 443"/>
                  <a:gd name="T98" fmla="*/ 62 w 123"/>
                  <a:gd name="T99" fmla="*/ 67 h 443"/>
                  <a:gd name="T100" fmla="*/ 62 w 123"/>
                  <a:gd name="T101" fmla="*/ 53 h 443"/>
                  <a:gd name="T102" fmla="*/ 61 w 123"/>
                  <a:gd name="T103" fmla="*/ 39 h 443"/>
                  <a:gd name="T104" fmla="*/ 60 w 123"/>
                  <a:gd name="T105" fmla="*/ 24 h 443"/>
                  <a:gd name="T106" fmla="*/ 58 w 123"/>
                  <a:gd name="T107" fmla="*/ 8 h 443"/>
                  <a:gd name="T108" fmla="*/ 38 w 123"/>
                  <a:gd name="T109" fmla="*/ 2 h 44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3"/>
                  <a:gd name="T166" fmla="*/ 0 h 443"/>
                  <a:gd name="T167" fmla="*/ 123 w 123"/>
                  <a:gd name="T168" fmla="*/ 443 h 44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3" h="443">
                    <a:moveTo>
                      <a:pt x="76" y="4"/>
                    </a:moveTo>
                    <a:lnTo>
                      <a:pt x="76" y="8"/>
                    </a:lnTo>
                    <a:lnTo>
                      <a:pt x="76" y="10"/>
                    </a:lnTo>
                    <a:lnTo>
                      <a:pt x="78" y="15"/>
                    </a:lnTo>
                    <a:lnTo>
                      <a:pt x="78" y="21"/>
                    </a:lnTo>
                    <a:lnTo>
                      <a:pt x="80" y="31"/>
                    </a:lnTo>
                    <a:lnTo>
                      <a:pt x="80" y="33"/>
                    </a:lnTo>
                    <a:lnTo>
                      <a:pt x="80" y="38"/>
                    </a:lnTo>
                    <a:lnTo>
                      <a:pt x="82" y="44"/>
                    </a:lnTo>
                    <a:lnTo>
                      <a:pt x="82" y="50"/>
                    </a:lnTo>
                    <a:lnTo>
                      <a:pt x="82" y="53"/>
                    </a:lnTo>
                    <a:lnTo>
                      <a:pt x="82" y="59"/>
                    </a:lnTo>
                    <a:lnTo>
                      <a:pt x="82" y="65"/>
                    </a:lnTo>
                    <a:lnTo>
                      <a:pt x="84" y="71"/>
                    </a:lnTo>
                    <a:lnTo>
                      <a:pt x="84" y="76"/>
                    </a:lnTo>
                    <a:lnTo>
                      <a:pt x="84" y="84"/>
                    </a:lnTo>
                    <a:lnTo>
                      <a:pt x="84" y="90"/>
                    </a:lnTo>
                    <a:lnTo>
                      <a:pt x="85" y="95"/>
                    </a:lnTo>
                    <a:lnTo>
                      <a:pt x="85" y="103"/>
                    </a:lnTo>
                    <a:lnTo>
                      <a:pt x="85" y="109"/>
                    </a:lnTo>
                    <a:lnTo>
                      <a:pt x="85" y="116"/>
                    </a:lnTo>
                    <a:lnTo>
                      <a:pt x="85" y="124"/>
                    </a:lnTo>
                    <a:lnTo>
                      <a:pt x="85" y="131"/>
                    </a:lnTo>
                    <a:lnTo>
                      <a:pt x="85" y="139"/>
                    </a:lnTo>
                    <a:lnTo>
                      <a:pt x="85" y="147"/>
                    </a:lnTo>
                    <a:lnTo>
                      <a:pt x="85" y="154"/>
                    </a:lnTo>
                    <a:lnTo>
                      <a:pt x="85" y="162"/>
                    </a:lnTo>
                    <a:lnTo>
                      <a:pt x="84" y="169"/>
                    </a:lnTo>
                    <a:lnTo>
                      <a:pt x="84" y="177"/>
                    </a:lnTo>
                    <a:lnTo>
                      <a:pt x="84" y="185"/>
                    </a:lnTo>
                    <a:lnTo>
                      <a:pt x="82" y="192"/>
                    </a:lnTo>
                    <a:lnTo>
                      <a:pt x="82" y="202"/>
                    </a:lnTo>
                    <a:lnTo>
                      <a:pt x="80" y="209"/>
                    </a:lnTo>
                    <a:lnTo>
                      <a:pt x="80" y="217"/>
                    </a:lnTo>
                    <a:lnTo>
                      <a:pt x="78" y="225"/>
                    </a:lnTo>
                    <a:lnTo>
                      <a:pt x="76" y="232"/>
                    </a:lnTo>
                    <a:lnTo>
                      <a:pt x="76" y="240"/>
                    </a:lnTo>
                    <a:lnTo>
                      <a:pt x="74" y="247"/>
                    </a:lnTo>
                    <a:lnTo>
                      <a:pt x="72" y="255"/>
                    </a:lnTo>
                    <a:lnTo>
                      <a:pt x="70" y="263"/>
                    </a:lnTo>
                    <a:lnTo>
                      <a:pt x="68" y="270"/>
                    </a:lnTo>
                    <a:lnTo>
                      <a:pt x="66" y="278"/>
                    </a:lnTo>
                    <a:lnTo>
                      <a:pt x="63" y="285"/>
                    </a:lnTo>
                    <a:lnTo>
                      <a:pt x="61" y="293"/>
                    </a:lnTo>
                    <a:lnTo>
                      <a:pt x="57" y="299"/>
                    </a:lnTo>
                    <a:lnTo>
                      <a:pt x="55" y="308"/>
                    </a:lnTo>
                    <a:lnTo>
                      <a:pt x="51" y="314"/>
                    </a:lnTo>
                    <a:lnTo>
                      <a:pt x="49" y="321"/>
                    </a:lnTo>
                    <a:lnTo>
                      <a:pt x="46" y="327"/>
                    </a:lnTo>
                    <a:lnTo>
                      <a:pt x="42" y="333"/>
                    </a:lnTo>
                    <a:lnTo>
                      <a:pt x="38" y="340"/>
                    </a:lnTo>
                    <a:lnTo>
                      <a:pt x="34" y="346"/>
                    </a:lnTo>
                    <a:lnTo>
                      <a:pt x="28" y="352"/>
                    </a:lnTo>
                    <a:lnTo>
                      <a:pt x="25" y="358"/>
                    </a:lnTo>
                    <a:lnTo>
                      <a:pt x="21" y="363"/>
                    </a:lnTo>
                    <a:lnTo>
                      <a:pt x="15" y="367"/>
                    </a:lnTo>
                    <a:lnTo>
                      <a:pt x="11" y="373"/>
                    </a:lnTo>
                    <a:lnTo>
                      <a:pt x="6" y="379"/>
                    </a:lnTo>
                    <a:lnTo>
                      <a:pt x="0" y="443"/>
                    </a:lnTo>
                    <a:lnTo>
                      <a:pt x="2" y="441"/>
                    </a:lnTo>
                    <a:lnTo>
                      <a:pt x="6" y="439"/>
                    </a:lnTo>
                    <a:lnTo>
                      <a:pt x="9" y="436"/>
                    </a:lnTo>
                    <a:lnTo>
                      <a:pt x="15" y="434"/>
                    </a:lnTo>
                    <a:lnTo>
                      <a:pt x="19" y="428"/>
                    </a:lnTo>
                    <a:lnTo>
                      <a:pt x="25" y="424"/>
                    </a:lnTo>
                    <a:lnTo>
                      <a:pt x="30" y="418"/>
                    </a:lnTo>
                    <a:lnTo>
                      <a:pt x="36" y="413"/>
                    </a:lnTo>
                    <a:lnTo>
                      <a:pt x="44" y="405"/>
                    </a:lnTo>
                    <a:lnTo>
                      <a:pt x="49" y="398"/>
                    </a:lnTo>
                    <a:lnTo>
                      <a:pt x="53" y="392"/>
                    </a:lnTo>
                    <a:lnTo>
                      <a:pt x="57" y="388"/>
                    </a:lnTo>
                    <a:lnTo>
                      <a:pt x="59" y="382"/>
                    </a:lnTo>
                    <a:lnTo>
                      <a:pt x="63" y="379"/>
                    </a:lnTo>
                    <a:lnTo>
                      <a:pt x="66" y="373"/>
                    </a:lnTo>
                    <a:lnTo>
                      <a:pt x="70" y="367"/>
                    </a:lnTo>
                    <a:lnTo>
                      <a:pt x="74" y="361"/>
                    </a:lnTo>
                    <a:lnTo>
                      <a:pt x="78" y="356"/>
                    </a:lnTo>
                    <a:lnTo>
                      <a:pt x="80" y="350"/>
                    </a:lnTo>
                    <a:lnTo>
                      <a:pt x="84" y="342"/>
                    </a:lnTo>
                    <a:lnTo>
                      <a:pt x="87" y="335"/>
                    </a:lnTo>
                    <a:lnTo>
                      <a:pt x="89" y="329"/>
                    </a:lnTo>
                    <a:lnTo>
                      <a:pt x="93" y="321"/>
                    </a:lnTo>
                    <a:lnTo>
                      <a:pt x="97" y="314"/>
                    </a:lnTo>
                    <a:lnTo>
                      <a:pt x="99" y="306"/>
                    </a:lnTo>
                    <a:lnTo>
                      <a:pt x="103" y="299"/>
                    </a:lnTo>
                    <a:lnTo>
                      <a:pt x="104" y="287"/>
                    </a:lnTo>
                    <a:lnTo>
                      <a:pt x="106" y="280"/>
                    </a:lnTo>
                    <a:lnTo>
                      <a:pt x="110" y="270"/>
                    </a:lnTo>
                    <a:lnTo>
                      <a:pt x="112" y="261"/>
                    </a:lnTo>
                    <a:lnTo>
                      <a:pt x="114" y="251"/>
                    </a:lnTo>
                    <a:lnTo>
                      <a:pt x="116" y="242"/>
                    </a:lnTo>
                    <a:lnTo>
                      <a:pt x="118" y="230"/>
                    </a:lnTo>
                    <a:lnTo>
                      <a:pt x="120" y="221"/>
                    </a:lnTo>
                    <a:lnTo>
                      <a:pt x="120" y="209"/>
                    </a:lnTo>
                    <a:lnTo>
                      <a:pt x="122" y="198"/>
                    </a:lnTo>
                    <a:lnTo>
                      <a:pt x="122" y="185"/>
                    </a:lnTo>
                    <a:lnTo>
                      <a:pt x="123" y="173"/>
                    </a:lnTo>
                    <a:lnTo>
                      <a:pt x="123" y="160"/>
                    </a:lnTo>
                    <a:lnTo>
                      <a:pt x="123" y="149"/>
                    </a:lnTo>
                    <a:lnTo>
                      <a:pt x="123" y="135"/>
                    </a:lnTo>
                    <a:lnTo>
                      <a:pt x="123" y="122"/>
                    </a:lnTo>
                    <a:lnTo>
                      <a:pt x="123" y="107"/>
                    </a:lnTo>
                    <a:lnTo>
                      <a:pt x="123" y="93"/>
                    </a:lnTo>
                    <a:lnTo>
                      <a:pt x="122" y="78"/>
                    </a:lnTo>
                    <a:lnTo>
                      <a:pt x="122" y="63"/>
                    </a:lnTo>
                    <a:lnTo>
                      <a:pt x="120" y="48"/>
                    </a:lnTo>
                    <a:lnTo>
                      <a:pt x="118" y="33"/>
                    </a:lnTo>
                    <a:lnTo>
                      <a:pt x="116" y="17"/>
                    </a:lnTo>
                    <a:lnTo>
                      <a:pt x="114" y="0"/>
                    </a:lnTo>
                    <a:lnTo>
                      <a:pt x="76"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68" name="Freeform 149"/>
              <p:cNvSpPr>
                <a:spLocks/>
              </p:cNvSpPr>
              <p:nvPr/>
            </p:nvSpPr>
            <p:spPr bwMode="auto">
              <a:xfrm>
                <a:off x="1167" y="3001"/>
                <a:ext cx="101" cy="207"/>
              </a:xfrm>
              <a:custGeom>
                <a:avLst/>
                <a:gdLst>
                  <a:gd name="T0" fmla="*/ 36 w 202"/>
                  <a:gd name="T1" fmla="*/ 0 h 414"/>
                  <a:gd name="T2" fmla="*/ 35 w 202"/>
                  <a:gd name="T3" fmla="*/ 5 h 414"/>
                  <a:gd name="T4" fmla="*/ 33 w 202"/>
                  <a:gd name="T5" fmla="*/ 11 h 414"/>
                  <a:gd name="T6" fmla="*/ 30 w 202"/>
                  <a:gd name="T7" fmla="*/ 16 h 414"/>
                  <a:gd name="T8" fmla="*/ 29 w 202"/>
                  <a:gd name="T9" fmla="*/ 22 h 414"/>
                  <a:gd name="T10" fmla="*/ 28 w 202"/>
                  <a:gd name="T11" fmla="*/ 28 h 414"/>
                  <a:gd name="T12" fmla="*/ 28 w 202"/>
                  <a:gd name="T13" fmla="*/ 36 h 414"/>
                  <a:gd name="T14" fmla="*/ 26 w 202"/>
                  <a:gd name="T15" fmla="*/ 44 h 414"/>
                  <a:gd name="T16" fmla="*/ 25 w 202"/>
                  <a:gd name="T17" fmla="*/ 52 h 414"/>
                  <a:gd name="T18" fmla="*/ 24 w 202"/>
                  <a:gd name="T19" fmla="*/ 61 h 414"/>
                  <a:gd name="T20" fmla="*/ 23 w 202"/>
                  <a:gd name="T21" fmla="*/ 70 h 414"/>
                  <a:gd name="T22" fmla="*/ 22 w 202"/>
                  <a:gd name="T23" fmla="*/ 80 h 414"/>
                  <a:gd name="T24" fmla="*/ 21 w 202"/>
                  <a:gd name="T25" fmla="*/ 89 h 414"/>
                  <a:gd name="T26" fmla="*/ 21 w 202"/>
                  <a:gd name="T27" fmla="*/ 99 h 414"/>
                  <a:gd name="T28" fmla="*/ 22 w 202"/>
                  <a:gd name="T29" fmla="*/ 108 h 414"/>
                  <a:gd name="T30" fmla="*/ 22 w 202"/>
                  <a:gd name="T31" fmla="*/ 117 h 414"/>
                  <a:gd name="T32" fmla="*/ 23 w 202"/>
                  <a:gd name="T33" fmla="*/ 127 h 414"/>
                  <a:gd name="T34" fmla="*/ 24 w 202"/>
                  <a:gd name="T35" fmla="*/ 136 h 414"/>
                  <a:gd name="T36" fmla="*/ 26 w 202"/>
                  <a:gd name="T37" fmla="*/ 145 h 414"/>
                  <a:gd name="T38" fmla="*/ 28 w 202"/>
                  <a:gd name="T39" fmla="*/ 152 h 414"/>
                  <a:gd name="T40" fmla="*/ 31 w 202"/>
                  <a:gd name="T41" fmla="*/ 160 h 414"/>
                  <a:gd name="T42" fmla="*/ 36 w 202"/>
                  <a:gd name="T43" fmla="*/ 166 h 414"/>
                  <a:gd name="T44" fmla="*/ 40 w 202"/>
                  <a:gd name="T45" fmla="*/ 172 h 414"/>
                  <a:gd name="T46" fmla="*/ 46 w 202"/>
                  <a:gd name="T47" fmla="*/ 178 h 414"/>
                  <a:gd name="T48" fmla="*/ 51 w 202"/>
                  <a:gd name="T49" fmla="*/ 183 h 414"/>
                  <a:gd name="T50" fmla="*/ 58 w 202"/>
                  <a:gd name="T51" fmla="*/ 185 h 414"/>
                  <a:gd name="T52" fmla="*/ 66 w 202"/>
                  <a:gd name="T53" fmla="*/ 188 h 414"/>
                  <a:gd name="T54" fmla="*/ 75 w 202"/>
                  <a:gd name="T55" fmla="*/ 189 h 414"/>
                  <a:gd name="T56" fmla="*/ 84 w 202"/>
                  <a:gd name="T57" fmla="*/ 189 h 414"/>
                  <a:gd name="T58" fmla="*/ 95 w 202"/>
                  <a:gd name="T59" fmla="*/ 188 h 414"/>
                  <a:gd name="T60" fmla="*/ 94 w 202"/>
                  <a:gd name="T61" fmla="*/ 205 h 414"/>
                  <a:gd name="T62" fmla="*/ 92 w 202"/>
                  <a:gd name="T63" fmla="*/ 205 h 414"/>
                  <a:gd name="T64" fmla="*/ 87 w 202"/>
                  <a:gd name="T65" fmla="*/ 206 h 414"/>
                  <a:gd name="T66" fmla="*/ 80 w 202"/>
                  <a:gd name="T67" fmla="*/ 207 h 414"/>
                  <a:gd name="T68" fmla="*/ 73 w 202"/>
                  <a:gd name="T69" fmla="*/ 207 h 414"/>
                  <a:gd name="T70" fmla="*/ 68 w 202"/>
                  <a:gd name="T71" fmla="*/ 207 h 414"/>
                  <a:gd name="T72" fmla="*/ 63 w 202"/>
                  <a:gd name="T73" fmla="*/ 206 h 414"/>
                  <a:gd name="T74" fmla="*/ 57 w 202"/>
                  <a:gd name="T75" fmla="*/ 205 h 414"/>
                  <a:gd name="T76" fmla="*/ 52 w 202"/>
                  <a:gd name="T77" fmla="*/ 204 h 414"/>
                  <a:gd name="T78" fmla="*/ 47 w 202"/>
                  <a:gd name="T79" fmla="*/ 203 h 414"/>
                  <a:gd name="T80" fmla="*/ 42 w 202"/>
                  <a:gd name="T81" fmla="*/ 201 h 414"/>
                  <a:gd name="T82" fmla="*/ 37 w 202"/>
                  <a:gd name="T83" fmla="*/ 199 h 414"/>
                  <a:gd name="T84" fmla="*/ 31 w 202"/>
                  <a:gd name="T85" fmla="*/ 195 h 414"/>
                  <a:gd name="T86" fmla="*/ 27 w 202"/>
                  <a:gd name="T87" fmla="*/ 191 h 414"/>
                  <a:gd name="T88" fmla="*/ 22 w 202"/>
                  <a:gd name="T89" fmla="*/ 185 h 414"/>
                  <a:gd name="T90" fmla="*/ 18 w 202"/>
                  <a:gd name="T91" fmla="*/ 180 h 414"/>
                  <a:gd name="T92" fmla="*/ 13 w 202"/>
                  <a:gd name="T93" fmla="*/ 174 h 414"/>
                  <a:gd name="T94" fmla="*/ 10 w 202"/>
                  <a:gd name="T95" fmla="*/ 166 h 414"/>
                  <a:gd name="T96" fmla="*/ 7 w 202"/>
                  <a:gd name="T97" fmla="*/ 158 h 414"/>
                  <a:gd name="T98" fmla="*/ 4 w 202"/>
                  <a:gd name="T99" fmla="*/ 149 h 414"/>
                  <a:gd name="T100" fmla="*/ 3 w 202"/>
                  <a:gd name="T101" fmla="*/ 139 h 414"/>
                  <a:gd name="T102" fmla="*/ 1 w 202"/>
                  <a:gd name="T103" fmla="*/ 127 h 414"/>
                  <a:gd name="T104" fmla="*/ 0 w 202"/>
                  <a:gd name="T105" fmla="*/ 114 h 414"/>
                  <a:gd name="T106" fmla="*/ 0 w 202"/>
                  <a:gd name="T107" fmla="*/ 100 h 414"/>
                  <a:gd name="T108" fmla="*/ 2 w 202"/>
                  <a:gd name="T109" fmla="*/ 86 h 414"/>
                  <a:gd name="T110" fmla="*/ 3 w 202"/>
                  <a:gd name="T111" fmla="*/ 69 h 414"/>
                  <a:gd name="T112" fmla="*/ 7 w 202"/>
                  <a:gd name="T113" fmla="*/ 50 h 414"/>
                  <a:gd name="T114" fmla="*/ 11 w 202"/>
                  <a:gd name="T115" fmla="*/ 31 h 414"/>
                  <a:gd name="T116" fmla="*/ 15 w 202"/>
                  <a:gd name="T117" fmla="*/ 11 h 414"/>
                  <a:gd name="T118" fmla="*/ 36 w 202"/>
                  <a:gd name="T119" fmla="*/ 0 h 41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2"/>
                  <a:gd name="T181" fmla="*/ 0 h 414"/>
                  <a:gd name="T182" fmla="*/ 202 w 202"/>
                  <a:gd name="T183" fmla="*/ 414 h 41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2" h="414">
                    <a:moveTo>
                      <a:pt x="71" y="0"/>
                    </a:moveTo>
                    <a:lnTo>
                      <a:pt x="71" y="0"/>
                    </a:lnTo>
                    <a:lnTo>
                      <a:pt x="71" y="3"/>
                    </a:lnTo>
                    <a:lnTo>
                      <a:pt x="69" y="9"/>
                    </a:lnTo>
                    <a:lnTo>
                      <a:pt x="67" y="17"/>
                    </a:lnTo>
                    <a:lnTo>
                      <a:pt x="65" y="21"/>
                    </a:lnTo>
                    <a:lnTo>
                      <a:pt x="63" y="26"/>
                    </a:lnTo>
                    <a:lnTo>
                      <a:pt x="61" y="32"/>
                    </a:lnTo>
                    <a:lnTo>
                      <a:pt x="61" y="38"/>
                    </a:lnTo>
                    <a:lnTo>
                      <a:pt x="59" y="43"/>
                    </a:lnTo>
                    <a:lnTo>
                      <a:pt x="59" y="51"/>
                    </a:lnTo>
                    <a:lnTo>
                      <a:pt x="57" y="57"/>
                    </a:lnTo>
                    <a:lnTo>
                      <a:pt x="57" y="66"/>
                    </a:lnTo>
                    <a:lnTo>
                      <a:pt x="56" y="72"/>
                    </a:lnTo>
                    <a:lnTo>
                      <a:pt x="54" y="79"/>
                    </a:lnTo>
                    <a:lnTo>
                      <a:pt x="52" y="87"/>
                    </a:lnTo>
                    <a:lnTo>
                      <a:pt x="52" y="97"/>
                    </a:lnTo>
                    <a:lnTo>
                      <a:pt x="50" y="104"/>
                    </a:lnTo>
                    <a:lnTo>
                      <a:pt x="50" y="114"/>
                    </a:lnTo>
                    <a:lnTo>
                      <a:pt x="48" y="123"/>
                    </a:lnTo>
                    <a:lnTo>
                      <a:pt x="48" y="133"/>
                    </a:lnTo>
                    <a:lnTo>
                      <a:pt x="46" y="140"/>
                    </a:lnTo>
                    <a:lnTo>
                      <a:pt x="44" y="150"/>
                    </a:lnTo>
                    <a:lnTo>
                      <a:pt x="44" y="159"/>
                    </a:lnTo>
                    <a:lnTo>
                      <a:pt x="44" y="171"/>
                    </a:lnTo>
                    <a:lnTo>
                      <a:pt x="42" y="178"/>
                    </a:lnTo>
                    <a:lnTo>
                      <a:pt x="42" y="188"/>
                    </a:lnTo>
                    <a:lnTo>
                      <a:pt x="42" y="197"/>
                    </a:lnTo>
                    <a:lnTo>
                      <a:pt x="44" y="209"/>
                    </a:lnTo>
                    <a:lnTo>
                      <a:pt x="44" y="216"/>
                    </a:lnTo>
                    <a:lnTo>
                      <a:pt x="44" y="226"/>
                    </a:lnTo>
                    <a:lnTo>
                      <a:pt x="44" y="235"/>
                    </a:lnTo>
                    <a:lnTo>
                      <a:pt x="46" y="245"/>
                    </a:lnTo>
                    <a:lnTo>
                      <a:pt x="46" y="254"/>
                    </a:lnTo>
                    <a:lnTo>
                      <a:pt x="48" y="262"/>
                    </a:lnTo>
                    <a:lnTo>
                      <a:pt x="48" y="271"/>
                    </a:lnTo>
                    <a:lnTo>
                      <a:pt x="50" y="279"/>
                    </a:lnTo>
                    <a:lnTo>
                      <a:pt x="52" y="289"/>
                    </a:lnTo>
                    <a:lnTo>
                      <a:pt x="56" y="296"/>
                    </a:lnTo>
                    <a:lnTo>
                      <a:pt x="57" y="304"/>
                    </a:lnTo>
                    <a:lnTo>
                      <a:pt x="61" y="311"/>
                    </a:lnTo>
                    <a:lnTo>
                      <a:pt x="63" y="319"/>
                    </a:lnTo>
                    <a:lnTo>
                      <a:pt x="69" y="325"/>
                    </a:lnTo>
                    <a:lnTo>
                      <a:pt x="71" y="332"/>
                    </a:lnTo>
                    <a:lnTo>
                      <a:pt x="76" y="340"/>
                    </a:lnTo>
                    <a:lnTo>
                      <a:pt x="80" y="344"/>
                    </a:lnTo>
                    <a:lnTo>
                      <a:pt x="86" y="349"/>
                    </a:lnTo>
                    <a:lnTo>
                      <a:pt x="92" y="355"/>
                    </a:lnTo>
                    <a:lnTo>
                      <a:pt x="97" y="361"/>
                    </a:lnTo>
                    <a:lnTo>
                      <a:pt x="101" y="365"/>
                    </a:lnTo>
                    <a:lnTo>
                      <a:pt x="109" y="368"/>
                    </a:lnTo>
                    <a:lnTo>
                      <a:pt x="116" y="370"/>
                    </a:lnTo>
                    <a:lnTo>
                      <a:pt x="124" y="374"/>
                    </a:lnTo>
                    <a:lnTo>
                      <a:pt x="132" y="376"/>
                    </a:lnTo>
                    <a:lnTo>
                      <a:pt x="141" y="376"/>
                    </a:lnTo>
                    <a:lnTo>
                      <a:pt x="149" y="378"/>
                    </a:lnTo>
                    <a:lnTo>
                      <a:pt x="158" y="378"/>
                    </a:lnTo>
                    <a:lnTo>
                      <a:pt x="168" y="378"/>
                    </a:lnTo>
                    <a:lnTo>
                      <a:pt x="179" y="378"/>
                    </a:lnTo>
                    <a:lnTo>
                      <a:pt x="189" y="376"/>
                    </a:lnTo>
                    <a:lnTo>
                      <a:pt x="202" y="374"/>
                    </a:lnTo>
                    <a:lnTo>
                      <a:pt x="187" y="410"/>
                    </a:lnTo>
                    <a:lnTo>
                      <a:pt x="185" y="410"/>
                    </a:lnTo>
                    <a:lnTo>
                      <a:pt x="183" y="410"/>
                    </a:lnTo>
                    <a:lnTo>
                      <a:pt x="177" y="412"/>
                    </a:lnTo>
                    <a:lnTo>
                      <a:pt x="173" y="412"/>
                    </a:lnTo>
                    <a:lnTo>
                      <a:pt x="168" y="412"/>
                    </a:lnTo>
                    <a:lnTo>
                      <a:pt x="160" y="414"/>
                    </a:lnTo>
                    <a:lnTo>
                      <a:pt x="153" y="414"/>
                    </a:lnTo>
                    <a:lnTo>
                      <a:pt x="145" y="414"/>
                    </a:lnTo>
                    <a:lnTo>
                      <a:pt x="139" y="414"/>
                    </a:lnTo>
                    <a:lnTo>
                      <a:pt x="135" y="414"/>
                    </a:lnTo>
                    <a:lnTo>
                      <a:pt x="130" y="412"/>
                    </a:lnTo>
                    <a:lnTo>
                      <a:pt x="126" y="412"/>
                    </a:lnTo>
                    <a:lnTo>
                      <a:pt x="120" y="412"/>
                    </a:lnTo>
                    <a:lnTo>
                      <a:pt x="114" y="410"/>
                    </a:lnTo>
                    <a:lnTo>
                      <a:pt x="111" y="410"/>
                    </a:lnTo>
                    <a:lnTo>
                      <a:pt x="105" y="408"/>
                    </a:lnTo>
                    <a:lnTo>
                      <a:pt x="99" y="408"/>
                    </a:lnTo>
                    <a:lnTo>
                      <a:pt x="94" y="406"/>
                    </a:lnTo>
                    <a:lnTo>
                      <a:pt x="90" y="403"/>
                    </a:lnTo>
                    <a:lnTo>
                      <a:pt x="84" y="401"/>
                    </a:lnTo>
                    <a:lnTo>
                      <a:pt x="78" y="399"/>
                    </a:lnTo>
                    <a:lnTo>
                      <a:pt x="73" y="397"/>
                    </a:lnTo>
                    <a:lnTo>
                      <a:pt x="69" y="393"/>
                    </a:lnTo>
                    <a:lnTo>
                      <a:pt x="63" y="389"/>
                    </a:lnTo>
                    <a:lnTo>
                      <a:pt x="59" y="385"/>
                    </a:lnTo>
                    <a:lnTo>
                      <a:pt x="54" y="382"/>
                    </a:lnTo>
                    <a:lnTo>
                      <a:pt x="48" y="376"/>
                    </a:lnTo>
                    <a:lnTo>
                      <a:pt x="44" y="370"/>
                    </a:lnTo>
                    <a:lnTo>
                      <a:pt x="38" y="365"/>
                    </a:lnTo>
                    <a:lnTo>
                      <a:pt x="35" y="359"/>
                    </a:lnTo>
                    <a:lnTo>
                      <a:pt x="31" y="353"/>
                    </a:lnTo>
                    <a:lnTo>
                      <a:pt x="27" y="347"/>
                    </a:lnTo>
                    <a:lnTo>
                      <a:pt x="23" y="340"/>
                    </a:lnTo>
                    <a:lnTo>
                      <a:pt x="19" y="332"/>
                    </a:lnTo>
                    <a:lnTo>
                      <a:pt x="18" y="323"/>
                    </a:lnTo>
                    <a:lnTo>
                      <a:pt x="14" y="315"/>
                    </a:lnTo>
                    <a:lnTo>
                      <a:pt x="12" y="306"/>
                    </a:lnTo>
                    <a:lnTo>
                      <a:pt x="8" y="298"/>
                    </a:lnTo>
                    <a:lnTo>
                      <a:pt x="6" y="287"/>
                    </a:lnTo>
                    <a:lnTo>
                      <a:pt x="6" y="277"/>
                    </a:lnTo>
                    <a:lnTo>
                      <a:pt x="2" y="266"/>
                    </a:lnTo>
                    <a:lnTo>
                      <a:pt x="2" y="254"/>
                    </a:lnTo>
                    <a:lnTo>
                      <a:pt x="0" y="241"/>
                    </a:lnTo>
                    <a:lnTo>
                      <a:pt x="0" y="228"/>
                    </a:lnTo>
                    <a:lnTo>
                      <a:pt x="0" y="214"/>
                    </a:lnTo>
                    <a:lnTo>
                      <a:pt x="0" y="199"/>
                    </a:lnTo>
                    <a:lnTo>
                      <a:pt x="2" y="184"/>
                    </a:lnTo>
                    <a:lnTo>
                      <a:pt x="4" y="171"/>
                    </a:lnTo>
                    <a:lnTo>
                      <a:pt x="4" y="154"/>
                    </a:lnTo>
                    <a:lnTo>
                      <a:pt x="6" y="137"/>
                    </a:lnTo>
                    <a:lnTo>
                      <a:pt x="10" y="119"/>
                    </a:lnTo>
                    <a:lnTo>
                      <a:pt x="14" y="100"/>
                    </a:lnTo>
                    <a:lnTo>
                      <a:pt x="16" y="81"/>
                    </a:lnTo>
                    <a:lnTo>
                      <a:pt x="21" y="62"/>
                    </a:lnTo>
                    <a:lnTo>
                      <a:pt x="25" y="41"/>
                    </a:lnTo>
                    <a:lnTo>
                      <a:pt x="31" y="21"/>
                    </a:lnTo>
                    <a:lnTo>
                      <a:pt x="7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69" name="Freeform 150"/>
              <p:cNvSpPr>
                <a:spLocks/>
              </p:cNvSpPr>
              <p:nvPr/>
            </p:nvSpPr>
            <p:spPr bwMode="auto">
              <a:xfrm>
                <a:off x="907" y="2973"/>
                <a:ext cx="317" cy="184"/>
              </a:xfrm>
              <a:custGeom>
                <a:avLst/>
                <a:gdLst>
                  <a:gd name="T0" fmla="*/ 18 w 635"/>
                  <a:gd name="T1" fmla="*/ 179 h 366"/>
                  <a:gd name="T2" fmla="*/ 21 w 635"/>
                  <a:gd name="T3" fmla="*/ 171 h 366"/>
                  <a:gd name="T4" fmla="*/ 29 w 635"/>
                  <a:gd name="T5" fmla="*/ 158 h 366"/>
                  <a:gd name="T6" fmla="*/ 37 w 635"/>
                  <a:gd name="T7" fmla="*/ 147 h 366"/>
                  <a:gd name="T8" fmla="*/ 45 w 635"/>
                  <a:gd name="T9" fmla="*/ 139 h 366"/>
                  <a:gd name="T10" fmla="*/ 52 w 635"/>
                  <a:gd name="T11" fmla="*/ 132 h 366"/>
                  <a:gd name="T12" fmla="*/ 62 w 635"/>
                  <a:gd name="T13" fmla="*/ 124 h 366"/>
                  <a:gd name="T14" fmla="*/ 72 w 635"/>
                  <a:gd name="T15" fmla="*/ 116 h 366"/>
                  <a:gd name="T16" fmla="*/ 84 w 635"/>
                  <a:gd name="T17" fmla="*/ 108 h 366"/>
                  <a:gd name="T18" fmla="*/ 96 w 635"/>
                  <a:gd name="T19" fmla="*/ 99 h 366"/>
                  <a:gd name="T20" fmla="*/ 111 w 635"/>
                  <a:gd name="T21" fmla="*/ 91 h 366"/>
                  <a:gd name="T22" fmla="*/ 127 w 635"/>
                  <a:gd name="T23" fmla="*/ 85 h 366"/>
                  <a:gd name="T24" fmla="*/ 146 w 635"/>
                  <a:gd name="T25" fmla="*/ 78 h 366"/>
                  <a:gd name="T26" fmla="*/ 165 w 635"/>
                  <a:gd name="T27" fmla="*/ 71 h 366"/>
                  <a:gd name="T28" fmla="*/ 187 w 635"/>
                  <a:gd name="T29" fmla="*/ 67 h 366"/>
                  <a:gd name="T30" fmla="*/ 211 w 635"/>
                  <a:gd name="T31" fmla="*/ 63 h 366"/>
                  <a:gd name="T32" fmla="*/ 238 w 635"/>
                  <a:gd name="T33" fmla="*/ 61 h 366"/>
                  <a:gd name="T34" fmla="*/ 241 w 635"/>
                  <a:gd name="T35" fmla="*/ 59 h 366"/>
                  <a:gd name="T36" fmla="*/ 248 w 635"/>
                  <a:gd name="T37" fmla="*/ 58 h 366"/>
                  <a:gd name="T38" fmla="*/ 256 w 635"/>
                  <a:gd name="T39" fmla="*/ 55 h 366"/>
                  <a:gd name="T40" fmla="*/ 265 w 635"/>
                  <a:gd name="T41" fmla="*/ 52 h 366"/>
                  <a:gd name="T42" fmla="*/ 276 w 635"/>
                  <a:gd name="T43" fmla="*/ 48 h 366"/>
                  <a:gd name="T44" fmla="*/ 286 w 635"/>
                  <a:gd name="T45" fmla="*/ 43 h 366"/>
                  <a:gd name="T46" fmla="*/ 296 w 635"/>
                  <a:gd name="T47" fmla="*/ 35 h 366"/>
                  <a:gd name="T48" fmla="*/ 305 w 635"/>
                  <a:gd name="T49" fmla="*/ 27 h 366"/>
                  <a:gd name="T50" fmla="*/ 312 w 635"/>
                  <a:gd name="T51" fmla="*/ 16 h 366"/>
                  <a:gd name="T52" fmla="*/ 317 w 635"/>
                  <a:gd name="T53" fmla="*/ 5 h 366"/>
                  <a:gd name="T54" fmla="*/ 297 w 635"/>
                  <a:gd name="T55" fmla="*/ 1 h 366"/>
                  <a:gd name="T56" fmla="*/ 291 w 635"/>
                  <a:gd name="T57" fmla="*/ 8 h 366"/>
                  <a:gd name="T58" fmla="*/ 281 w 635"/>
                  <a:gd name="T59" fmla="*/ 19 h 366"/>
                  <a:gd name="T60" fmla="*/ 274 w 635"/>
                  <a:gd name="T61" fmla="*/ 24 h 366"/>
                  <a:gd name="T62" fmla="*/ 265 w 635"/>
                  <a:gd name="T63" fmla="*/ 29 h 366"/>
                  <a:gd name="T64" fmla="*/ 255 w 635"/>
                  <a:gd name="T65" fmla="*/ 33 h 366"/>
                  <a:gd name="T66" fmla="*/ 244 w 635"/>
                  <a:gd name="T67" fmla="*/ 37 h 366"/>
                  <a:gd name="T68" fmla="*/ 231 w 635"/>
                  <a:gd name="T69" fmla="*/ 39 h 366"/>
                  <a:gd name="T70" fmla="*/ 221 w 635"/>
                  <a:gd name="T71" fmla="*/ 40 h 366"/>
                  <a:gd name="T72" fmla="*/ 212 w 635"/>
                  <a:gd name="T73" fmla="*/ 40 h 366"/>
                  <a:gd name="T74" fmla="*/ 202 w 635"/>
                  <a:gd name="T75" fmla="*/ 42 h 366"/>
                  <a:gd name="T76" fmla="*/ 190 w 635"/>
                  <a:gd name="T77" fmla="*/ 44 h 366"/>
                  <a:gd name="T78" fmla="*/ 179 w 635"/>
                  <a:gd name="T79" fmla="*/ 46 h 366"/>
                  <a:gd name="T80" fmla="*/ 165 w 635"/>
                  <a:gd name="T81" fmla="*/ 49 h 366"/>
                  <a:gd name="T82" fmla="*/ 152 w 635"/>
                  <a:gd name="T83" fmla="*/ 53 h 366"/>
                  <a:gd name="T84" fmla="*/ 138 w 635"/>
                  <a:gd name="T85" fmla="*/ 58 h 366"/>
                  <a:gd name="T86" fmla="*/ 125 w 635"/>
                  <a:gd name="T87" fmla="*/ 63 h 366"/>
                  <a:gd name="T88" fmla="*/ 110 w 635"/>
                  <a:gd name="T89" fmla="*/ 67 h 366"/>
                  <a:gd name="T90" fmla="*/ 97 w 635"/>
                  <a:gd name="T91" fmla="*/ 75 h 366"/>
                  <a:gd name="T92" fmla="*/ 83 w 635"/>
                  <a:gd name="T93" fmla="*/ 81 h 366"/>
                  <a:gd name="T94" fmla="*/ 69 w 635"/>
                  <a:gd name="T95" fmla="*/ 88 h 366"/>
                  <a:gd name="T96" fmla="*/ 57 w 635"/>
                  <a:gd name="T97" fmla="*/ 97 h 366"/>
                  <a:gd name="T98" fmla="*/ 46 w 635"/>
                  <a:gd name="T99" fmla="*/ 106 h 366"/>
                  <a:gd name="T100" fmla="*/ 34 w 635"/>
                  <a:gd name="T101" fmla="*/ 116 h 366"/>
                  <a:gd name="T102" fmla="*/ 25 w 635"/>
                  <a:gd name="T103" fmla="*/ 126 h 366"/>
                  <a:gd name="T104" fmla="*/ 16 w 635"/>
                  <a:gd name="T105" fmla="*/ 136 h 366"/>
                  <a:gd name="T106" fmla="*/ 10 w 635"/>
                  <a:gd name="T107" fmla="*/ 149 h 366"/>
                  <a:gd name="T108" fmla="*/ 5 w 635"/>
                  <a:gd name="T109" fmla="*/ 161 h 366"/>
                  <a:gd name="T110" fmla="*/ 1 w 635"/>
                  <a:gd name="T111" fmla="*/ 174 h 366"/>
                  <a:gd name="T112" fmla="*/ 16 w 635"/>
                  <a:gd name="T113" fmla="*/ 184 h 36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35"/>
                  <a:gd name="T172" fmla="*/ 0 h 366"/>
                  <a:gd name="T173" fmla="*/ 635 w 635"/>
                  <a:gd name="T174" fmla="*/ 366 h 36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35" h="366">
                    <a:moveTo>
                      <a:pt x="33" y="366"/>
                    </a:moveTo>
                    <a:lnTo>
                      <a:pt x="33" y="364"/>
                    </a:lnTo>
                    <a:lnTo>
                      <a:pt x="37" y="357"/>
                    </a:lnTo>
                    <a:lnTo>
                      <a:pt x="39" y="351"/>
                    </a:lnTo>
                    <a:lnTo>
                      <a:pt x="40" y="345"/>
                    </a:lnTo>
                    <a:lnTo>
                      <a:pt x="42" y="340"/>
                    </a:lnTo>
                    <a:lnTo>
                      <a:pt x="48" y="334"/>
                    </a:lnTo>
                    <a:lnTo>
                      <a:pt x="52" y="325"/>
                    </a:lnTo>
                    <a:lnTo>
                      <a:pt x="59" y="315"/>
                    </a:lnTo>
                    <a:lnTo>
                      <a:pt x="63" y="306"/>
                    </a:lnTo>
                    <a:lnTo>
                      <a:pt x="73" y="298"/>
                    </a:lnTo>
                    <a:lnTo>
                      <a:pt x="75" y="292"/>
                    </a:lnTo>
                    <a:lnTo>
                      <a:pt x="80" y="287"/>
                    </a:lnTo>
                    <a:lnTo>
                      <a:pt x="84" y="281"/>
                    </a:lnTo>
                    <a:lnTo>
                      <a:pt x="90" y="277"/>
                    </a:lnTo>
                    <a:lnTo>
                      <a:pt x="96" y="271"/>
                    </a:lnTo>
                    <a:lnTo>
                      <a:pt x="99" y="268"/>
                    </a:lnTo>
                    <a:lnTo>
                      <a:pt x="105" y="262"/>
                    </a:lnTo>
                    <a:lnTo>
                      <a:pt x="113" y="258"/>
                    </a:lnTo>
                    <a:lnTo>
                      <a:pt x="116" y="250"/>
                    </a:lnTo>
                    <a:lnTo>
                      <a:pt x="124" y="247"/>
                    </a:lnTo>
                    <a:lnTo>
                      <a:pt x="130" y="239"/>
                    </a:lnTo>
                    <a:lnTo>
                      <a:pt x="137" y="235"/>
                    </a:lnTo>
                    <a:lnTo>
                      <a:pt x="145" y="230"/>
                    </a:lnTo>
                    <a:lnTo>
                      <a:pt x="151" y="224"/>
                    </a:lnTo>
                    <a:lnTo>
                      <a:pt x="158" y="218"/>
                    </a:lnTo>
                    <a:lnTo>
                      <a:pt x="168" y="214"/>
                    </a:lnTo>
                    <a:lnTo>
                      <a:pt x="175" y="209"/>
                    </a:lnTo>
                    <a:lnTo>
                      <a:pt x="185" y="203"/>
                    </a:lnTo>
                    <a:lnTo>
                      <a:pt x="193" y="197"/>
                    </a:lnTo>
                    <a:lnTo>
                      <a:pt x="204" y="193"/>
                    </a:lnTo>
                    <a:lnTo>
                      <a:pt x="213" y="188"/>
                    </a:lnTo>
                    <a:lnTo>
                      <a:pt x="223" y="182"/>
                    </a:lnTo>
                    <a:lnTo>
                      <a:pt x="234" y="178"/>
                    </a:lnTo>
                    <a:lnTo>
                      <a:pt x="246" y="174"/>
                    </a:lnTo>
                    <a:lnTo>
                      <a:pt x="255" y="169"/>
                    </a:lnTo>
                    <a:lnTo>
                      <a:pt x="269" y="163"/>
                    </a:lnTo>
                    <a:lnTo>
                      <a:pt x="280" y="159"/>
                    </a:lnTo>
                    <a:lnTo>
                      <a:pt x="293" y="155"/>
                    </a:lnTo>
                    <a:lnTo>
                      <a:pt x="305" y="152"/>
                    </a:lnTo>
                    <a:lnTo>
                      <a:pt x="318" y="148"/>
                    </a:lnTo>
                    <a:lnTo>
                      <a:pt x="331" y="142"/>
                    </a:lnTo>
                    <a:lnTo>
                      <a:pt x="347" y="140"/>
                    </a:lnTo>
                    <a:lnTo>
                      <a:pt x="360" y="136"/>
                    </a:lnTo>
                    <a:lnTo>
                      <a:pt x="375" y="133"/>
                    </a:lnTo>
                    <a:lnTo>
                      <a:pt x="392" y="131"/>
                    </a:lnTo>
                    <a:lnTo>
                      <a:pt x="407" y="129"/>
                    </a:lnTo>
                    <a:lnTo>
                      <a:pt x="423" y="125"/>
                    </a:lnTo>
                    <a:lnTo>
                      <a:pt x="440" y="123"/>
                    </a:lnTo>
                    <a:lnTo>
                      <a:pt x="457" y="121"/>
                    </a:lnTo>
                    <a:lnTo>
                      <a:pt x="476" y="121"/>
                    </a:lnTo>
                    <a:lnTo>
                      <a:pt x="476" y="119"/>
                    </a:lnTo>
                    <a:lnTo>
                      <a:pt x="481" y="119"/>
                    </a:lnTo>
                    <a:lnTo>
                      <a:pt x="483" y="117"/>
                    </a:lnTo>
                    <a:lnTo>
                      <a:pt x="487" y="117"/>
                    </a:lnTo>
                    <a:lnTo>
                      <a:pt x="491" y="115"/>
                    </a:lnTo>
                    <a:lnTo>
                      <a:pt x="497" y="115"/>
                    </a:lnTo>
                    <a:lnTo>
                      <a:pt x="500" y="114"/>
                    </a:lnTo>
                    <a:lnTo>
                      <a:pt x="506" y="112"/>
                    </a:lnTo>
                    <a:lnTo>
                      <a:pt x="512" y="110"/>
                    </a:lnTo>
                    <a:lnTo>
                      <a:pt x="518" y="108"/>
                    </a:lnTo>
                    <a:lnTo>
                      <a:pt x="525" y="106"/>
                    </a:lnTo>
                    <a:lnTo>
                      <a:pt x="531" y="104"/>
                    </a:lnTo>
                    <a:lnTo>
                      <a:pt x="539" y="102"/>
                    </a:lnTo>
                    <a:lnTo>
                      <a:pt x="546" y="100"/>
                    </a:lnTo>
                    <a:lnTo>
                      <a:pt x="552" y="96"/>
                    </a:lnTo>
                    <a:lnTo>
                      <a:pt x="559" y="93"/>
                    </a:lnTo>
                    <a:lnTo>
                      <a:pt x="565" y="89"/>
                    </a:lnTo>
                    <a:lnTo>
                      <a:pt x="573" y="85"/>
                    </a:lnTo>
                    <a:lnTo>
                      <a:pt x="578" y="79"/>
                    </a:lnTo>
                    <a:lnTo>
                      <a:pt x="586" y="76"/>
                    </a:lnTo>
                    <a:lnTo>
                      <a:pt x="592" y="70"/>
                    </a:lnTo>
                    <a:lnTo>
                      <a:pt x="599" y="66"/>
                    </a:lnTo>
                    <a:lnTo>
                      <a:pt x="603" y="58"/>
                    </a:lnTo>
                    <a:lnTo>
                      <a:pt x="611" y="53"/>
                    </a:lnTo>
                    <a:lnTo>
                      <a:pt x="615" y="45"/>
                    </a:lnTo>
                    <a:lnTo>
                      <a:pt x="620" y="39"/>
                    </a:lnTo>
                    <a:lnTo>
                      <a:pt x="624" y="32"/>
                    </a:lnTo>
                    <a:lnTo>
                      <a:pt x="630" y="24"/>
                    </a:lnTo>
                    <a:lnTo>
                      <a:pt x="634" y="17"/>
                    </a:lnTo>
                    <a:lnTo>
                      <a:pt x="635" y="9"/>
                    </a:lnTo>
                    <a:lnTo>
                      <a:pt x="596" y="0"/>
                    </a:lnTo>
                    <a:lnTo>
                      <a:pt x="594" y="1"/>
                    </a:lnTo>
                    <a:lnTo>
                      <a:pt x="592" y="5"/>
                    </a:lnTo>
                    <a:lnTo>
                      <a:pt x="588" y="11"/>
                    </a:lnTo>
                    <a:lnTo>
                      <a:pt x="582" y="15"/>
                    </a:lnTo>
                    <a:lnTo>
                      <a:pt x="577" y="22"/>
                    </a:lnTo>
                    <a:lnTo>
                      <a:pt x="571" y="30"/>
                    </a:lnTo>
                    <a:lnTo>
                      <a:pt x="563" y="38"/>
                    </a:lnTo>
                    <a:lnTo>
                      <a:pt x="558" y="39"/>
                    </a:lnTo>
                    <a:lnTo>
                      <a:pt x="554" y="45"/>
                    </a:lnTo>
                    <a:lnTo>
                      <a:pt x="548" y="47"/>
                    </a:lnTo>
                    <a:lnTo>
                      <a:pt x="542" y="51"/>
                    </a:lnTo>
                    <a:lnTo>
                      <a:pt x="537" y="55"/>
                    </a:lnTo>
                    <a:lnTo>
                      <a:pt x="531" y="58"/>
                    </a:lnTo>
                    <a:lnTo>
                      <a:pt x="525" y="60"/>
                    </a:lnTo>
                    <a:lnTo>
                      <a:pt x="518" y="64"/>
                    </a:lnTo>
                    <a:lnTo>
                      <a:pt x="510" y="66"/>
                    </a:lnTo>
                    <a:lnTo>
                      <a:pt x="504" y="68"/>
                    </a:lnTo>
                    <a:lnTo>
                      <a:pt x="497" y="72"/>
                    </a:lnTo>
                    <a:lnTo>
                      <a:pt x="489" y="74"/>
                    </a:lnTo>
                    <a:lnTo>
                      <a:pt x="480" y="76"/>
                    </a:lnTo>
                    <a:lnTo>
                      <a:pt x="472" y="77"/>
                    </a:lnTo>
                    <a:lnTo>
                      <a:pt x="462" y="77"/>
                    </a:lnTo>
                    <a:lnTo>
                      <a:pt x="453" y="79"/>
                    </a:lnTo>
                    <a:lnTo>
                      <a:pt x="447" y="79"/>
                    </a:lnTo>
                    <a:lnTo>
                      <a:pt x="443" y="79"/>
                    </a:lnTo>
                    <a:lnTo>
                      <a:pt x="436" y="79"/>
                    </a:lnTo>
                    <a:lnTo>
                      <a:pt x="432" y="79"/>
                    </a:lnTo>
                    <a:lnTo>
                      <a:pt x="424" y="79"/>
                    </a:lnTo>
                    <a:lnTo>
                      <a:pt x="417" y="81"/>
                    </a:lnTo>
                    <a:lnTo>
                      <a:pt x="411" y="81"/>
                    </a:lnTo>
                    <a:lnTo>
                      <a:pt x="404" y="83"/>
                    </a:lnTo>
                    <a:lnTo>
                      <a:pt x="396" y="83"/>
                    </a:lnTo>
                    <a:lnTo>
                      <a:pt x="388" y="85"/>
                    </a:lnTo>
                    <a:lnTo>
                      <a:pt x="381" y="87"/>
                    </a:lnTo>
                    <a:lnTo>
                      <a:pt x="373" y="89"/>
                    </a:lnTo>
                    <a:lnTo>
                      <a:pt x="366" y="89"/>
                    </a:lnTo>
                    <a:lnTo>
                      <a:pt x="358" y="91"/>
                    </a:lnTo>
                    <a:lnTo>
                      <a:pt x="348" y="95"/>
                    </a:lnTo>
                    <a:lnTo>
                      <a:pt x="341" y="96"/>
                    </a:lnTo>
                    <a:lnTo>
                      <a:pt x="331" y="98"/>
                    </a:lnTo>
                    <a:lnTo>
                      <a:pt x="322" y="100"/>
                    </a:lnTo>
                    <a:lnTo>
                      <a:pt x="314" y="104"/>
                    </a:lnTo>
                    <a:lnTo>
                      <a:pt x="305" y="106"/>
                    </a:lnTo>
                    <a:lnTo>
                      <a:pt x="295" y="108"/>
                    </a:lnTo>
                    <a:lnTo>
                      <a:pt x="286" y="112"/>
                    </a:lnTo>
                    <a:lnTo>
                      <a:pt x="276" y="115"/>
                    </a:lnTo>
                    <a:lnTo>
                      <a:pt x="269" y="119"/>
                    </a:lnTo>
                    <a:lnTo>
                      <a:pt x="259" y="121"/>
                    </a:lnTo>
                    <a:lnTo>
                      <a:pt x="250" y="125"/>
                    </a:lnTo>
                    <a:lnTo>
                      <a:pt x="240" y="129"/>
                    </a:lnTo>
                    <a:lnTo>
                      <a:pt x="231" y="133"/>
                    </a:lnTo>
                    <a:lnTo>
                      <a:pt x="221" y="134"/>
                    </a:lnTo>
                    <a:lnTo>
                      <a:pt x="212" y="140"/>
                    </a:lnTo>
                    <a:lnTo>
                      <a:pt x="202" y="144"/>
                    </a:lnTo>
                    <a:lnTo>
                      <a:pt x="194" y="150"/>
                    </a:lnTo>
                    <a:lnTo>
                      <a:pt x="185" y="152"/>
                    </a:lnTo>
                    <a:lnTo>
                      <a:pt x="175" y="157"/>
                    </a:lnTo>
                    <a:lnTo>
                      <a:pt x="166" y="161"/>
                    </a:lnTo>
                    <a:lnTo>
                      <a:pt x="158" y="167"/>
                    </a:lnTo>
                    <a:lnTo>
                      <a:pt x="149" y="172"/>
                    </a:lnTo>
                    <a:lnTo>
                      <a:pt x="139" y="176"/>
                    </a:lnTo>
                    <a:lnTo>
                      <a:pt x="132" y="182"/>
                    </a:lnTo>
                    <a:lnTo>
                      <a:pt x="124" y="188"/>
                    </a:lnTo>
                    <a:lnTo>
                      <a:pt x="115" y="193"/>
                    </a:lnTo>
                    <a:lnTo>
                      <a:pt x="107" y="197"/>
                    </a:lnTo>
                    <a:lnTo>
                      <a:pt x="99" y="205"/>
                    </a:lnTo>
                    <a:lnTo>
                      <a:pt x="92" y="211"/>
                    </a:lnTo>
                    <a:lnTo>
                      <a:pt x="84" y="216"/>
                    </a:lnTo>
                    <a:lnTo>
                      <a:pt x="77" y="224"/>
                    </a:lnTo>
                    <a:lnTo>
                      <a:pt x="69" y="230"/>
                    </a:lnTo>
                    <a:lnTo>
                      <a:pt x="63" y="237"/>
                    </a:lnTo>
                    <a:lnTo>
                      <a:pt x="56" y="243"/>
                    </a:lnTo>
                    <a:lnTo>
                      <a:pt x="50" y="250"/>
                    </a:lnTo>
                    <a:lnTo>
                      <a:pt x="44" y="258"/>
                    </a:lnTo>
                    <a:lnTo>
                      <a:pt x="39" y="266"/>
                    </a:lnTo>
                    <a:lnTo>
                      <a:pt x="33" y="271"/>
                    </a:lnTo>
                    <a:lnTo>
                      <a:pt x="29" y="281"/>
                    </a:lnTo>
                    <a:lnTo>
                      <a:pt x="23" y="288"/>
                    </a:lnTo>
                    <a:lnTo>
                      <a:pt x="20" y="296"/>
                    </a:lnTo>
                    <a:lnTo>
                      <a:pt x="16" y="304"/>
                    </a:lnTo>
                    <a:lnTo>
                      <a:pt x="12" y="313"/>
                    </a:lnTo>
                    <a:lnTo>
                      <a:pt x="10" y="321"/>
                    </a:lnTo>
                    <a:lnTo>
                      <a:pt x="6" y="330"/>
                    </a:lnTo>
                    <a:lnTo>
                      <a:pt x="4" y="338"/>
                    </a:lnTo>
                    <a:lnTo>
                      <a:pt x="2" y="347"/>
                    </a:lnTo>
                    <a:lnTo>
                      <a:pt x="0" y="357"/>
                    </a:lnTo>
                    <a:lnTo>
                      <a:pt x="0" y="366"/>
                    </a:lnTo>
                    <a:lnTo>
                      <a:pt x="33" y="36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70" name="Freeform 151"/>
              <p:cNvSpPr>
                <a:spLocks/>
              </p:cNvSpPr>
              <p:nvPr/>
            </p:nvSpPr>
            <p:spPr bwMode="auto">
              <a:xfrm>
                <a:off x="1393" y="3024"/>
                <a:ext cx="88" cy="140"/>
              </a:xfrm>
              <a:custGeom>
                <a:avLst/>
                <a:gdLst>
                  <a:gd name="T0" fmla="*/ 68 w 175"/>
                  <a:gd name="T1" fmla="*/ 1 h 282"/>
                  <a:gd name="T2" fmla="*/ 67 w 175"/>
                  <a:gd name="T3" fmla="*/ 5 h 282"/>
                  <a:gd name="T4" fmla="*/ 66 w 175"/>
                  <a:gd name="T5" fmla="*/ 10 h 282"/>
                  <a:gd name="T6" fmla="*/ 64 w 175"/>
                  <a:gd name="T7" fmla="*/ 15 h 282"/>
                  <a:gd name="T8" fmla="*/ 63 w 175"/>
                  <a:gd name="T9" fmla="*/ 22 h 282"/>
                  <a:gd name="T10" fmla="*/ 60 w 175"/>
                  <a:gd name="T11" fmla="*/ 29 h 282"/>
                  <a:gd name="T12" fmla="*/ 57 w 175"/>
                  <a:gd name="T13" fmla="*/ 37 h 282"/>
                  <a:gd name="T14" fmla="*/ 53 w 175"/>
                  <a:gd name="T15" fmla="*/ 45 h 282"/>
                  <a:gd name="T16" fmla="*/ 50 w 175"/>
                  <a:gd name="T17" fmla="*/ 53 h 282"/>
                  <a:gd name="T18" fmla="*/ 46 w 175"/>
                  <a:gd name="T19" fmla="*/ 61 h 282"/>
                  <a:gd name="T20" fmla="*/ 43 w 175"/>
                  <a:gd name="T21" fmla="*/ 65 h 282"/>
                  <a:gd name="T22" fmla="*/ 40 w 175"/>
                  <a:gd name="T23" fmla="*/ 70 h 282"/>
                  <a:gd name="T24" fmla="*/ 36 w 175"/>
                  <a:gd name="T25" fmla="*/ 75 h 282"/>
                  <a:gd name="T26" fmla="*/ 33 w 175"/>
                  <a:gd name="T27" fmla="*/ 80 h 282"/>
                  <a:gd name="T28" fmla="*/ 29 w 175"/>
                  <a:gd name="T29" fmla="*/ 86 h 282"/>
                  <a:gd name="T30" fmla="*/ 25 w 175"/>
                  <a:gd name="T31" fmla="*/ 92 h 282"/>
                  <a:gd name="T32" fmla="*/ 20 w 175"/>
                  <a:gd name="T33" fmla="*/ 97 h 282"/>
                  <a:gd name="T34" fmla="*/ 15 w 175"/>
                  <a:gd name="T35" fmla="*/ 103 h 282"/>
                  <a:gd name="T36" fmla="*/ 11 w 175"/>
                  <a:gd name="T37" fmla="*/ 110 h 282"/>
                  <a:gd name="T38" fmla="*/ 0 w 175"/>
                  <a:gd name="T39" fmla="*/ 140 h 282"/>
                  <a:gd name="T40" fmla="*/ 2 w 175"/>
                  <a:gd name="T41" fmla="*/ 138 h 282"/>
                  <a:gd name="T42" fmla="*/ 6 w 175"/>
                  <a:gd name="T43" fmla="*/ 136 h 282"/>
                  <a:gd name="T44" fmla="*/ 11 w 175"/>
                  <a:gd name="T45" fmla="*/ 133 h 282"/>
                  <a:gd name="T46" fmla="*/ 15 w 175"/>
                  <a:gd name="T47" fmla="*/ 129 h 282"/>
                  <a:gd name="T48" fmla="*/ 22 w 175"/>
                  <a:gd name="T49" fmla="*/ 124 h 282"/>
                  <a:gd name="T50" fmla="*/ 29 w 175"/>
                  <a:gd name="T51" fmla="*/ 117 h 282"/>
                  <a:gd name="T52" fmla="*/ 36 w 175"/>
                  <a:gd name="T53" fmla="*/ 111 h 282"/>
                  <a:gd name="T54" fmla="*/ 44 w 175"/>
                  <a:gd name="T55" fmla="*/ 101 h 282"/>
                  <a:gd name="T56" fmla="*/ 47 w 175"/>
                  <a:gd name="T57" fmla="*/ 96 h 282"/>
                  <a:gd name="T58" fmla="*/ 52 w 175"/>
                  <a:gd name="T59" fmla="*/ 92 h 282"/>
                  <a:gd name="T60" fmla="*/ 54 w 175"/>
                  <a:gd name="T61" fmla="*/ 86 h 282"/>
                  <a:gd name="T62" fmla="*/ 58 w 175"/>
                  <a:gd name="T63" fmla="*/ 80 h 282"/>
                  <a:gd name="T64" fmla="*/ 62 w 175"/>
                  <a:gd name="T65" fmla="*/ 74 h 282"/>
                  <a:gd name="T66" fmla="*/ 66 w 175"/>
                  <a:gd name="T67" fmla="*/ 68 h 282"/>
                  <a:gd name="T68" fmla="*/ 69 w 175"/>
                  <a:gd name="T69" fmla="*/ 61 h 282"/>
                  <a:gd name="T70" fmla="*/ 72 w 175"/>
                  <a:gd name="T71" fmla="*/ 53 h 282"/>
                  <a:gd name="T72" fmla="*/ 75 w 175"/>
                  <a:gd name="T73" fmla="*/ 46 h 282"/>
                  <a:gd name="T74" fmla="*/ 78 w 175"/>
                  <a:gd name="T75" fmla="*/ 37 h 282"/>
                  <a:gd name="T76" fmla="*/ 81 w 175"/>
                  <a:gd name="T77" fmla="*/ 28 h 282"/>
                  <a:gd name="T78" fmla="*/ 84 w 175"/>
                  <a:gd name="T79" fmla="*/ 20 h 282"/>
                  <a:gd name="T80" fmla="*/ 86 w 175"/>
                  <a:gd name="T81" fmla="*/ 10 h 282"/>
                  <a:gd name="T82" fmla="*/ 88 w 175"/>
                  <a:gd name="T83" fmla="*/ 0 h 282"/>
                  <a:gd name="T84" fmla="*/ 68 w 175"/>
                  <a:gd name="T85" fmla="*/ 0 h 2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5"/>
                  <a:gd name="T130" fmla="*/ 0 h 282"/>
                  <a:gd name="T131" fmla="*/ 175 w 175"/>
                  <a:gd name="T132" fmla="*/ 282 h 28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5" h="282">
                    <a:moveTo>
                      <a:pt x="135" y="0"/>
                    </a:moveTo>
                    <a:lnTo>
                      <a:pt x="135" y="2"/>
                    </a:lnTo>
                    <a:lnTo>
                      <a:pt x="135" y="6"/>
                    </a:lnTo>
                    <a:lnTo>
                      <a:pt x="133" y="10"/>
                    </a:lnTo>
                    <a:lnTo>
                      <a:pt x="133" y="17"/>
                    </a:lnTo>
                    <a:lnTo>
                      <a:pt x="131" y="21"/>
                    </a:lnTo>
                    <a:lnTo>
                      <a:pt x="129" y="27"/>
                    </a:lnTo>
                    <a:lnTo>
                      <a:pt x="127" y="31"/>
                    </a:lnTo>
                    <a:lnTo>
                      <a:pt x="127" y="38"/>
                    </a:lnTo>
                    <a:lnTo>
                      <a:pt x="125" y="44"/>
                    </a:lnTo>
                    <a:lnTo>
                      <a:pt x="123" y="52"/>
                    </a:lnTo>
                    <a:lnTo>
                      <a:pt x="120" y="59"/>
                    </a:lnTo>
                    <a:lnTo>
                      <a:pt x="118" y="67"/>
                    </a:lnTo>
                    <a:lnTo>
                      <a:pt x="114" y="74"/>
                    </a:lnTo>
                    <a:lnTo>
                      <a:pt x="112" y="82"/>
                    </a:lnTo>
                    <a:lnTo>
                      <a:pt x="106" y="90"/>
                    </a:lnTo>
                    <a:lnTo>
                      <a:pt x="104" y="99"/>
                    </a:lnTo>
                    <a:lnTo>
                      <a:pt x="99" y="107"/>
                    </a:lnTo>
                    <a:lnTo>
                      <a:pt x="93" y="116"/>
                    </a:lnTo>
                    <a:lnTo>
                      <a:pt x="91" y="122"/>
                    </a:lnTo>
                    <a:lnTo>
                      <a:pt x="89" y="128"/>
                    </a:lnTo>
                    <a:lnTo>
                      <a:pt x="85" y="131"/>
                    </a:lnTo>
                    <a:lnTo>
                      <a:pt x="84" y="137"/>
                    </a:lnTo>
                    <a:lnTo>
                      <a:pt x="80" y="141"/>
                    </a:lnTo>
                    <a:lnTo>
                      <a:pt x="76" y="147"/>
                    </a:lnTo>
                    <a:lnTo>
                      <a:pt x="72" y="152"/>
                    </a:lnTo>
                    <a:lnTo>
                      <a:pt x="70" y="158"/>
                    </a:lnTo>
                    <a:lnTo>
                      <a:pt x="65" y="162"/>
                    </a:lnTo>
                    <a:lnTo>
                      <a:pt x="63" y="169"/>
                    </a:lnTo>
                    <a:lnTo>
                      <a:pt x="57" y="173"/>
                    </a:lnTo>
                    <a:lnTo>
                      <a:pt x="53" y="181"/>
                    </a:lnTo>
                    <a:lnTo>
                      <a:pt x="49" y="185"/>
                    </a:lnTo>
                    <a:lnTo>
                      <a:pt x="46" y="190"/>
                    </a:lnTo>
                    <a:lnTo>
                      <a:pt x="40" y="196"/>
                    </a:lnTo>
                    <a:lnTo>
                      <a:pt x="36" y="202"/>
                    </a:lnTo>
                    <a:lnTo>
                      <a:pt x="30" y="207"/>
                    </a:lnTo>
                    <a:lnTo>
                      <a:pt x="27" y="213"/>
                    </a:lnTo>
                    <a:lnTo>
                      <a:pt x="21" y="221"/>
                    </a:lnTo>
                    <a:lnTo>
                      <a:pt x="17" y="226"/>
                    </a:lnTo>
                    <a:lnTo>
                      <a:pt x="0" y="282"/>
                    </a:lnTo>
                    <a:lnTo>
                      <a:pt x="0" y="280"/>
                    </a:lnTo>
                    <a:lnTo>
                      <a:pt x="4" y="278"/>
                    </a:lnTo>
                    <a:lnTo>
                      <a:pt x="7" y="276"/>
                    </a:lnTo>
                    <a:lnTo>
                      <a:pt x="11" y="274"/>
                    </a:lnTo>
                    <a:lnTo>
                      <a:pt x="15" y="270"/>
                    </a:lnTo>
                    <a:lnTo>
                      <a:pt x="21" y="268"/>
                    </a:lnTo>
                    <a:lnTo>
                      <a:pt x="25" y="264"/>
                    </a:lnTo>
                    <a:lnTo>
                      <a:pt x="30" y="259"/>
                    </a:lnTo>
                    <a:lnTo>
                      <a:pt x="36" y="255"/>
                    </a:lnTo>
                    <a:lnTo>
                      <a:pt x="44" y="249"/>
                    </a:lnTo>
                    <a:lnTo>
                      <a:pt x="49" y="244"/>
                    </a:lnTo>
                    <a:lnTo>
                      <a:pt x="57" y="236"/>
                    </a:lnTo>
                    <a:lnTo>
                      <a:pt x="65" y="230"/>
                    </a:lnTo>
                    <a:lnTo>
                      <a:pt x="72" y="223"/>
                    </a:lnTo>
                    <a:lnTo>
                      <a:pt x="80" y="213"/>
                    </a:lnTo>
                    <a:lnTo>
                      <a:pt x="87" y="204"/>
                    </a:lnTo>
                    <a:lnTo>
                      <a:pt x="89" y="200"/>
                    </a:lnTo>
                    <a:lnTo>
                      <a:pt x="93" y="194"/>
                    </a:lnTo>
                    <a:lnTo>
                      <a:pt x="97" y="188"/>
                    </a:lnTo>
                    <a:lnTo>
                      <a:pt x="103" y="185"/>
                    </a:lnTo>
                    <a:lnTo>
                      <a:pt x="104" y="179"/>
                    </a:lnTo>
                    <a:lnTo>
                      <a:pt x="108" y="173"/>
                    </a:lnTo>
                    <a:lnTo>
                      <a:pt x="112" y="168"/>
                    </a:lnTo>
                    <a:lnTo>
                      <a:pt x="116" y="162"/>
                    </a:lnTo>
                    <a:lnTo>
                      <a:pt x="120" y="154"/>
                    </a:lnTo>
                    <a:lnTo>
                      <a:pt x="123" y="149"/>
                    </a:lnTo>
                    <a:lnTo>
                      <a:pt x="127" y="143"/>
                    </a:lnTo>
                    <a:lnTo>
                      <a:pt x="131" y="137"/>
                    </a:lnTo>
                    <a:lnTo>
                      <a:pt x="135" y="128"/>
                    </a:lnTo>
                    <a:lnTo>
                      <a:pt x="137" y="122"/>
                    </a:lnTo>
                    <a:lnTo>
                      <a:pt x="141" y="114"/>
                    </a:lnTo>
                    <a:lnTo>
                      <a:pt x="144" y="107"/>
                    </a:lnTo>
                    <a:lnTo>
                      <a:pt x="146" y="99"/>
                    </a:lnTo>
                    <a:lnTo>
                      <a:pt x="150" y="92"/>
                    </a:lnTo>
                    <a:lnTo>
                      <a:pt x="152" y="84"/>
                    </a:lnTo>
                    <a:lnTo>
                      <a:pt x="156" y="74"/>
                    </a:lnTo>
                    <a:lnTo>
                      <a:pt x="158" y="65"/>
                    </a:lnTo>
                    <a:lnTo>
                      <a:pt x="161" y="57"/>
                    </a:lnTo>
                    <a:lnTo>
                      <a:pt x="163" y="48"/>
                    </a:lnTo>
                    <a:lnTo>
                      <a:pt x="167" y="40"/>
                    </a:lnTo>
                    <a:lnTo>
                      <a:pt x="167" y="31"/>
                    </a:lnTo>
                    <a:lnTo>
                      <a:pt x="171" y="21"/>
                    </a:lnTo>
                    <a:lnTo>
                      <a:pt x="173" y="10"/>
                    </a:lnTo>
                    <a:lnTo>
                      <a:pt x="175" y="0"/>
                    </a:lnTo>
                    <a:lnTo>
                      <a:pt x="13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71" name="Freeform 152"/>
              <p:cNvSpPr>
                <a:spLocks/>
              </p:cNvSpPr>
              <p:nvPr/>
            </p:nvSpPr>
            <p:spPr bwMode="auto">
              <a:xfrm>
                <a:off x="1290" y="2829"/>
                <a:ext cx="71" cy="59"/>
              </a:xfrm>
              <a:custGeom>
                <a:avLst/>
                <a:gdLst>
                  <a:gd name="T0" fmla="*/ 0 w 142"/>
                  <a:gd name="T1" fmla="*/ 12 h 117"/>
                  <a:gd name="T2" fmla="*/ 0 w 142"/>
                  <a:gd name="T3" fmla="*/ 13 h 117"/>
                  <a:gd name="T4" fmla="*/ 1 w 142"/>
                  <a:gd name="T5" fmla="*/ 15 h 117"/>
                  <a:gd name="T6" fmla="*/ 5 w 142"/>
                  <a:gd name="T7" fmla="*/ 17 h 117"/>
                  <a:gd name="T8" fmla="*/ 9 w 142"/>
                  <a:gd name="T9" fmla="*/ 21 h 117"/>
                  <a:gd name="T10" fmla="*/ 11 w 142"/>
                  <a:gd name="T11" fmla="*/ 22 h 117"/>
                  <a:gd name="T12" fmla="*/ 13 w 142"/>
                  <a:gd name="T13" fmla="*/ 24 h 117"/>
                  <a:gd name="T14" fmla="*/ 16 w 142"/>
                  <a:gd name="T15" fmla="*/ 26 h 117"/>
                  <a:gd name="T16" fmla="*/ 19 w 142"/>
                  <a:gd name="T17" fmla="*/ 28 h 117"/>
                  <a:gd name="T18" fmla="*/ 20 w 142"/>
                  <a:gd name="T19" fmla="*/ 30 h 117"/>
                  <a:gd name="T20" fmla="*/ 23 w 142"/>
                  <a:gd name="T21" fmla="*/ 32 h 117"/>
                  <a:gd name="T22" fmla="*/ 26 w 142"/>
                  <a:gd name="T23" fmla="*/ 34 h 117"/>
                  <a:gd name="T24" fmla="*/ 28 w 142"/>
                  <a:gd name="T25" fmla="*/ 37 h 117"/>
                  <a:gd name="T26" fmla="*/ 31 w 142"/>
                  <a:gd name="T27" fmla="*/ 39 h 117"/>
                  <a:gd name="T28" fmla="*/ 34 w 142"/>
                  <a:gd name="T29" fmla="*/ 41 h 117"/>
                  <a:gd name="T30" fmla="*/ 36 w 142"/>
                  <a:gd name="T31" fmla="*/ 43 h 117"/>
                  <a:gd name="T32" fmla="*/ 39 w 142"/>
                  <a:gd name="T33" fmla="*/ 45 h 117"/>
                  <a:gd name="T34" fmla="*/ 40 w 142"/>
                  <a:gd name="T35" fmla="*/ 47 h 117"/>
                  <a:gd name="T36" fmla="*/ 43 w 142"/>
                  <a:gd name="T37" fmla="*/ 49 h 117"/>
                  <a:gd name="T38" fmla="*/ 45 w 142"/>
                  <a:gd name="T39" fmla="*/ 49 h 117"/>
                  <a:gd name="T40" fmla="*/ 48 w 142"/>
                  <a:gd name="T41" fmla="*/ 52 h 117"/>
                  <a:gd name="T42" fmla="*/ 51 w 142"/>
                  <a:gd name="T43" fmla="*/ 54 h 117"/>
                  <a:gd name="T44" fmla="*/ 54 w 142"/>
                  <a:gd name="T45" fmla="*/ 57 h 117"/>
                  <a:gd name="T46" fmla="*/ 56 w 142"/>
                  <a:gd name="T47" fmla="*/ 58 h 117"/>
                  <a:gd name="T48" fmla="*/ 57 w 142"/>
                  <a:gd name="T49" fmla="*/ 59 h 117"/>
                  <a:gd name="T50" fmla="*/ 71 w 142"/>
                  <a:gd name="T51" fmla="*/ 49 h 117"/>
                  <a:gd name="T52" fmla="*/ 14 w 142"/>
                  <a:gd name="T53" fmla="*/ 0 h 117"/>
                  <a:gd name="T54" fmla="*/ 0 w 142"/>
                  <a:gd name="T55" fmla="*/ 12 h 117"/>
                  <a:gd name="T56" fmla="*/ 0 w 142"/>
                  <a:gd name="T57" fmla="*/ 12 h 1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2"/>
                  <a:gd name="T88" fmla="*/ 0 h 117"/>
                  <a:gd name="T89" fmla="*/ 142 w 142"/>
                  <a:gd name="T90" fmla="*/ 117 h 11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2" h="117">
                    <a:moveTo>
                      <a:pt x="0" y="24"/>
                    </a:moveTo>
                    <a:lnTo>
                      <a:pt x="0" y="26"/>
                    </a:lnTo>
                    <a:lnTo>
                      <a:pt x="3" y="30"/>
                    </a:lnTo>
                    <a:lnTo>
                      <a:pt x="11" y="34"/>
                    </a:lnTo>
                    <a:lnTo>
                      <a:pt x="19" y="41"/>
                    </a:lnTo>
                    <a:lnTo>
                      <a:pt x="22" y="43"/>
                    </a:lnTo>
                    <a:lnTo>
                      <a:pt x="26" y="47"/>
                    </a:lnTo>
                    <a:lnTo>
                      <a:pt x="32" y="51"/>
                    </a:lnTo>
                    <a:lnTo>
                      <a:pt x="38" y="55"/>
                    </a:lnTo>
                    <a:lnTo>
                      <a:pt x="41" y="59"/>
                    </a:lnTo>
                    <a:lnTo>
                      <a:pt x="47" y="64"/>
                    </a:lnTo>
                    <a:lnTo>
                      <a:pt x="53" y="68"/>
                    </a:lnTo>
                    <a:lnTo>
                      <a:pt x="57" y="74"/>
                    </a:lnTo>
                    <a:lnTo>
                      <a:pt x="62" y="78"/>
                    </a:lnTo>
                    <a:lnTo>
                      <a:pt x="68" y="81"/>
                    </a:lnTo>
                    <a:lnTo>
                      <a:pt x="72" y="85"/>
                    </a:lnTo>
                    <a:lnTo>
                      <a:pt x="78" y="89"/>
                    </a:lnTo>
                    <a:lnTo>
                      <a:pt x="81" y="93"/>
                    </a:lnTo>
                    <a:lnTo>
                      <a:pt x="87" y="97"/>
                    </a:lnTo>
                    <a:lnTo>
                      <a:pt x="91" y="98"/>
                    </a:lnTo>
                    <a:lnTo>
                      <a:pt x="97" y="104"/>
                    </a:lnTo>
                    <a:lnTo>
                      <a:pt x="102" y="108"/>
                    </a:lnTo>
                    <a:lnTo>
                      <a:pt x="108" y="114"/>
                    </a:lnTo>
                    <a:lnTo>
                      <a:pt x="112" y="116"/>
                    </a:lnTo>
                    <a:lnTo>
                      <a:pt x="114" y="117"/>
                    </a:lnTo>
                    <a:lnTo>
                      <a:pt x="142" y="98"/>
                    </a:lnTo>
                    <a:lnTo>
                      <a:pt x="28" y="0"/>
                    </a:lnTo>
                    <a:lnTo>
                      <a:pt x="0" y="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sp>
            <p:nvSpPr>
              <p:cNvPr id="72" name="Freeform 153"/>
              <p:cNvSpPr>
                <a:spLocks/>
              </p:cNvSpPr>
              <p:nvPr/>
            </p:nvSpPr>
            <p:spPr bwMode="auto">
              <a:xfrm>
                <a:off x="1279" y="2817"/>
                <a:ext cx="89" cy="91"/>
              </a:xfrm>
              <a:custGeom>
                <a:avLst/>
                <a:gdLst>
                  <a:gd name="T0" fmla="*/ 0 w 177"/>
                  <a:gd name="T1" fmla="*/ 82 h 180"/>
                  <a:gd name="T2" fmla="*/ 78 w 177"/>
                  <a:gd name="T3" fmla="*/ 0 h 180"/>
                  <a:gd name="T4" fmla="*/ 89 w 177"/>
                  <a:gd name="T5" fmla="*/ 10 h 180"/>
                  <a:gd name="T6" fmla="*/ 13 w 177"/>
                  <a:gd name="T7" fmla="*/ 91 h 180"/>
                  <a:gd name="T8" fmla="*/ 0 w 177"/>
                  <a:gd name="T9" fmla="*/ 82 h 180"/>
                  <a:gd name="T10" fmla="*/ 0 w 177"/>
                  <a:gd name="T11" fmla="*/ 82 h 180"/>
                  <a:gd name="T12" fmla="*/ 0 60000 65536"/>
                  <a:gd name="T13" fmla="*/ 0 60000 65536"/>
                  <a:gd name="T14" fmla="*/ 0 60000 65536"/>
                  <a:gd name="T15" fmla="*/ 0 60000 65536"/>
                  <a:gd name="T16" fmla="*/ 0 60000 65536"/>
                  <a:gd name="T17" fmla="*/ 0 60000 65536"/>
                  <a:gd name="T18" fmla="*/ 0 w 177"/>
                  <a:gd name="T19" fmla="*/ 0 h 180"/>
                  <a:gd name="T20" fmla="*/ 177 w 177"/>
                  <a:gd name="T21" fmla="*/ 180 h 180"/>
                </a:gdLst>
                <a:ahLst/>
                <a:cxnLst>
                  <a:cxn ang="T12">
                    <a:pos x="T0" y="T1"/>
                  </a:cxn>
                  <a:cxn ang="T13">
                    <a:pos x="T2" y="T3"/>
                  </a:cxn>
                  <a:cxn ang="T14">
                    <a:pos x="T4" y="T5"/>
                  </a:cxn>
                  <a:cxn ang="T15">
                    <a:pos x="T6" y="T7"/>
                  </a:cxn>
                  <a:cxn ang="T16">
                    <a:pos x="T8" y="T9"/>
                  </a:cxn>
                  <a:cxn ang="T17">
                    <a:pos x="T10" y="T11"/>
                  </a:cxn>
                </a:cxnLst>
                <a:rect l="T18" t="T19" r="T20" b="T21"/>
                <a:pathLst>
                  <a:path w="177" h="180">
                    <a:moveTo>
                      <a:pt x="0" y="163"/>
                    </a:moveTo>
                    <a:lnTo>
                      <a:pt x="156" y="0"/>
                    </a:lnTo>
                    <a:lnTo>
                      <a:pt x="177" y="19"/>
                    </a:lnTo>
                    <a:lnTo>
                      <a:pt x="26" y="180"/>
                    </a:lnTo>
                    <a:lnTo>
                      <a:pt x="0" y="16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pt-BR"/>
              </a:p>
            </p:txBody>
          </p:sp>
        </p:grpSp>
        <p:sp>
          <p:nvSpPr>
            <p:cNvPr id="9" name="Line 154"/>
            <p:cNvSpPr>
              <a:spLocks noChangeShapeType="1"/>
            </p:cNvSpPr>
            <p:nvPr/>
          </p:nvSpPr>
          <p:spPr bwMode="auto">
            <a:xfrm flipV="1">
              <a:off x="4649" y="1937"/>
              <a:ext cx="136"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pt-BR"/>
            </a:p>
          </p:txBody>
        </p:sp>
        <p:sp>
          <p:nvSpPr>
            <p:cNvPr id="10" name="Line 155"/>
            <p:cNvSpPr>
              <a:spLocks noChangeShapeType="1"/>
            </p:cNvSpPr>
            <p:nvPr/>
          </p:nvSpPr>
          <p:spPr bwMode="auto">
            <a:xfrm rot="21041296" flipV="1">
              <a:off x="4550" y="1945"/>
              <a:ext cx="136"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pt-BR"/>
            </a:p>
          </p:txBody>
        </p:sp>
        <p:sp>
          <p:nvSpPr>
            <p:cNvPr id="11" name="Line 156"/>
            <p:cNvSpPr>
              <a:spLocks noChangeShapeType="1"/>
            </p:cNvSpPr>
            <p:nvPr/>
          </p:nvSpPr>
          <p:spPr bwMode="auto">
            <a:xfrm>
              <a:off x="4558" y="1955"/>
              <a:ext cx="46" cy="317"/>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pt-BR"/>
            </a:p>
          </p:txBody>
        </p:sp>
        <p:sp>
          <p:nvSpPr>
            <p:cNvPr id="12" name="Line 157"/>
            <p:cNvSpPr>
              <a:spLocks noChangeShapeType="1"/>
            </p:cNvSpPr>
            <p:nvPr/>
          </p:nvSpPr>
          <p:spPr bwMode="auto">
            <a:xfrm>
              <a:off x="4650" y="1941"/>
              <a:ext cx="46" cy="317"/>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pt-BR"/>
            </a:p>
          </p:txBody>
        </p:sp>
        <p:sp>
          <p:nvSpPr>
            <p:cNvPr id="13" name="Line 158"/>
            <p:cNvSpPr>
              <a:spLocks noChangeShapeType="1"/>
            </p:cNvSpPr>
            <p:nvPr/>
          </p:nvSpPr>
          <p:spPr bwMode="auto">
            <a:xfrm rot="21112024" flipH="1">
              <a:off x="4450" y="2120"/>
              <a:ext cx="46" cy="136"/>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pt-BR"/>
            </a:p>
          </p:txBody>
        </p:sp>
        <p:sp>
          <p:nvSpPr>
            <p:cNvPr id="14" name="Line 159"/>
            <p:cNvSpPr>
              <a:spLocks noChangeShapeType="1"/>
            </p:cNvSpPr>
            <p:nvPr/>
          </p:nvSpPr>
          <p:spPr bwMode="auto">
            <a:xfrm rot="19893971" flipH="1">
              <a:off x="4726" y="1933"/>
              <a:ext cx="46" cy="136"/>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pt-BR"/>
            </a:p>
          </p:txBody>
        </p:sp>
      </p:grpSp>
      <p:pic>
        <p:nvPicPr>
          <p:cNvPr id="73" name="Picture 194" descr="j032462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715140" y="4429132"/>
            <a:ext cx="1250804" cy="13667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 name="Picture 197" descr="j023303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142976" y="2071678"/>
            <a:ext cx="1509713" cy="1512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 name="Imagem 4"/>
          <p:cNvPicPr>
            <a:picLocks noChangeAspect="1"/>
          </p:cNvPicPr>
          <p:nvPr/>
        </p:nvPicPr>
        <p:blipFill>
          <a:blip r:embed="rId7"/>
          <a:srcRect/>
          <a:stretch>
            <a:fillRect/>
          </a:stretch>
        </p:blipFill>
        <p:spPr bwMode="auto">
          <a:xfrm>
            <a:off x="7286644" y="6027428"/>
            <a:ext cx="1857356" cy="830572"/>
          </a:xfrm>
          <a:prstGeom prst="rect">
            <a:avLst/>
          </a:prstGeom>
          <a:noFill/>
          <a:ln w="9525">
            <a:noFill/>
            <a:miter lim="800000"/>
            <a:headEnd/>
            <a:tailEnd/>
          </a:ln>
        </p:spPr>
      </p:pic>
    </p:spTree>
    <p:extLst>
      <p:ext uri="{BB962C8B-B14F-4D97-AF65-F5344CB8AC3E}">
        <p14:creationId xmlns:p14="http://schemas.microsoft.com/office/powerpoint/2010/main" xmlns="" val="10897870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050"/>
          <p:cNvSpPr>
            <a:spLocks noChangeArrowheads="1"/>
          </p:cNvSpPr>
          <p:nvPr/>
        </p:nvSpPr>
        <p:spPr bwMode="auto">
          <a:xfrm>
            <a:off x="714348" y="571480"/>
            <a:ext cx="8143875" cy="5500687"/>
          </a:xfrm>
          <a:prstGeom prst="rect">
            <a:avLst/>
          </a:prstGeom>
          <a:noFill/>
          <a:ln w="9525">
            <a:noFill/>
            <a:miter lim="800000"/>
            <a:headEnd/>
            <a:tailEnd/>
          </a:ln>
        </p:spPr>
        <p:txBody>
          <a:bodyPr lIns="182562" tIns="46038" rIns="182562" bIns="46038"/>
          <a:lstStyle/>
          <a:p>
            <a:pPr marL="342900" indent="-342900" algn="just">
              <a:lnSpc>
                <a:spcPct val="80000"/>
              </a:lnSpc>
              <a:spcBef>
                <a:spcPct val="20000"/>
              </a:spcBef>
              <a:buClr>
                <a:schemeClr val="tx2"/>
              </a:buClr>
              <a:buSzPct val="75000"/>
              <a:buFont typeface="Wingdings" pitchFamily="2" charset="2"/>
              <a:buNone/>
              <a:defRPr/>
            </a:pPr>
            <a:r>
              <a:rPr lang="de-DE" sz="3200" dirty="0">
                <a:latin typeface="+mn-lt"/>
                <a:cs typeface="Times New Roman" charset="0"/>
              </a:rPr>
              <a:t>	</a:t>
            </a:r>
          </a:p>
          <a:p>
            <a:pPr marL="342900" indent="-342900">
              <a:lnSpc>
                <a:spcPct val="80000"/>
              </a:lnSpc>
              <a:spcBef>
                <a:spcPct val="20000"/>
              </a:spcBef>
              <a:buClr>
                <a:schemeClr val="tx2"/>
              </a:buClr>
              <a:buSzPct val="75000"/>
              <a:buFont typeface="Wingdings" pitchFamily="2" charset="2"/>
              <a:buNone/>
              <a:defRPr/>
            </a:pPr>
            <a:r>
              <a:rPr lang="pt-BR" sz="3200" b="1" dirty="0">
                <a:solidFill>
                  <a:srgbClr val="FF0000"/>
                </a:solidFill>
                <a:latin typeface="+mn-lt"/>
              </a:rPr>
              <a:t>ADVERTÊNCIA SOBRE RISCO NO USO INCORRETO</a:t>
            </a:r>
          </a:p>
          <a:p>
            <a:pPr marL="342900" indent="-342900">
              <a:lnSpc>
                <a:spcPct val="80000"/>
              </a:lnSpc>
              <a:spcBef>
                <a:spcPct val="20000"/>
              </a:spcBef>
              <a:buClr>
                <a:schemeClr val="tx2"/>
              </a:buClr>
              <a:buSzPct val="75000"/>
              <a:buFont typeface="Wingdings" pitchFamily="2" charset="2"/>
              <a:buNone/>
              <a:defRPr/>
            </a:pPr>
            <a:r>
              <a:rPr lang="pt-BR" sz="3200" dirty="0">
                <a:latin typeface="+mn-lt"/>
              </a:rPr>
              <a:t>Este produto é projetado especialmente para trabalhos em altura. </a:t>
            </a:r>
          </a:p>
          <a:p>
            <a:pPr marL="342900" indent="-342900">
              <a:lnSpc>
                <a:spcPct val="80000"/>
              </a:lnSpc>
              <a:spcBef>
                <a:spcPct val="20000"/>
              </a:spcBef>
              <a:buClr>
                <a:schemeClr val="tx2"/>
              </a:buClr>
              <a:buSzPct val="75000"/>
              <a:buFont typeface="Wingdings" pitchFamily="2" charset="2"/>
              <a:buNone/>
              <a:defRPr/>
            </a:pPr>
            <a:r>
              <a:rPr lang="pt-BR" sz="3200" dirty="0">
                <a:latin typeface="+mn-lt"/>
              </a:rPr>
              <a:t>Você é responsável por suas próprias ações e decisões. </a:t>
            </a:r>
          </a:p>
          <a:p>
            <a:pPr marL="342900" indent="-342900">
              <a:lnSpc>
                <a:spcPct val="80000"/>
              </a:lnSpc>
              <a:spcBef>
                <a:spcPct val="20000"/>
              </a:spcBef>
              <a:buClr>
                <a:schemeClr val="tx2"/>
              </a:buClr>
              <a:buSzPct val="75000"/>
              <a:buFont typeface="Wingdings" pitchFamily="2" charset="2"/>
              <a:buNone/>
              <a:defRPr/>
            </a:pPr>
            <a:r>
              <a:rPr lang="pt-BR" sz="3200" dirty="0">
                <a:latin typeface="+mn-lt"/>
              </a:rPr>
              <a:t>Familiarize-se com as possibilidades e limitações deste produto. </a:t>
            </a:r>
          </a:p>
          <a:p>
            <a:pPr marL="342900" indent="-342900">
              <a:lnSpc>
                <a:spcPct val="80000"/>
              </a:lnSpc>
              <a:spcBef>
                <a:spcPct val="20000"/>
              </a:spcBef>
              <a:buClr>
                <a:schemeClr val="tx2"/>
              </a:buClr>
              <a:buSzPct val="75000"/>
              <a:buFont typeface="Wingdings" pitchFamily="2" charset="2"/>
              <a:buNone/>
              <a:defRPr/>
            </a:pPr>
            <a:r>
              <a:rPr lang="pt-BR" sz="3200" dirty="0">
                <a:latin typeface="+mn-lt"/>
              </a:rPr>
              <a:t>O equipamento tem prazo de validade que varia conforme o seu uso. </a:t>
            </a:r>
            <a:br>
              <a:rPr lang="pt-BR" sz="3200" dirty="0">
                <a:latin typeface="+mn-lt"/>
              </a:rPr>
            </a:br>
            <a:r>
              <a:rPr lang="pt-BR" sz="3200" dirty="0">
                <a:latin typeface="+mn-lt"/>
              </a:rPr>
              <a:t/>
            </a:r>
            <a:br>
              <a:rPr lang="pt-BR" sz="3200" dirty="0">
                <a:latin typeface="+mn-lt"/>
              </a:rPr>
            </a:br>
            <a:r>
              <a:rPr lang="pt-BR" sz="3200" dirty="0">
                <a:latin typeface="+mn-lt"/>
              </a:rPr>
              <a:t/>
            </a:r>
            <a:br>
              <a:rPr lang="pt-BR" sz="3200" dirty="0">
                <a:latin typeface="+mn-lt"/>
              </a:rPr>
            </a:br>
            <a:r>
              <a:rPr lang="pt-BR" sz="3200" dirty="0">
                <a:latin typeface="+mn-lt"/>
              </a:rPr>
              <a:t/>
            </a:r>
            <a:br>
              <a:rPr lang="pt-BR" sz="3200" dirty="0">
                <a:latin typeface="+mn-lt"/>
              </a:rPr>
            </a:br>
            <a:endParaRPr lang="de-DE" sz="3200" dirty="0">
              <a:latin typeface="+mn-lt"/>
              <a:cs typeface="Times New Roman" charset="0"/>
            </a:endParaRPr>
          </a:p>
          <a:p>
            <a:pPr marL="342900" indent="-342900" algn="just">
              <a:lnSpc>
                <a:spcPct val="80000"/>
              </a:lnSpc>
              <a:spcBef>
                <a:spcPct val="20000"/>
              </a:spcBef>
              <a:buClr>
                <a:schemeClr val="tx2"/>
              </a:buClr>
              <a:buSzPct val="75000"/>
              <a:buFont typeface="Wingdings" pitchFamily="2" charset="2"/>
              <a:buNone/>
              <a:defRPr/>
            </a:pPr>
            <a:endParaRPr lang="de-DE" sz="3200" dirty="0">
              <a:latin typeface="+mn-lt"/>
              <a:cs typeface="Arial" charset="0"/>
            </a:endParaRPr>
          </a:p>
        </p:txBody>
      </p:sp>
      <p:pic>
        <p:nvPicPr>
          <p:cNvPr id="5" name="Imagem 4"/>
          <p:cNvPicPr>
            <a:picLocks noChangeAspect="1"/>
          </p:cNvPicPr>
          <p:nvPr/>
        </p:nvPicPr>
        <p:blipFill>
          <a:blip r:embed="rId2"/>
          <a:srcRect/>
          <a:stretch>
            <a:fillRect/>
          </a:stretch>
        </p:blipFill>
        <p:spPr bwMode="auto">
          <a:xfrm>
            <a:off x="7286644" y="6027428"/>
            <a:ext cx="1857356" cy="830572"/>
          </a:xfrm>
          <a:prstGeom prst="rect">
            <a:avLst/>
          </a:prstGeom>
          <a:noFill/>
          <a:ln w="9525">
            <a:noFill/>
            <a:miter lim="800000"/>
            <a:headEnd/>
            <a:tailEnd/>
          </a:ln>
        </p:spPr>
      </p:pic>
    </p:spTree>
  </p:cSld>
  <p:clrMapOvr>
    <a:masterClrMapping/>
  </p:clrMapOvr>
  <p:transition>
    <p:checke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050"/>
          <p:cNvSpPr>
            <a:spLocks noChangeArrowheads="1"/>
          </p:cNvSpPr>
          <p:nvPr/>
        </p:nvSpPr>
        <p:spPr bwMode="auto">
          <a:xfrm>
            <a:off x="500034" y="571480"/>
            <a:ext cx="8143875" cy="4929188"/>
          </a:xfrm>
          <a:prstGeom prst="rect">
            <a:avLst/>
          </a:prstGeom>
          <a:noFill/>
          <a:ln w="9525">
            <a:noFill/>
            <a:miter lim="800000"/>
            <a:headEnd/>
            <a:tailEnd/>
          </a:ln>
        </p:spPr>
        <p:txBody>
          <a:bodyPr lIns="182562" tIns="46038" rIns="182562" bIns="46038"/>
          <a:lstStyle/>
          <a:p>
            <a:pPr marL="342900" indent="-342900" algn="just">
              <a:lnSpc>
                <a:spcPct val="80000"/>
              </a:lnSpc>
              <a:spcBef>
                <a:spcPct val="20000"/>
              </a:spcBef>
              <a:buClr>
                <a:schemeClr val="tx2"/>
              </a:buClr>
              <a:buSzPct val="75000"/>
              <a:buFont typeface="Wingdings" pitchFamily="2" charset="2"/>
              <a:buNone/>
              <a:defRPr/>
            </a:pPr>
            <a:r>
              <a:rPr lang="de-DE" sz="3200" dirty="0">
                <a:latin typeface="+mn-lt"/>
                <a:cs typeface="Times New Roman" charset="0"/>
              </a:rPr>
              <a:t>	</a:t>
            </a:r>
          </a:p>
          <a:p>
            <a:pPr marL="342900" indent="-342900">
              <a:lnSpc>
                <a:spcPct val="80000"/>
              </a:lnSpc>
              <a:spcBef>
                <a:spcPct val="20000"/>
              </a:spcBef>
              <a:buClr>
                <a:schemeClr val="tx2"/>
              </a:buClr>
              <a:buSzPct val="75000"/>
              <a:buFont typeface="Wingdings" pitchFamily="2" charset="2"/>
              <a:buNone/>
              <a:defRPr/>
            </a:pPr>
            <a:r>
              <a:rPr lang="pt-BR" sz="3200" dirty="0">
                <a:latin typeface="+mn-lt"/>
              </a:rPr>
              <a:t>Destrua-o quando aposentá-lo para evitar seu uso no futuro. </a:t>
            </a:r>
          </a:p>
          <a:p>
            <a:pPr marL="342900" indent="-342900">
              <a:lnSpc>
                <a:spcPct val="80000"/>
              </a:lnSpc>
              <a:spcBef>
                <a:spcPct val="20000"/>
              </a:spcBef>
              <a:buClr>
                <a:schemeClr val="tx2"/>
              </a:buClr>
              <a:buSzPct val="75000"/>
              <a:buFont typeface="Wingdings" pitchFamily="2" charset="2"/>
              <a:buNone/>
              <a:defRPr/>
            </a:pPr>
            <a:r>
              <a:rPr lang="pt-BR" sz="3200" dirty="0">
                <a:latin typeface="+mn-lt"/>
              </a:rPr>
              <a:t>Utilize cordas, mosquetões e acessórios de qualidade assegurada para não comprometer seu cinto de segurança. </a:t>
            </a:r>
          </a:p>
          <a:p>
            <a:pPr marL="342900" indent="-342900">
              <a:lnSpc>
                <a:spcPct val="80000"/>
              </a:lnSpc>
              <a:spcBef>
                <a:spcPct val="20000"/>
              </a:spcBef>
              <a:buClr>
                <a:schemeClr val="tx2"/>
              </a:buClr>
              <a:buSzPct val="75000"/>
              <a:buFont typeface="Wingdings" pitchFamily="2" charset="2"/>
              <a:buNone/>
              <a:defRPr/>
            </a:pPr>
            <a:r>
              <a:rPr lang="pt-BR" sz="3200" dirty="0">
                <a:latin typeface="+mn-lt"/>
              </a:rPr>
              <a:t>Sempre use capacete. </a:t>
            </a:r>
          </a:p>
          <a:p>
            <a:pPr marL="342900" indent="-342900">
              <a:lnSpc>
                <a:spcPct val="80000"/>
              </a:lnSpc>
              <a:spcBef>
                <a:spcPct val="20000"/>
              </a:spcBef>
              <a:buClr>
                <a:schemeClr val="tx2"/>
              </a:buClr>
              <a:buSzPct val="75000"/>
              <a:buFont typeface="Wingdings" pitchFamily="2" charset="2"/>
              <a:buNone/>
              <a:defRPr/>
            </a:pPr>
            <a:r>
              <a:rPr lang="pt-BR" sz="3200" dirty="0">
                <a:latin typeface="+mn-lt"/>
              </a:rPr>
              <a:t>Procure manter-se atualizado, busque instruções qualificadas, cursos e treinamentos para trabalho em altura e resgate.</a:t>
            </a:r>
          </a:p>
          <a:p>
            <a:pPr marL="342900" indent="-342900">
              <a:lnSpc>
                <a:spcPct val="80000"/>
              </a:lnSpc>
              <a:spcBef>
                <a:spcPct val="20000"/>
              </a:spcBef>
              <a:buClr>
                <a:schemeClr val="tx2"/>
              </a:buClr>
              <a:buSzPct val="75000"/>
              <a:buFont typeface="Wingdings" pitchFamily="2" charset="2"/>
              <a:buNone/>
              <a:defRPr/>
            </a:pPr>
            <a:r>
              <a:rPr lang="pt-BR" sz="3200" dirty="0"/>
              <a:t/>
            </a:r>
            <a:br>
              <a:rPr lang="pt-BR" sz="3200" dirty="0"/>
            </a:br>
            <a:r>
              <a:rPr lang="pt-BR" sz="3200" dirty="0"/>
              <a:t/>
            </a:r>
            <a:br>
              <a:rPr lang="pt-BR" sz="3200" dirty="0"/>
            </a:br>
            <a:r>
              <a:rPr lang="pt-BR" sz="3200" dirty="0">
                <a:latin typeface="+mn-lt"/>
              </a:rPr>
              <a:t/>
            </a:r>
            <a:br>
              <a:rPr lang="pt-BR" sz="3200" dirty="0">
                <a:latin typeface="+mn-lt"/>
              </a:rPr>
            </a:br>
            <a:r>
              <a:rPr lang="pt-BR" sz="3200" dirty="0">
                <a:latin typeface="+mn-lt"/>
              </a:rPr>
              <a:t/>
            </a:r>
            <a:br>
              <a:rPr lang="pt-BR" sz="3200" dirty="0">
                <a:latin typeface="+mn-lt"/>
              </a:rPr>
            </a:br>
            <a:r>
              <a:rPr lang="pt-BR" sz="3200" dirty="0">
                <a:latin typeface="+mn-lt"/>
              </a:rPr>
              <a:t/>
            </a:r>
            <a:br>
              <a:rPr lang="pt-BR" sz="3200" dirty="0">
                <a:latin typeface="+mn-lt"/>
              </a:rPr>
            </a:br>
            <a:r>
              <a:rPr lang="pt-BR" sz="3200" dirty="0">
                <a:latin typeface="+mn-lt"/>
              </a:rPr>
              <a:t/>
            </a:r>
            <a:br>
              <a:rPr lang="pt-BR" sz="3200" dirty="0">
                <a:latin typeface="+mn-lt"/>
              </a:rPr>
            </a:br>
            <a:endParaRPr lang="de-DE" sz="3200" dirty="0">
              <a:latin typeface="+mn-lt"/>
              <a:cs typeface="Times New Roman" charset="0"/>
            </a:endParaRPr>
          </a:p>
          <a:p>
            <a:pPr marL="342900" indent="-342900" algn="just">
              <a:lnSpc>
                <a:spcPct val="80000"/>
              </a:lnSpc>
              <a:spcBef>
                <a:spcPct val="20000"/>
              </a:spcBef>
              <a:buClr>
                <a:schemeClr val="tx2"/>
              </a:buClr>
              <a:buSzPct val="75000"/>
              <a:buFont typeface="Wingdings" pitchFamily="2" charset="2"/>
              <a:buNone/>
              <a:defRPr/>
            </a:pPr>
            <a:endParaRPr lang="de-DE" sz="3200" dirty="0">
              <a:latin typeface="+mn-lt"/>
              <a:cs typeface="Arial" charset="0"/>
            </a:endParaRPr>
          </a:p>
        </p:txBody>
      </p:sp>
      <p:pic>
        <p:nvPicPr>
          <p:cNvPr id="5" name="Imagem 4"/>
          <p:cNvPicPr>
            <a:picLocks noChangeAspect="1"/>
          </p:cNvPicPr>
          <p:nvPr/>
        </p:nvPicPr>
        <p:blipFill>
          <a:blip r:embed="rId2"/>
          <a:srcRect/>
          <a:stretch>
            <a:fillRect/>
          </a:stretch>
        </p:blipFill>
        <p:spPr bwMode="auto">
          <a:xfrm>
            <a:off x="7286644" y="6027428"/>
            <a:ext cx="1857356" cy="830572"/>
          </a:xfrm>
          <a:prstGeom prst="rect">
            <a:avLst/>
          </a:prstGeom>
          <a:noFill/>
          <a:ln w="9525">
            <a:noFill/>
            <a:miter lim="800000"/>
            <a:headEnd/>
            <a:tailEnd/>
          </a:ln>
        </p:spPr>
      </p:pic>
    </p:spTree>
  </p:cSld>
  <p:clrMapOvr>
    <a:masterClrMapping/>
  </p:clrMapOvr>
  <p:transition>
    <p:check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6"/>
          <p:cNvSpPr>
            <a:spLocks noChangeArrowheads="1"/>
          </p:cNvSpPr>
          <p:nvPr/>
        </p:nvSpPr>
        <p:spPr bwMode="auto">
          <a:xfrm>
            <a:off x="278607" y="1916832"/>
            <a:ext cx="7008038" cy="2500313"/>
          </a:xfrm>
          <a:prstGeom prst="rect">
            <a:avLst/>
          </a:prstGeom>
          <a:noFill/>
          <a:ln w="9525">
            <a:noFill/>
            <a:miter lim="800000"/>
            <a:headEnd/>
            <a:tailEnd/>
          </a:ln>
        </p:spPr>
        <p:txBody>
          <a:bodyPr lIns="182562" tIns="46038" rIns="182562" bIns="46038"/>
          <a:lstStyle/>
          <a:p>
            <a:pPr marL="342900" indent="-342900" algn="just">
              <a:lnSpc>
                <a:spcPct val="90000"/>
              </a:lnSpc>
              <a:spcBef>
                <a:spcPct val="20000"/>
              </a:spcBef>
              <a:buClr>
                <a:schemeClr val="tx2"/>
              </a:buClr>
              <a:buSzPct val="75000"/>
              <a:buFont typeface="Wingdings" pitchFamily="2" charset="2"/>
              <a:buChar char="l"/>
              <a:defRPr/>
            </a:pPr>
            <a:r>
              <a:rPr lang="pt-BR" sz="3200" dirty="0">
                <a:latin typeface="+mn-lt"/>
              </a:rPr>
              <a:t>As Empreiteiras e prestadoras de serviço deverão apresentar os exames solicitados pelo Médico do Trabalho que foram descritos no PCMSO.</a:t>
            </a:r>
          </a:p>
        </p:txBody>
      </p:sp>
      <p:sp>
        <p:nvSpPr>
          <p:cNvPr id="5" name="Rectangle 15"/>
          <p:cNvSpPr>
            <a:spLocks noChangeArrowheads="1"/>
          </p:cNvSpPr>
          <p:nvPr/>
        </p:nvSpPr>
        <p:spPr bwMode="auto">
          <a:xfrm>
            <a:off x="0" y="0"/>
            <a:ext cx="4100513" cy="938213"/>
          </a:xfrm>
          <a:prstGeom prst="rect">
            <a:avLst/>
          </a:prstGeom>
          <a:noFill/>
          <a:ln w="9525">
            <a:noFill/>
            <a:miter lim="800000"/>
            <a:headEnd/>
            <a:tailEnd/>
          </a:ln>
          <a:effectLst/>
        </p:spPr>
        <p:txBody>
          <a:bodyPr lIns="92075" tIns="46038" rIns="92075" bIns="46038" anchor="ctr"/>
          <a:lstStyle/>
          <a:p>
            <a:pPr algn="ctr">
              <a:defRPr/>
            </a:pPr>
            <a:r>
              <a:rPr lang="pt-BR" sz="3600" b="1" dirty="0">
                <a:latin typeface="+mj-lt"/>
              </a:rPr>
              <a:t>Procedimentos </a:t>
            </a:r>
          </a:p>
        </p:txBody>
      </p:sp>
      <p:pic>
        <p:nvPicPr>
          <p:cNvPr id="6" name="Imagem 5"/>
          <p:cNvPicPr>
            <a:picLocks noChangeAspect="1"/>
          </p:cNvPicPr>
          <p:nvPr/>
        </p:nvPicPr>
        <p:blipFill>
          <a:blip r:embed="rId2"/>
          <a:srcRect/>
          <a:stretch>
            <a:fillRect/>
          </a:stretch>
        </p:blipFill>
        <p:spPr bwMode="auto">
          <a:xfrm>
            <a:off x="7286644" y="6286521"/>
            <a:ext cx="1714512" cy="57147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57306" y="238102"/>
            <a:ext cx="6829444" cy="857256"/>
          </a:xfrm>
        </p:spPr>
        <p:txBody>
          <a:bodyPr>
            <a:normAutofit fontScale="90000"/>
          </a:bodyPr>
          <a:lstStyle/>
          <a:p>
            <a:r>
              <a:rPr lang="pt-BR" dirty="0"/>
              <a:t>NÃO DEIXE ISSO ACONTECER COM VOCÊ – PROTEJA-SE</a:t>
            </a:r>
          </a:p>
        </p:txBody>
      </p:sp>
      <p:pic>
        <p:nvPicPr>
          <p:cNvPr id="4" name="Picture 68"/>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1357908" y="2160588"/>
            <a:ext cx="4851796" cy="3881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tângulo 4"/>
          <p:cNvSpPr/>
          <p:nvPr/>
        </p:nvSpPr>
        <p:spPr>
          <a:xfrm>
            <a:off x="2533650" y="2800350"/>
            <a:ext cx="1943100" cy="1333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6877050" y="2000250"/>
            <a:ext cx="1943100" cy="1333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p:cNvPicPr/>
          <p:nvPr/>
        </p:nvPicPr>
        <p:blipFill>
          <a:blip r:embed="rId3" cstate="print"/>
          <a:srcRect/>
          <a:stretch>
            <a:fillRect/>
          </a:stretch>
        </p:blipFill>
        <p:spPr bwMode="auto">
          <a:xfrm>
            <a:off x="6934200" y="5059420"/>
            <a:ext cx="767256" cy="846082"/>
          </a:xfrm>
          <a:prstGeom prst="rect">
            <a:avLst/>
          </a:prstGeom>
          <a:noFill/>
          <a:ln w="9525">
            <a:noFill/>
            <a:miter lim="800000"/>
            <a:headEnd/>
            <a:tailEnd/>
          </a:ln>
        </p:spPr>
      </p:pic>
      <p:pic>
        <p:nvPicPr>
          <p:cNvPr id="8" name="Imagem 7"/>
          <p:cNvPicPr>
            <a:picLocks noChangeAspect="1"/>
          </p:cNvPicPr>
          <p:nvPr/>
        </p:nvPicPr>
        <p:blipFill>
          <a:blip r:embed="rId4"/>
          <a:srcRect/>
          <a:stretch>
            <a:fillRect/>
          </a:stretch>
        </p:blipFill>
        <p:spPr bwMode="auto">
          <a:xfrm>
            <a:off x="7499202" y="5929330"/>
            <a:ext cx="1644798" cy="928670"/>
          </a:xfrm>
          <a:prstGeom prst="rect">
            <a:avLst/>
          </a:prstGeom>
          <a:noFill/>
          <a:ln w="9525">
            <a:noFill/>
            <a:miter lim="800000"/>
            <a:headEnd/>
            <a:tailEnd/>
          </a:ln>
        </p:spPr>
      </p:pic>
    </p:spTree>
    <p:extLst>
      <p:ext uri="{BB962C8B-B14F-4D97-AF65-F5344CB8AC3E}">
        <p14:creationId xmlns:p14="http://schemas.microsoft.com/office/powerpoint/2010/main" xmlns="" val="8798682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endParaRPr lang="pt-BR"/>
          </a:p>
        </p:txBody>
      </p:sp>
      <p:graphicFrame>
        <p:nvGraphicFramePr>
          <p:cNvPr id="4" name="Objeto 3"/>
          <p:cNvGraphicFramePr>
            <a:graphicFrameLocks noChangeAspect="1"/>
          </p:cNvGraphicFramePr>
          <p:nvPr>
            <p:extLst>
              <p:ext uri="{D42A27DB-BD31-4B8C-83A1-F6EECF244321}">
                <p14:modId xmlns:p14="http://schemas.microsoft.com/office/powerpoint/2010/main" xmlns="" val="3738699220"/>
              </p:ext>
            </p:extLst>
          </p:nvPr>
        </p:nvGraphicFramePr>
        <p:xfrm>
          <a:off x="251520" y="1741951"/>
          <a:ext cx="7508875" cy="4718050"/>
        </p:xfrm>
        <a:graphic>
          <a:graphicData uri="http://schemas.openxmlformats.org/presentationml/2006/ole">
            <p:oleObj spid="_x0000_s91154" name="Foto do Photo Editor" r:id="rId3" imgW="6095238" imgH="4048690" progId="">
              <p:embed/>
            </p:oleObj>
          </a:graphicData>
        </a:graphic>
      </p:graphicFrame>
      <p:sp>
        <p:nvSpPr>
          <p:cNvPr id="5" name="Título 1"/>
          <p:cNvSpPr txBox="1">
            <a:spLocks/>
          </p:cNvSpPr>
          <p:nvPr/>
        </p:nvSpPr>
        <p:spPr bwMode="auto">
          <a:xfrm>
            <a:off x="17871" y="466057"/>
            <a:ext cx="6829444" cy="8572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r" rtl="0" eaLnBrk="0" fontAlgn="base" hangingPunct="0">
              <a:spcBef>
                <a:spcPct val="0"/>
              </a:spcBef>
              <a:spcAft>
                <a:spcPct val="0"/>
              </a:spcAft>
              <a:defRPr sz="32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pt-BR" dirty="0"/>
              <a:t>NÃO DEIXE ISSO ACONTECER COM VOCÊ – PROTEJA-SE</a:t>
            </a:r>
          </a:p>
        </p:txBody>
      </p:sp>
    </p:spTree>
    <p:extLst>
      <p:ext uri="{BB962C8B-B14F-4D97-AF65-F5344CB8AC3E}">
        <p14:creationId xmlns:p14="http://schemas.microsoft.com/office/powerpoint/2010/main" xmlns="" val="11422506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Box 21"/>
          <p:cNvSpPr txBox="1">
            <a:spLocks noChangeArrowheads="1"/>
          </p:cNvSpPr>
          <p:nvPr/>
        </p:nvSpPr>
        <p:spPr bwMode="auto">
          <a:xfrm>
            <a:off x="3059113" y="260350"/>
            <a:ext cx="6084887" cy="579438"/>
          </a:xfrm>
          <a:prstGeom prst="rect">
            <a:avLst/>
          </a:prstGeom>
          <a:noFill/>
          <a:ln w="9525">
            <a:noFill/>
            <a:miter lim="800000"/>
            <a:headEnd/>
            <a:tailEnd/>
          </a:ln>
        </p:spPr>
        <p:txBody>
          <a:bodyPr>
            <a:spAutoFit/>
          </a:bodyPr>
          <a:lstStyle/>
          <a:p>
            <a:pPr algn="ctr">
              <a:spcBef>
                <a:spcPct val="50000"/>
              </a:spcBef>
            </a:pPr>
            <a:r>
              <a:rPr lang="pt-BR" sz="3200" b="1" i="1">
                <a:latin typeface="Calibri" pitchFamily="34" charset="0"/>
              </a:rPr>
              <a:t>RESGATE EM ALTURA</a:t>
            </a:r>
          </a:p>
        </p:txBody>
      </p:sp>
      <p:sp>
        <p:nvSpPr>
          <p:cNvPr id="90114" name="Rectangle 3"/>
          <p:cNvSpPr>
            <a:spLocks noChangeArrowheads="1"/>
          </p:cNvSpPr>
          <p:nvPr/>
        </p:nvSpPr>
        <p:spPr bwMode="auto">
          <a:xfrm>
            <a:off x="2339975" y="3284538"/>
            <a:ext cx="6408738" cy="504825"/>
          </a:xfrm>
          <a:prstGeom prst="rect">
            <a:avLst/>
          </a:prstGeom>
          <a:noFill/>
          <a:ln w="9525">
            <a:noFill/>
            <a:miter lim="800000"/>
            <a:headEnd/>
            <a:tailEnd/>
          </a:ln>
        </p:spPr>
        <p:txBody>
          <a:bodyPr anchor="ctr">
            <a:spAutoFit/>
          </a:bodyPr>
          <a:lstStyle/>
          <a:p>
            <a:pPr algn="just">
              <a:lnSpc>
                <a:spcPct val="150000"/>
              </a:lnSpc>
              <a:tabLst>
                <a:tab pos="539750" algn="l"/>
              </a:tabLst>
            </a:pPr>
            <a:endParaRPr lang="pt-BR" sz="1800"/>
          </a:p>
        </p:txBody>
      </p:sp>
      <p:sp>
        <p:nvSpPr>
          <p:cNvPr id="90115" name="Text Box 6"/>
          <p:cNvSpPr txBox="1">
            <a:spLocks noChangeArrowheads="1"/>
          </p:cNvSpPr>
          <p:nvPr/>
        </p:nvSpPr>
        <p:spPr bwMode="auto">
          <a:xfrm>
            <a:off x="2484438" y="908050"/>
            <a:ext cx="6048375" cy="4906963"/>
          </a:xfrm>
          <a:prstGeom prst="rect">
            <a:avLst/>
          </a:prstGeom>
          <a:noFill/>
          <a:ln w="9525">
            <a:noFill/>
            <a:miter lim="800000"/>
            <a:headEnd/>
            <a:tailEnd/>
          </a:ln>
        </p:spPr>
        <p:txBody>
          <a:bodyPr>
            <a:spAutoFit/>
          </a:bodyPr>
          <a:lstStyle/>
          <a:p>
            <a:pPr algn="just">
              <a:lnSpc>
                <a:spcPct val="150000"/>
              </a:lnSpc>
            </a:pPr>
            <a:r>
              <a:rPr lang="pt-BR" sz="1800" dirty="0"/>
              <a:t>Quando o trabalhador cair em função da perda da consciência ou perder a consciência, e fica dependurado, em ambos os casos, estando ele equipado com um sistema de segurança, ficará suspenso pelo cinturão de segurança tipo </a:t>
            </a:r>
            <a:r>
              <a:rPr lang="pt-BR" sz="1800"/>
              <a:t>para-quedista</a:t>
            </a:r>
            <a:r>
              <a:rPr lang="pt-BR" sz="1800" dirty="0"/>
              <a:t> até o momento do socorro.</a:t>
            </a:r>
          </a:p>
          <a:p>
            <a:pPr algn="just"/>
            <a:endParaRPr lang="pt-BR" sz="1800" dirty="0"/>
          </a:p>
          <a:p>
            <a:pPr algn="just">
              <a:lnSpc>
                <a:spcPct val="150000"/>
              </a:lnSpc>
            </a:pPr>
            <a:r>
              <a:rPr lang="pt-BR" sz="1800" dirty="0"/>
              <a:t>Estudos comprovam que a suspensão inerte, mesmo em períodos curtos de tempo, podem desencadear transtornos fisiológicos graves, em função da compressão dos vasos sanguíneos e problemas de circulação. Estes transtornos podem levar a morte se o resgate não for realizado rapidamente.</a:t>
            </a:r>
          </a:p>
        </p:txBody>
      </p:sp>
      <p:pic>
        <p:nvPicPr>
          <p:cNvPr id="90116" name="Picture 12"/>
          <p:cNvPicPr>
            <a:picLocks noChangeAspect="1" noChangeArrowheads="1"/>
          </p:cNvPicPr>
          <p:nvPr/>
        </p:nvPicPr>
        <p:blipFill>
          <a:blip r:embed="rId2" cstate="print"/>
          <a:srcRect/>
          <a:stretch>
            <a:fillRect/>
          </a:stretch>
        </p:blipFill>
        <p:spPr bwMode="auto">
          <a:xfrm>
            <a:off x="0" y="1196975"/>
            <a:ext cx="2316163" cy="4352925"/>
          </a:xfrm>
          <a:prstGeom prst="rect">
            <a:avLst/>
          </a:prstGeom>
          <a:noFill/>
          <a:ln w="9525">
            <a:noFill/>
            <a:miter lim="800000"/>
            <a:headEnd/>
            <a:tailEnd/>
          </a:ln>
        </p:spPr>
      </p:pic>
      <p:pic>
        <p:nvPicPr>
          <p:cNvPr id="6" name="Imagem 5"/>
          <p:cNvPicPr>
            <a:picLocks noChangeAspect="1"/>
          </p:cNvPicPr>
          <p:nvPr/>
        </p:nvPicPr>
        <p:blipFill>
          <a:blip r:embed="rId3"/>
          <a:srcRect/>
          <a:stretch>
            <a:fillRect/>
          </a:stretch>
        </p:blipFill>
        <p:spPr bwMode="auto">
          <a:xfrm>
            <a:off x="7286644" y="5929330"/>
            <a:ext cx="1857356" cy="928670"/>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ext Box 21"/>
          <p:cNvSpPr txBox="1">
            <a:spLocks noChangeArrowheads="1"/>
          </p:cNvSpPr>
          <p:nvPr/>
        </p:nvSpPr>
        <p:spPr bwMode="auto">
          <a:xfrm>
            <a:off x="3059113" y="260350"/>
            <a:ext cx="6084887" cy="579438"/>
          </a:xfrm>
          <a:prstGeom prst="rect">
            <a:avLst/>
          </a:prstGeom>
          <a:noFill/>
          <a:ln w="9525">
            <a:noFill/>
            <a:miter lim="800000"/>
            <a:headEnd/>
            <a:tailEnd/>
          </a:ln>
        </p:spPr>
        <p:txBody>
          <a:bodyPr>
            <a:spAutoFit/>
          </a:bodyPr>
          <a:lstStyle/>
          <a:p>
            <a:pPr algn="ctr">
              <a:spcBef>
                <a:spcPct val="50000"/>
              </a:spcBef>
            </a:pPr>
            <a:r>
              <a:rPr lang="pt-BR" sz="3200" b="1" i="1">
                <a:latin typeface="Calibri" pitchFamily="34" charset="0"/>
              </a:rPr>
              <a:t>RESGATE EM ALTURA</a:t>
            </a:r>
          </a:p>
        </p:txBody>
      </p:sp>
      <p:sp>
        <p:nvSpPr>
          <p:cNvPr id="91138" name="Rectangle 3"/>
          <p:cNvSpPr>
            <a:spLocks noChangeArrowheads="1"/>
          </p:cNvSpPr>
          <p:nvPr/>
        </p:nvSpPr>
        <p:spPr bwMode="auto">
          <a:xfrm>
            <a:off x="2339975" y="3284538"/>
            <a:ext cx="6408738" cy="504825"/>
          </a:xfrm>
          <a:prstGeom prst="rect">
            <a:avLst/>
          </a:prstGeom>
          <a:noFill/>
          <a:ln w="9525">
            <a:noFill/>
            <a:miter lim="800000"/>
            <a:headEnd/>
            <a:tailEnd/>
          </a:ln>
        </p:spPr>
        <p:txBody>
          <a:bodyPr anchor="ctr">
            <a:spAutoFit/>
          </a:bodyPr>
          <a:lstStyle/>
          <a:p>
            <a:pPr algn="just">
              <a:lnSpc>
                <a:spcPct val="150000"/>
              </a:lnSpc>
              <a:tabLst>
                <a:tab pos="539750" algn="l"/>
              </a:tabLst>
            </a:pPr>
            <a:endParaRPr lang="pt-BR" sz="1800"/>
          </a:p>
        </p:txBody>
      </p:sp>
      <p:sp>
        <p:nvSpPr>
          <p:cNvPr id="91139" name="Text Box 4"/>
          <p:cNvSpPr txBox="1">
            <a:spLocks noChangeArrowheads="1"/>
          </p:cNvSpPr>
          <p:nvPr/>
        </p:nvSpPr>
        <p:spPr bwMode="auto">
          <a:xfrm>
            <a:off x="2484438" y="908050"/>
            <a:ext cx="6048375" cy="504825"/>
          </a:xfrm>
          <a:prstGeom prst="rect">
            <a:avLst/>
          </a:prstGeom>
          <a:noFill/>
          <a:ln w="9525">
            <a:noFill/>
            <a:miter lim="800000"/>
            <a:headEnd/>
            <a:tailEnd/>
          </a:ln>
        </p:spPr>
        <p:txBody>
          <a:bodyPr>
            <a:spAutoFit/>
          </a:bodyPr>
          <a:lstStyle/>
          <a:p>
            <a:pPr algn="just">
              <a:lnSpc>
                <a:spcPct val="150000"/>
              </a:lnSpc>
            </a:pPr>
            <a:endParaRPr lang="pt-BR" sz="1800"/>
          </a:p>
        </p:txBody>
      </p:sp>
      <p:sp>
        <p:nvSpPr>
          <p:cNvPr id="91140" name="Text Box 5"/>
          <p:cNvSpPr txBox="1">
            <a:spLocks noChangeArrowheads="1"/>
          </p:cNvSpPr>
          <p:nvPr/>
        </p:nvSpPr>
        <p:spPr bwMode="auto">
          <a:xfrm>
            <a:off x="2411413" y="1052513"/>
            <a:ext cx="6480175" cy="1330325"/>
          </a:xfrm>
          <a:prstGeom prst="rect">
            <a:avLst/>
          </a:prstGeom>
          <a:noFill/>
          <a:ln w="9525">
            <a:noFill/>
            <a:miter lim="800000"/>
            <a:headEnd/>
            <a:tailEnd/>
          </a:ln>
        </p:spPr>
        <p:txBody>
          <a:bodyPr>
            <a:spAutoFit/>
          </a:bodyPr>
          <a:lstStyle/>
          <a:p>
            <a:pPr algn="just">
              <a:lnSpc>
                <a:spcPct val="150000"/>
              </a:lnSpc>
            </a:pPr>
            <a:r>
              <a:rPr lang="pt-BR" sz="1800" dirty="0"/>
              <a:t>Outro fator importante é o exercício periódico do treinamento de resgate, pois ao longo do tempo vários conceitos são esquecidos.</a:t>
            </a:r>
          </a:p>
        </p:txBody>
      </p:sp>
      <p:pic>
        <p:nvPicPr>
          <p:cNvPr id="91141" name="Picture 7">
            <a:hlinkClick r:id="rId2" action="ppaction://hlinkpres?slideindex=1&amp;slidetitle="/>
          </p:cNvPr>
          <p:cNvPicPr>
            <a:picLocks noChangeAspect="1" noChangeArrowheads="1"/>
          </p:cNvPicPr>
          <p:nvPr/>
        </p:nvPicPr>
        <p:blipFill>
          <a:blip r:embed="rId3" cstate="print"/>
          <a:srcRect/>
          <a:stretch>
            <a:fillRect/>
          </a:stretch>
        </p:blipFill>
        <p:spPr bwMode="auto">
          <a:xfrm>
            <a:off x="2916238" y="2565400"/>
            <a:ext cx="5610225" cy="3541713"/>
          </a:xfrm>
          <a:prstGeom prst="rect">
            <a:avLst/>
          </a:prstGeom>
          <a:noFill/>
          <a:ln w="9525">
            <a:noFill/>
            <a:miter lim="800000"/>
            <a:headEnd/>
            <a:tailEnd/>
          </a:ln>
        </p:spPr>
      </p:pic>
      <p:pic>
        <p:nvPicPr>
          <p:cNvPr id="7" name="Imagem 6"/>
          <p:cNvPicPr>
            <a:picLocks noChangeAspect="1"/>
          </p:cNvPicPr>
          <p:nvPr/>
        </p:nvPicPr>
        <p:blipFill>
          <a:blip r:embed="rId4"/>
          <a:srcRect/>
          <a:stretch>
            <a:fillRect/>
          </a:stretch>
        </p:blipFill>
        <p:spPr bwMode="auto">
          <a:xfrm>
            <a:off x="7499202" y="5929330"/>
            <a:ext cx="1644798" cy="928670"/>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fundo altura2 bx.jpg"/>
          <p:cNvPicPr>
            <a:picLocks noChangeAspect="1"/>
          </p:cNvPicPr>
          <p:nvPr/>
        </p:nvPicPr>
        <p:blipFill>
          <a:blip r:embed="rId4" cstate="print"/>
          <a:stretch>
            <a:fillRect/>
          </a:stretch>
        </p:blipFill>
        <p:spPr>
          <a:xfrm>
            <a:off x="0" y="0"/>
            <a:ext cx="9144000" cy="6858000"/>
          </a:xfrm>
          <a:prstGeom prst="rect">
            <a:avLst/>
          </a:prstGeom>
        </p:spPr>
      </p:pic>
      <p:sp>
        <p:nvSpPr>
          <p:cNvPr id="5" name="Retângulo 4"/>
          <p:cNvSpPr/>
          <p:nvPr/>
        </p:nvSpPr>
        <p:spPr>
          <a:xfrm>
            <a:off x="1403648" y="548680"/>
            <a:ext cx="4608512" cy="830997"/>
          </a:xfrm>
          <a:prstGeom prst="rect">
            <a:avLst/>
          </a:prstGeom>
        </p:spPr>
        <p:txBody>
          <a:bodyPr wrap="square">
            <a:spAutoFit/>
          </a:bodyPr>
          <a:lstStyle/>
          <a:p>
            <a:pPr algn="ctr"/>
            <a:r>
              <a:rPr lang="pt-BR" sz="2400" b="1" dirty="0"/>
              <a:t>Olha só o que o Zé Gambiarra anda aprontando por aí!</a:t>
            </a:r>
          </a:p>
        </p:txBody>
      </p:sp>
      <p:pic>
        <p:nvPicPr>
          <p:cNvPr id="9" name="Imagem 8" descr="ze gambiarra colorido bx.jpg"/>
          <p:cNvPicPr>
            <a:picLocks noChangeAspect="1"/>
          </p:cNvPicPr>
          <p:nvPr/>
        </p:nvPicPr>
        <p:blipFill>
          <a:blip r:embed="rId5" cstate="email">
            <a:clrChange>
              <a:clrFrom>
                <a:srgbClr val="010101"/>
              </a:clrFrom>
              <a:clrTo>
                <a:srgbClr val="010101">
                  <a:alpha val="0"/>
                </a:srgbClr>
              </a:clrTo>
            </a:clrChange>
          </a:blip>
          <a:stretch>
            <a:fillRect/>
          </a:stretch>
        </p:blipFill>
        <p:spPr>
          <a:xfrm>
            <a:off x="1547664" y="980728"/>
            <a:ext cx="3643338" cy="4857784"/>
          </a:xfrm>
          <a:prstGeom prst="rect">
            <a:avLst/>
          </a:prstGeom>
        </p:spPr>
      </p:pic>
    </p:spTree>
  </p:cSld>
  <p:clrMapOvr>
    <a:masterClrMapping/>
  </p:clrMapOvr>
  <p:transition advClick="0" advTm="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RISO GAMBIARRA 01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0"/>
            <a:ext cx="9144000" cy="68580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1" name="Imagem 10" descr="line zegambi 02b bx.jpg"/>
          <p:cNvPicPr>
            <a:picLocks noChangeAspect="1"/>
          </p:cNvPicPr>
          <p:nvPr/>
        </p:nvPicPr>
        <p:blipFill>
          <a:blip r:embed="rId5" cstate="print"/>
          <a:stretch>
            <a:fillRect/>
          </a:stretch>
        </p:blipFill>
        <p:spPr>
          <a:xfrm>
            <a:off x="525715" y="260648"/>
            <a:ext cx="8092570" cy="6079829"/>
          </a:xfrm>
          <a:prstGeom prst="rect">
            <a:avLst/>
          </a:prstGeom>
        </p:spPr>
      </p:pic>
      <p:pic>
        <p:nvPicPr>
          <p:cNvPr id="12" name="Imagem 11" descr="line zegambi 02c bx.jpg"/>
          <p:cNvPicPr>
            <a:picLocks noChangeAspect="1"/>
          </p:cNvPicPr>
          <p:nvPr/>
        </p:nvPicPr>
        <p:blipFill>
          <a:blip r:embed="rId6" cstate="print"/>
          <a:stretch>
            <a:fillRect/>
          </a:stretch>
        </p:blipFill>
        <p:spPr>
          <a:xfrm>
            <a:off x="545529" y="260648"/>
            <a:ext cx="8051098" cy="6048672"/>
          </a:xfrm>
          <a:prstGeom prst="rect">
            <a:avLst/>
          </a:prstGeom>
        </p:spPr>
      </p:pic>
    </p:spTree>
  </p:cSld>
  <p:clrMapOvr>
    <a:masterClrMapping/>
  </p:clrMapOvr>
  <p:transition advClick="0" advTm="0">
    <p:sndAc>
      <p:stSnd loop="1">
        <p:snd r:embed="rId3" name="construction1.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0"/>
            <a:ext cx="9144000" cy="6858000"/>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1" name="Imagem 10" descr="line zegambi 02b bx.jpg"/>
          <p:cNvPicPr>
            <a:picLocks noChangeAspect="1"/>
          </p:cNvPicPr>
          <p:nvPr/>
        </p:nvPicPr>
        <p:blipFill>
          <a:blip r:embed="rId4" cstate="print"/>
          <a:stretch>
            <a:fillRect/>
          </a:stretch>
        </p:blipFill>
        <p:spPr>
          <a:xfrm>
            <a:off x="525715" y="260648"/>
            <a:ext cx="8092570" cy="6079829"/>
          </a:xfrm>
          <a:prstGeom prst="rect">
            <a:avLst/>
          </a:prstGeom>
        </p:spPr>
      </p:pic>
      <p:pic>
        <p:nvPicPr>
          <p:cNvPr id="12" name="Imagem 11" descr="line zegambi 02c bx.jpg"/>
          <p:cNvPicPr>
            <a:picLocks noChangeAspect="1"/>
          </p:cNvPicPr>
          <p:nvPr/>
        </p:nvPicPr>
        <p:blipFill>
          <a:blip r:embed="rId5" cstate="print"/>
          <a:stretch>
            <a:fillRect/>
          </a:stretch>
        </p:blipFill>
        <p:spPr>
          <a:xfrm>
            <a:off x="545529" y="260648"/>
            <a:ext cx="8051098" cy="6048672"/>
          </a:xfrm>
          <a:prstGeom prst="rect">
            <a:avLst/>
          </a:prstGeom>
        </p:spPr>
      </p:pic>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0"/>
            <a:ext cx="9144000" cy="6858000"/>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1" name="Imagem 10" descr="line zegambi 02b bx.jpg"/>
          <p:cNvPicPr>
            <a:picLocks noChangeAspect="1"/>
          </p:cNvPicPr>
          <p:nvPr/>
        </p:nvPicPr>
        <p:blipFill>
          <a:blip r:embed="rId4" cstate="print"/>
          <a:stretch>
            <a:fillRect/>
          </a:stretch>
        </p:blipFill>
        <p:spPr>
          <a:xfrm>
            <a:off x="525715" y="260648"/>
            <a:ext cx="8092570" cy="6079829"/>
          </a:xfrm>
          <a:prstGeom prst="rect">
            <a:avLst/>
          </a:prstGeom>
        </p:spPr>
      </p:pic>
      <p:pic>
        <p:nvPicPr>
          <p:cNvPr id="12" name="Imagem 11" descr="line zegambi 02c bx.jpg"/>
          <p:cNvPicPr>
            <a:picLocks noChangeAspect="1"/>
          </p:cNvPicPr>
          <p:nvPr/>
        </p:nvPicPr>
        <p:blipFill>
          <a:blip r:embed="rId5" cstate="print"/>
          <a:stretch>
            <a:fillRect/>
          </a:stretch>
        </p:blipFill>
        <p:spPr>
          <a:xfrm>
            <a:off x="545529" y="260648"/>
            <a:ext cx="8051098" cy="6048672"/>
          </a:xfrm>
          <a:prstGeom prst="rect">
            <a:avLst/>
          </a:prstGeom>
        </p:spPr>
      </p:pic>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0"/>
            <a:ext cx="9144000" cy="6858000"/>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1" name="Imagem 10" descr="line zegambi 02b bx.jpg"/>
          <p:cNvPicPr>
            <a:picLocks noChangeAspect="1"/>
          </p:cNvPicPr>
          <p:nvPr/>
        </p:nvPicPr>
        <p:blipFill>
          <a:blip r:embed="rId4" cstate="print"/>
          <a:stretch>
            <a:fillRect/>
          </a:stretch>
        </p:blipFill>
        <p:spPr>
          <a:xfrm>
            <a:off x="525715" y="260648"/>
            <a:ext cx="8092570" cy="6079829"/>
          </a:xfrm>
          <a:prstGeom prst="rect">
            <a:avLst/>
          </a:prstGeom>
        </p:spPr>
      </p:pic>
      <p:pic>
        <p:nvPicPr>
          <p:cNvPr id="12" name="Imagem 11" descr="line zegambi 02c bx.jpg"/>
          <p:cNvPicPr>
            <a:picLocks noChangeAspect="1"/>
          </p:cNvPicPr>
          <p:nvPr/>
        </p:nvPicPr>
        <p:blipFill>
          <a:blip r:embed="rId5" cstate="print"/>
          <a:stretch>
            <a:fillRect/>
          </a:stretch>
        </p:blipFill>
        <p:spPr>
          <a:xfrm>
            <a:off x="545529" y="260648"/>
            <a:ext cx="8051098" cy="6048672"/>
          </a:xfrm>
          <a:prstGeom prst="rect">
            <a:avLst/>
          </a:prstGeom>
        </p:spPr>
      </p:pic>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0"/>
            <a:ext cx="9144000" cy="6858000"/>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1" name="Imagem 10" descr="line zegambi 02b bx.jpg"/>
          <p:cNvPicPr>
            <a:picLocks noChangeAspect="1"/>
          </p:cNvPicPr>
          <p:nvPr/>
        </p:nvPicPr>
        <p:blipFill>
          <a:blip r:embed="rId4" cstate="print"/>
          <a:stretch>
            <a:fillRect/>
          </a:stretch>
        </p:blipFill>
        <p:spPr>
          <a:xfrm>
            <a:off x="525715" y="260648"/>
            <a:ext cx="8092570" cy="6079829"/>
          </a:xfrm>
          <a:prstGeom prst="rect">
            <a:avLst/>
          </a:prstGeom>
        </p:spPr>
      </p:pic>
      <p:pic>
        <p:nvPicPr>
          <p:cNvPr id="12" name="Imagem 11" descr="line zegambi 02c bx.jpg"/>
          <p:cNvPicPr>
            <a:picLocks noChangeAspect="1"/>
          </p:cNvPicPr>
          <p:nvPr/>
        </p:nvPicPr>
        <p:blipFill>
          <a:blip r:embed="rId5" cstate="print"/>
          <a:stretch>
            <a:fillRect/>
          </a:stretch>
        </p:blipFill>
        <p:spPr>
          <a:xfrm>
            <a:off x="545529" y="260648"/>
            <a:ext cx="8051098" cy="6048672"/>
          </a:xfrm>
          <a:prstGeom prst="rect">
            <a:avLst/>
          </a:prstGeom>
        </p:spPr>
      </p:pic>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ChangeArrowheads="1"/>
          </p:cNvSpPr>
          <p:nvPr/>
        </p:nvSpPr>
        <p:spPr bwMode="auto">
          <a:xfrm>
            <a:off x="1357290" y="785794"/>
            <a:ext cx="6408738" cy="3000821"/>
          </a:xfrm>
          <a:prstGeom prst="rect">
            <a:avLst/>
          </a:prstGeom>
          <a:noFill/>
          <a:ln w="9525">
            <a:noFill/>
            <a:miter lim="800000"/>
            <a:headEnd/>
            <a:tailEnd/>
          </a:ln>
        </p:spPr>
        <p:txBody>
          <a:bodyPr wrap="square">
            <a:spAutoFit/>
          </a:bodyPr>
          <a:lstStyle/>
          <a:p>
            <a:pPr algn="just">
              <a:lnSpc>
                <a:spcPct val="150000"/>
              </a:lnSpc>
            </a:pPr>
            <a:r>
              <a:rPr lang="pt-BR" sz="1800" b="1" dirty="0"/>
              <a:t>Para a realização de atividades em altura os trabalhadores devem:</a:t>
            </a:r>
          </a:p>
          <a:p>
            <a:pPr lvl="1" algn="just">
              <a:lnSpc>
                <a:spcPct val="150000"/>
              </a:lnSpc>
              <a:buFontTx/>
              <a:buChar char="•"/>
            </a:pPr>
            <a:r>
              <a:rPr lang="pt-BR" sz="1800" dirty="0"/>
              <a:t> Possuir os exames específicos da função ASO - Atestado de Saúde Ocupacional;</a:t>
            </a:r>
          </a:p>
          <a:p>
            <a:pPr lvl="1" algn="just">
              <a:lnSpc>
                <a:spcPct val="150000"/>
              </a:lnSpc>
              <a:buFontTx/>
              <a:buChar char="•"/>
            </a:pPr>
            <a:r>
              <a:rPr lang="pt-BR" sz="1800" dirty="0"/>
              <a:t> Estar em perfeitas condições físicas e psicológicas;</a:t>
            </a:r>
          </a:p>
          <a:p>
            <a:pPr lvl="1" algn="just">
              <a:lnSpc>
                <a:spcPct val="150000"/>
              </a:lnSpc>
              <a:buFontTx/>
              <a:buChar char="•"/>
            </a:pPr>
            <a:r>
              <a:rPr lang="pt-BR" sz="1800" dirty="0"/>
              <a:t> Estar treinado e orientado sobre todos os riscos envolvidos.</a:t>
            </a:r>
          </a:p>
        </p:txBody>
      </p:sp>
      <p:pic>
        <p:nvPicPr>
          <p:cNvPr id="3" name="Imagem 2"/>
          <p:cNvPicPr/>
          <p:nvPr/>
        </p:nvPicPr>
        <p:blipFill>
          <a:blip r:embed="rId2" cstate="print"/>
          <a:srcRect l="71133" t="19319" r="22042" b="63881"/>
          <a:stretch>
            <a:fillRect/>
          </a:stretch>
        </p:blipFill>
        <p:spPr bwMode="auto">
          <a:xfrm>
            <a:off x="7929586" y="357166"/>
            <a:ext cx="785818" cy="10001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ítulo 3"/>
          <p:cNvSpPr txBox="1">
            <a:spLocks/>
          </p:cNvSpPr>
          <p:nvPr/>
        </p:nvSpPr>
        <p:spPr>
          <a:xfrm>
            <a:off x="2071670" y="3714752"/>
            <a:ext cx="4876594" cy="553834"/>
          </a:xfrm>
          <a:prstGeom prst="rect">
            <a:avLst/>
          </a:prstGeom>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3200" b="1" i="0" u="none" strike="noStrike" kern="1200" cap="none" spc="0" normalizeH="0" baseline="0" noProof="0">
                <a:ln>
                  <a:noFill/>
                </a:ln>
                <a:solidFill>
                  <a:srgbClr val="0070C0"/>
                </a:solidFill>
                <a:effectLst>
                  <a:outerShdw blurRad="53975" dist="22860" dir="5400000" algn="tl" rotWithShape="0">
                    <a:srgbClr val="000000">
                      <a:alpha val="55000"/>
                    </a:srgbClr>
                  </a:outerShdw>
                </a:effectLst>
                <a:uLnTx/>
                <a:uFillTx/>
                <a:latin typeface="+mj-lt"/>
                <a:ea typeface="+mj-ea"/>
                <a:cs typeface="+mj-cs"/>
              </a:rPr>
              <a:t>PRESSÃO ARTERIAL</a:t>
            </a:r>
            <a:endParaRPr kumimoji="0" lang="pt-BR" sz="3200" b="1" i="0" u="none" strike="noStrike" kern="1200" cap="none" spc="0" normalizeH="0" baseline="0" noProof="0" dirty="0">
              <a:ln>
                <a:noFill/>
              </a:ln>
              <a:solidFill>
                <a:srgbClr val="0070C0"/>
              </a:solidFill>
              <a:effectLst>
                <a:outerShdw blurRad="53975" dist="22860" dir="5400000" algn="tl" rotWithShape="0">
                  <a:srgbClr val="000000">
                    <a:alpha val="55000"/>
                  </a:srgbClr>
                </a:outerShdw>
              </a:effectLst>
              <a:uLnTx/>
              <a:uFillTx/>
              <a:latin typeface="+mj-lt"/>
              <a:ea typeface="+mj-ea"/>
              <a:cs typeface="+mj-cs"/>
            </a:endParaRPr>
          </a:p>
        </p:txBody>
      </p:sp>
      <p:sp>
        <p:nvSpPr>
          <p:cNvPr id="5" name="Retângulo 4"/>
          <p:cNvSpPr/>
          <p:nvPr/>
        </p:nvSpPr>
        <p:spPr>
          <a:xfrm>
            <a:off x="2071670" y="4429132"/>
            <a:ext cx="4392488" cy="1200329"/>
          </a:xfrm>
          <a:prstGeom prst="rect">
            <a:avLst/>
          </a:prstGeom>
        </p:spPr>
        <p:txBody>
          <a:bodyPr wrap="square">
            <a:spAutoFit/>
          </a:bodyPr>
          <a:lstStyle/>
          <a:p>
            <a:r>
              <a:rPr lang="pt-BR" sz="2400" b="1" dirty="0"/>
              <a:t>Quem tem </a:t>
            </a:r>
            <a:r>
              <a:rPr lang="pt-BR" sz="2400" b="1" dirty="0">
                <a:solidFill>
                  <a:srgbClr val="FF0000"/>
                </a:solidFill>
              </a:rPr>
              <a:t>PROBLEMAS</a:t>
            </a:r>
            <a:r>
              <a:rPr lang="pt-BR" sz="2400" b="1" dirty="0"/>
              <a:t> de </a:t>
            </a:r>
            <a:r>
              <a:rPr lang="pt-BR" sz="2400" b="1" dirty="0">
                <a:solidFill>
                  <a:srgbClr val="FF0000"/>
                </a:solidFill>
              </a:rPr>
              <a:t>PRESSÃO</a:t>
            </a:r>
            <a:r>
              <a:rPr lang="pt-BR" sz="2400" b="1" dirty="0"/>
              <a:t> </a:t>
            </a:r>
            <a:r>
              <a:rPr lang="pt-BR" sz="2400" b="1" dirty="0">
                <a:solidFill>
                  <a:srgbClr val="FF0000"/>
                </a:solidFill>
              </a:rPr>
              <a:t>NÃO DEVE </a:t>
            </a:r>
            <a:r>
              <a:rPr lang="pt-BR" sz="2400" b="1" dirty="0"/>
              <a:t>realizar trabalhos em </a:t>
            </a:r>
            <a:r>
              <a:rPr lang="pt-BR" sz="2400" b="1" dirty="0">
                <a:solidFill>
                  <a:srgbClr val="FF0000"/>
                </a:solidFill>
              </a:rPr>
              <a:t>ALTURA</a:t>
            </a:r>
            <a:r>
              <a:rPr lang="pt-BR" sz="2400" b="1" dirty="0"/>
              <a:t>.</a:t>
            </a:r>
            <a:endParaRPr lang="pt-BR" sz="2400" dirty="0"/>
          </a:p>
        </p:txBody>
      </p:sp>
      <p:pic>
        <p:nvPicPr>
          <p:cNvPr id="6" name="Imagem 5" descr="auxiliadora fala.jpg"/>
          <p:cNvPicPr>
            <a:picLocks noChangeAspect="1"/>
          </p:cNvPicPr>
          <p:nvPr/>
        </p:nvPicPr>
        <p:blipFill>
          <a:blip r:embed="rId3" cstate="print">
            <a:clrChange>
              <a:clrFrom>
                <a:srgbClr val="FFFFFF"/>
              </a:clrFrom>
              <a:clrTo>
                <a:srgbClr val="FFFFFF">
                  <a:alpha val="0"/>
                </a:srgbClr>
              </a:clrTo>
            </a:clrChange>
          </a:blip>
          <a:stretch>
            <a:fillRect/>
          </a:stretch>
        </p:blipFill>
        <p:spPr>
          <a:xfrm>
            <a:off x="6143636" y="4000504"/>
            <a:ext cx="2662040" cy="2188287"/>
          </a:xfrm>
          <a:prstGeom prst="rect">
            <a:avLst/>
          </a:prstGeom>
        </p:spPr>
      </p:pic>
      <p:pic>
        <p:nvPicPr>
          <p:cNvPr id="7" name="Imagem 6"/>
          <p:cNvPicPr>
            <a:picLocks noChangeAspect="1"/>
          </p:cNvPicPr>
          <p:nvPr/>
        </p:nvPicPr>
        <p:blipFill>
          <a:blip r:embed="rId4"/>
          <a:srcRect/>
          <a:stretch>
            <a:fillRect/>
          </a:stretch>
        </p:blipFill>
        <p:spPr bwMode="auto">
          <a:xfrm>
            <a:off x="7286644" y="6286521"/>
            <a:ext cx="1714512" cy="57147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par>
                                <p:cTn id="10" presetID="22" presetClass="entr" presetSubtype="4"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0"/>
            <a:ext cx="9144000" cy="6858000"/>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1" name="Imagem 10" descr="line zegambi 02b bx.jpg"/>
          <p:cNvPicPr>
            <a:picLocks noChangeAspect="1"/>
          </p:cNvPicPr>
          <p:nvPr/>
        </p:nvPicPr>
        <p:blipFill>
          <a:blip r:embed="rId4" cstate="print"/>
          <a:stretch>
            <a:fillRect/>
          </a:stretch>
        </p:blipFill>
        <p:spPr>
          <a:xfrm>
            <a:off x="525715" y="260648"/>
            <a:ext cx="8092570" cy="6079829"/>
          </a:xfrm>
          <a:prstGeom prst="rect">
            <a:avLst/>
          </a:prstGeom>
        </p:spPr>
      </p:pic>
      <p:pic>
        <p:nvPicPr>
          <p:cNvPr id="12" name="Imagem 11" descr="line zegambi 02c bx.jpg"/>
          <p:cNvPicPr>
            <a:picLocks noChangeAspect="1"/>
          </p:cNvPicPr>
          <p:nvPr/>
        </p:nvPicPr>
        <p:blipFill>
          <a:blip r:embed="rId5" cstate="print"/>
          <a:stretch>
            <a:fillRect/>
          </a:stretch>
        </p:blipFill>
        <p:spPr>
          <a:xfrm>
            <a:off x="545529" y="260648"/>
            <a:ext cx="8051098" cy="6048672"/>
          </a:xfrm>
          <a:prstGeom prst="rect">
            <a:avLst/>
          </a:prstGeom>
        </p:spPr>
      </p:pic>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0"/>
            <a:ext cx="9144000" cy="68580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5" name="Imagem 4" descr="gambi bebe 01.jpg"/>
          <p:cNvPicPr>
            <a:picLocks noChangeAspect="1"/>
          </p:cNvPicPr>
          <p:nvPr/>
        </p:nvPicPr>
        <p:blipFill>
          <a:blip r:embed="rId5" cstate="print"/>
          <a:stretch>
            <a:fillRect/>
          </a:stretch>
        </p:blipFill>
        <p:spPr>
          <a:xfrm>
            <a:off x="971600" y="358608"/>
            <a:ext cx="7400108" cy="6310752"/>
          </a:xfrm>
          <a:prstGeom prst="rect">
            <a:avLst/>
          </a:prstGeom>
        </p:spPr>
      </p:pic>
      <p:pic>
        <p:nvPicPr>
          <p:cNvPr id="6" name="Imagem 5" descr="gambi bebe 02.jpg"/>
          <p:cNvPicPr>
            <a:picLocks noChangeAspect="1"/>
          </p:cNvPicPr>
          <p:nvPr/>
        </p:nvPicPr>
        <p:blipFill>
          <a:blip r:embed="rId6" cstate="print"/>
          <a:stretch>
            <a:fillRect/>
          </a:stretch>
        </p:blipFill>
        <p:spPr>
          <a:xfrm>
            <a:off x="971600" y="344353"/>
            <a:ext cx="7416824" cy="6325007"/>
          </a:xfrm>
          <a:prstGeom prst="rect">
            <a:avLst/>
          </a:prstGeom>
        </p:spPr>
      </p:pic>
      <p:pic>
        <p:nvPicPr>
          <p:cNvPr id="8" name="Imagem 7" descr="gambi bebe 03.jpg"/>
          <p:cNvPicPr>
            <a:picLocks noChangeAspect="1"/>
          </p:cNvPicPr>
          <p:nvPr/>
        </p:nvPicPr>
        <p:blipFill>
          <a:blip r:embed="rId7" cstate="print"/>
          <a:stretch>
            <a:fillRect/>
          </a:stretch>
        </p:blipFill>
        <p:spPr>
          <a:xfrm>
            <a:off x="941168" y="332656"/>
            <a:ext cx="7430540" cy="6336704"/>
          </a:xfrm>
          <a:prstGeom prst="rect">
            <a:avLst/>
          </a:prstGeom>
        </p:spPr>
      </p:pic>
    </p:spTree>
  </p:cSld>
  <p:clrMapOvr>
    <a:masterClrMapping/>
  </p:clrMapOvr>
  <p:transition advClick="0" advTm="0">
    <p:sndAc>
      <p:stSnd loop="1">
        <p:snd r:embed="rId3" name="gambi beb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par>
                          <p:cTn id="11" fill="hold">
                            <p:stCondLst>
                              <p:cond delay="2000"/>
                            </p:stCondLst>
                            <p:childTnLst>
                              <p:par>
                                <p:cTn id="12" presetID="10" presetClass="exit" presetSubtype="0" fill="hold" nodeType="afterEffect">
                                  <p:stCondLst>
                                    <p:cond delay="0"/>
                                  </p:stCondLst>
                                  <p:childTnLst>
                                    <p:animEffect transition="out" filter="fade">
                                      <p:cBhvr>
                                        <p:cTn id="13" dur="1000"/>
                                        <p:tgtEl>
                                          <p:spTgt spid="8"/>
                                        </p:tgtEl>
                                      </p:cBhvr>
                                    </p:animEffect>
                                    <p:set>
                                      <p:cBhvr>
                                        <p:cTn id="14"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0"/>
            <a:ext cx="9144000" cy="6858000"/>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5" name="Imagem 4" descr="gambi bebe 01.jpg"/>
          <p:cNvPicPr>
            <a:picLocks noChangeAspect="1"/>
          </p:cNvPicPr>
          <p:nvPr/>
        </p:nvPicPr>
        <p:blipFill>
          <a:blip r:embed="rId4" cstate="print"/>
          <a:stretch>
            <a:fillRect/>
          </a:stretch>
        </p:blipFill>
        <p:spPr>
          <a:xfrm>
            <a:off x="971600" y="358608"/>
            <a:ext cx="7400108" cy="6310752"/>
          </a:xfrm>
          <a:prstGeom prst="rect">
            <a:avLst/>
          </a:prstGeom>
        </p:spPr>
      </p:pic>
      <p:pic>
        <p:nvPicPr>
          <p:cNvPr id="6" name="Imagem 5" descr="gambi bebe 02.jpg"/>
          <p:cNvPicPr>
            <a:picLocks noChangeAspect="1"/>
          </p:cNvPicPr>
          <p:nvPr/>
        </p:nvPicPr>
        <p:blipFill>
          <a:blip r:embed="rId5" cstate="print"/>
          <a:stretch>
            <a:fillRect/>
          </a:stretch>
        </p:blipFill>
        <p:spPr>
          <a:xfrm>
            <a:off x="971600" y="344353"/>
            <a:ext cx="7416824" cy="6325007"/>
          </a:xfrm>
          <a:prstGeom prst="rect">
            <a:avLst/>
          </a:prstGeom>
        </p:spPr>
      </p:pic>
      <p:pic>
        <p:nvPicPr>
          <p:cNvPr id="8" name="Imagem 7" descr="gambi bebe 03.jpg"/>
          <p:cNvPicPr>
            <a:picLocks noChangeAspect="1"/>
          </p:cNvPicPr>
          <p:nvPr/>
        </p:nvPicPr>
        <p:blipFill>
          <a:blip r:embed="rId6" cstate="print"/>
          <a:stretch>
            <a:fillRect/>
          </a:stretch>
        </p:blipFill>
        <p:spPr>
          <a:xfrm>
            <a:off x="941168" y="332656"/>
            <a:ext cx="7430540" cy="6336704"/>
          </a:xfrm>
          <a:prstGeom prst="rect">
            <a:avLst/>
          </a:prstGeom>
        </p:spPr>
      </p:pic>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par>
                          <p:cTn id="11" fill="hold">
                            <p:stCondLst>
                              <p:cond delay="2000"/>
                            </p:stCondLst>
                            <p:childTnLst>
                              <p:par>
                                <p:cTn id="12" presetID="10" presetClass="exit" presetSubtype="0" fill="hold" nodeType="afterEffect">
                                  <p:stCondLst>
                                    <p:cond delay="0"/>
                                  </p:stCondLst>
                                  <p:childTnLst>
                                    <p:animEffect transition="out" filter="fade">
                                      <p:cBhvr>
                                        <p:cTn id="13" dur="1000"/>
                                        <p:tgtEl>
                                          <p:spTgt spid="8"/>
                                        </p:tgtEl>
                                      </p:cBhvr>
                                    </p:animEffect>
                                    <p:set>
                                      <p:cBhvr>
                                        <p:cTn id="14"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0"/>
            <a:ext cx="9144000" cy="6858000"/>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5" name="Imagem 4" descr="gambi bebe 01.jpg"/>
          <p:cNvPicPr>
            <a:picLocks noChangeAspect="1"/>
          </p:cNvPicPr>
          <p:nvPr/>
        </p:nvPicPr>
        <p:blipFill>
          <a:blip r:embed="rId4" cstate="print"/>
          <a:stretch>
            <a:fillRect/>
          </a:stretch>
        </p:blipFill>
        <p:spPr>
          <a:xfrm>
            <a:off x="971600" y="358608"/>
            <a:ext cx="7400108" cy="6310752"/>
          </a:xfrm>
          <a:prstGeom prst="rect">
            <a:avLst/>
          </a:prstGeom>
        </p:spPr>
      </p:pic>
      <p:pic>
        <p:nvPicPr>
          <p:cNvPr id="6" name="Imagem 5" descr="gambi bebe 02.jpg"/>
          <p:cNvPicPr>
            <a:picLocks noChangeAspect="1"/>
          </p:cNvPicPr>
          <p:nvPr/>
        </p:nvPicPr>
        <p:blipFill>
          <a:blip r:embed="rId5" cstate="print"/>
          <a:stretch>
            <a:fillRect/>
          </a:stretch>
        </p:blipFill>
        <p:spPr>
          <a:xfrm>
            <a:off x="971600" y="344353"/>
            <a:ext cx="7416824" cy="6325007"/>
          </a:xfrm>
          <a:prstGeom prst="rect">
            <a:avLst/>
          </a:prstGeom>
        </p:spPr>
      </p:pic>
      <p:pic>
        <p:nvPicPr>
          <p:cNvPr id="8" name="Imagem 7" descr="gambi bebe 03.jpg"/>
          <p:cNvPicPr>
            <a:picLocks noChangeAspect="1"/>
          </p:cNvPicPr>
          <p:nvPr/>
        </p:nvPicPr>
        <p:blipFill>
          <a:blip r:embed="rId6" cstate="print"/>
          <a:stretch>
            <a:fillRect/>
          </a:stretch>
        </p:blipFill>
        <p:spPr>
          <a:xfrm>
            <a:off x="941168" y="332656"/>
            <a:ext cx="7430540" cy="6336704"/>
          </a:xfrm>
          <a:prstGeom prst="rect">
            <a:avLst/>
          </a:prstGeom>
        </p:spPr>
      </p:pic>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par>
                          <p:cTn id="11" fill="hold">
                            <p:stCondLst>
                              <p:cond delay="2000"/>
                            </p:stCondLst>
                            <p:childTnLst>
                              <p:par>
                                <p:cTn id="12" presetID="10" presetClass="exit" presetSubtype="0" fill="hold" nodeType="afterEffect">
                                  <p:stCondLst>
                                    <p:cond delay="0"/>
                                  </p:stCondLst>
                                  <p:childTnLst>
                                    <p:animEffect transition="out" filter="fade">
                                      <p:cBhvr>
                                        <p:cTn id="13" dur="1000"/>
                                        <p:tgtEl>
                                          <p:spTgt spid="8"/>
                                        </p:tgtEl>
                                      </p:cBhvr>
                                    </p:animEffect>
                                    <p:set>
                                      <p:cBhvr>
                                        <p:cTn id="14"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0"/>
            <a:ext cx="9144000" cy="68580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0" name="Imagem 9" descr="gambi escada 01.jpg"/>
          <p:cNvPicPr>
            <a:picLocks noChangeAspect="1"/>
          </p:cNvPicPr>
          <p:nvPr/>
        </p:nvPicPr>
        <p:blipFill>
          <a:blip r:embed="rId5" cstate="print"/>
          <a:stretch>
            <a:fillRect/>
          </a:stretch>
        </p:blipFill>
        <p:spPr>
          <a:xfrm>
            <a:off x="971600" y="945431"/>
            <a:ext cx="7274697" cy="5227200"/>
          </a:xfrm>
          <a:prstGeom prst="rect">
            <a:avLst/>
          </a:prstGeom>
        </p:spPr>
      </p:pic>
      <p:pic>
        <p:nvPicPr>
          <p:cNvPr id="11" name="Imagem 10" descr="gambi escada meio.jpg"/>
          <p:cNvPicPr>
            <a:picLocks noChangeAspect="1"/>
          </p:cNvPicPr>
          <p:nvPr/>
        </p:nvPicPr>
        <p:blipFill>
          <a:blip r:embed="rId6" cstate="print"/>
          <a:stretch>
            <a:fillRect/>
          </a:stretch>
        </p:blipFill>
        <p:spPr>
          <a:xfrm>
            <a:off x="971600" y="945431"/>
            <a:ext cx="7272808" cy="5225844"/>
          </a:xfrm>
          <a:prstGeom prst="rect">
            <a:avLst/>
          </a:prstGeom>
        </p:spPr>
      </p:pic>
      <p:pic>
        <p:nvPicPr>
          <p:cNvPr id="12" name="Imagem 11" descr="gambi escada 02.jpg"/>
          <p:cNvPicPr>
            <a:picLocks noChangeAspect="1"/>
          </p:cNvPicPr>
          <p:nvPr/>
        </p:nvPicPr>
        <p:blipFill>
          <a:blip r:embed="rId7" cstate="print"/>
          <a:stretch>
            <a:fillRect/>
          </a:stretch>
        </p:blipFill>
        <p:spPr>
          <a:xfrm>
            <a:off x="971600" y="945431"/>
            <a:ext cx="7272808" cy="5225844"/>
          </a:xfrm>
          <a:prstGeom prst="rect">
            <a:avLst/>
          </a:prstGeom>
        </p:spPr>
      </p:pic>
    </p:spTree>
  </p:cSld>
  <p:clrMapOvr>
    <a:masterClrMapping/>
  </p:clrMapOvr>
  <p:transition advClick="0" advTm="0">
    <p:sndAc>
      <p:stSnd loop="1">
        <p:snd r:embed="rId3" name="gambi escad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par>
                          <p:cTn id="8" fill="hold">
                            <p:stCondLst>
                              <p:cond delay="1000"/>
                            </p:stCondLst>
                            <p:childTnLst>
                              <p:par>
                                <p:cTn id="9" presetID="10" presetClass="exit" presetSubtype="0" fill="hold" nodeType="afterEffect">
                                  <p:stCondLst>
                                    <p:cond delay="0"/>
                                  </p:stCondLst>
                                  <p:childTnLst>
                                    <p:animEffect transition="out" filter="fade">
                                      <p:cBhvr>
                                        <p:cTn id="10" dur="1000"/>
                                        <p:tgtEl>
                                          <p:spTgt spid="11"/>
                                        </p:tgtEl>
                                      </p:cBhvr>
                                    </p:animEffect>
                                    <p:set>
                                      <p:cBhvr>
                                        <p:cTn id="11" dur="1" fill="hold">
                                          <p:stCondLst>
                                            <p:cond delay="999"/>
                                          </p:stCondLst>
                                        </p:cTn>
                                        <p:tgtEl>
                                          <p:spTgt spid="11"/>
                                        </p:tgtEl>
                                        <p:attrNameLst>
                                          <p:attrName>style.visibility</p:attrName>
                                        </p:attrNameLst>
                                      </p:cBhvr>
                                      <p:to>
                                        <p:strVal val="hidden"/>
                                      </p:to>
                                    </p:se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childTnLst>
                                </p:cTn>
                              </p:par>
                            </p:childTnLst>
                          </p:cTn>
                        </p:par>
                        <p:par>
                          <p:cTn id="16" fill="hold">
                            <p:stCondLst>
                              <p:cond delay="3000"/>
                            </p:stCondLst>
                            <p:childTnLst>
                              <p:par>
                                <p:cTn id="17" presetID="10" presetClass="exit" presetSubtype="0" fill="hold" nodeType="afterEffect">
                                  <p:stCondLst>
                                    <p:cond delay="0"/>
                                  </p:stCondLst>
                                  <p:childTnLst>
                                    <p:animEffect transition="out" filter="fade">
                                      <p:cBhvr>
                                        <p:cTn id="18" dur="1000"/>
                                        <p:tgtEl>
                                          <p:spTgt spid="12"/>
                                        </p:tgtEl>
                                      </p:cBhvr>
                                    </p:animEffect>
                                    <p:set>
                                      <p:cBhvr>
                                        <p:cTn id="19"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0"/>
            <a:ext cx="9144000" cy="6858000"/>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0" name="Imagem 9" descr="gambi escada 01.jpg"/>
          <p:cNvPicPr>
            <a:picLocks noChangeAspect="1"/>
          </p:cNvPicPr>
          <p:nvPr/>
        </p:nvPicPr>
        <p:blipFill>
          <a:blip r:embed="rId4" cstate="print"/>
          <a:stretch>
            <a:fillRect/>
          </a:stretch>
        </p:blipFill>
        <p:spPr>
          <a:xfrm>
            <a:off x="971600" y="945431"/>
            <a:ext cx="7274697" cy="5227200"/>
          </a:xfrm>
          <a:prstGeom prst="rect">
            <a:avLst/>
          </a:prstGeom>
        </p:spPr>
      </p:pic>
      <p:pic>
        <p:nvPicPr>
          <p:cNvPr id="11" name="Imagem 10" descr="gambi escada meio.jpg"/>
          <p:cNvPicPr>
            <a:picLocks noChangeAspect="1"/>
          </p:cNvPicPr>
          <p:nvPr/>
        </p:nvPicPr>
        <p:blipFill>
          <a:blip r:embed="rId5" cstate="print"/>
          <a:stretch>
            <a:fillRect/>
          </a:stretch>
        </p:blipFill>
        <p:spPr>
          <a:xfrm>
            <a:off x="971600" y="945431"/>
            <a:ext cx="7272808" cy="5225844"/>
          </a:xfrm>
          <a:prstGeom prst="rect">
            <a:avLst/>
          </a:prstGeom>
        </p:spPr>
      </p:pic>
      <p:pic>
        <p:nvPicPr>
          <p:cNvPr id="12" name="Imagem 11" descr="gambi escada 02.jpg"/>
          <p:cNvPicPr>
            <a:picLocks noChangeAspect="1"/>
          </p:cNvPicPr>
          <p:nvPr/>
        </p:nvPicPr>
        <p:blipFill>
          <a:blip r:embed="rId6" cstate="print"/>
          <a:stretch>
            <a:fillRect/>
          </a:stretch>
        </p:blipFill>
        <p:spPr>
          <a:xfrm>
            <a:off x="971600" y="945431"/>
            <a:ext cx="7272808" cy="5225844"/>
          </a:xfrm>
          <a:prstGeom prst="rect">
            <a:avLst/>
          </a:prstGeom>
        </p:spPr>
      </p:pic>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par>
                          <p:cTn id="8" fill="hold">
                            <p:stCondLst>
                              <p:cond delay="1000"/>
                            </p:stCondLst>
                            <p:childTnLst>
                              <p:par>
                                <p:cTn id="9" presetID="10" presetClass="exit" presetSubtype="0" fill="hold" nodeType="afterEffect">
                                  <p:stCondLst>
                                    <p:cond delay="0"/>
                                  </p:stCondLst>
                                  <p:childTnLst>
                                    <p:animEffect transition="out" filter="fade">
                                      <p:cBhvr>
                                        <p:cTn id="10" dur="1000"/>
                                        <p:tgtEl>
                                          <p:spTgt spid="11"/>
                                        </p:tgtEl>
                                      </p:cBhvr>
                                    </p:animEffect>
                                    <p:set>
                                      <p:cBhvr>
                                        <p:cTn id="11" dur="1" fill="hold">
                                          <p:stCondLst>
                                            <p:cond delay="999"/>
                                          </p:stCondLst>
                                        </p:cTn>
                                        <p:tgtEl>
                                          <p:spTgt spid="11"/>
                                        </p:tgtEl>
                                        <p:attrNameLst>
                                          <p:attrName>style.visibility</p:attrName>
                                        </p:attrNameLst>
                                      </p:cBhvr>
                                      <p:to>
                                        <p:strVal val="hidden"/>
                                      </p:to>
                                    </p:se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childTnLst>
                                </p:cTn>
                              </p:par>
                            </p:childTnLst>
                          </p:cTn>
                        </p:par>
                        <p:par>
                          <p:cTn id="16" fill="hold">
                            <p:stCondLst>
                              <p:cond delay="3000"/>
                            </p:stCondLst>
                            <p:childTnLst>
                              <p:par>
                                <p:cTn id="17" presetID="10" presetClass="exit" presetSubtype="0" fill="hold" nodeType="afterEffect">
                                  <p:stCondLst>
                                    <p:cond delay="0"/>
                                  </p:stCondLst>
                                  <p:childTnLst>
                                    <p:animEffect transition="out" filter="fade">
                                      <p:cBhvr>
                                        <p:cTn id="18" dur="1000"/>
                                        <p:tgtEl>
                                          <p:spTgt spid="12"/>
                                        </p:tgtEl>
                                      </p:cBhvr>
                                    </p:animEffect>
                                    <p:set>
                                      <p:cBhvr>
                                        <p:cTn id="19"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 name="Explosão 2 5"/>
          <p:cNvSpPr/>
          <p:nvPr/>
        </p:nvSpPr>
        <p:spPr>
          <a:xfrm>
            <a:off x="755576" y="0"/>
            <a:ext cx="8064896" cy="6858000"/>
          </a:xfrm>
          <a:prstGeom prst="irregularSeal2">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Explosão 2 7"/>
          <p:cNvSpPr/>
          <p:nvPr/>
        </p:nvSpPr>
        <p:spPr>
          <a:xfrm>
            <a:off x="1425487" y="737500"/>
            <a:ext cx="6123347" cy="5434642"/>
          </a:xfrm>
          <a:prstGeom prst="irregularSeal2">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Explosão 2 8"/>
          <p:cNvSpPr/>
          <p:nvPr/>
        </p:nvSpPr>
        <p:spPr>
          <a:xfrm>
            <a:off x="2267743" y="1389546"/>
            <a:ext cx="4277792" cy="4507460"/>
          </a:xfrm>
          <a:prstGeom prst="irregularSeal2">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Explosão 2 12"/>
          <p:cNvSpPr/>
          <p:nvPr/>
        </p:nvSpPr>
        <p:spPr>
          <a:xfrm>
            <a:off x="2987823" y="2359834"/>
            <a:ext cx="2635065" cy="2743200"/>
          </a:xfrm>
          <a:prstGeom prst="irregularSeal2">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style.rotation</p:attrName>
                                        </p:attrNameLst>
                                      </p:cBhvr>
                                      <p:tavLst>
                                        <p:tav tm="0">
                                          <p:val>
                                            <p:fltVal val="720"/>
                                          </p:val>
                                        </p:tav>
                                        <p:tav tm="100000">
                                          <p:val>
                                            <p:fltVal val="0"/>
                                          </p:val>
                                        </p:tav>
                                      </p:tavLst>
                                    </p:anim>
                                    <p:anim calcmode="lin" valueType="num">
                                      <p:cBhvr>
                                        <p:cTn id="9" dur="2000" fill="hold"/>
                                        <p:tgtEl>
                                          <p:spTgt spid="6"/>
                                        </p:tgtEl>
                                        <p:attrNameLst>
                                          <p:attrName>ppt_h</p:attrName>
                                        </p:attrNameLst>
                                      </p:cBhvr>
                                      <p:tavLst>
                                        <p:tav tm="0">
                                          <p:val>
                                            <p:fltVal val="0"/>
                                          </p:val>
                                        </p:tav>
                                        <p:tav tm="100000">
                                          <p:val>
                                            <p:strVal val="#ppt_h"/>
                                          </p:val>
                                        </p:tav>
                                      </p:tavLst>
                                    </p:anim>
                                    <p:anim calcmode="lin" valueType="num">
                                      <p:cBhvr>
                                        <p:cTn id="10" dur="2000" fill="hold"/>
                                        <p:tgtEl>
                                          <p:spTgt spid="6"/>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9" presetClass="exit" presetSubtype="0" fill="hold" grpId="1" nodeType="afterEffect">
                                  <p:stCondLst>
                                    <p:cond delay="0"/>
                                  </p:stCondLst>
                                  <p:childTnLst>
                                    <p:animEffect transition="out" filter="dissolv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par>
                                <p:cTn id="15" presetID="9"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explode.wav"/>
                                        </p:tgtEl>
                                      </p:cMediaNode>
                                    </p:audio>
                                  </p:subTnLst>
                                </p:cTn>
                              </p:par>
                            </p:childTnLst>
                          </p:cTn>
                        </p:par>
                        <p:par>
                          <p:cTn id="18" fill="hold">
                            <p:stCondLst>
                              <p:cond delay="2500"/>
                            </p:stCondLst>
                            <p:childTnLst>
                              <p:par>
                                <p:cTn id="19" presetID="9" presetClass="exit" presetSubtype="0" fill="hold" grpId="1" nodeType="afterEffect">
                                  <p:stCondLst>
                                    <p:cond delay="0"/>
                                  </p:stCondLst>
                                  <p:childTnLst>
                                    <p:animEffect transition="out" filter="dissolv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explode.wav"/>
                                        </p:tgtEl>
                                      </p:cMediaNode>
                                    </p:audio>
                                  </p:subTnLst>
                                </p:cTn>
                              </p:par>
                            </p:childTnLst>
                          </p:cTn>
                        </p:par>
                        <p:par>
                          <p:cTn id="22" fill="hold">
                            <p:stCondLst>
                              <p:cond delay="3000"/>
                            </p:stCondLst>
                            <p:childTnLst>
                              <p:par>
                                <p:cTn id="23" presetID="23" presetClass="entr" presetSubtype="16"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childTnLst>
                                </p:cTn>
                              </p:par>
                            </p:childTnLst>
                          </p:cTn>
                        </p:par>
                        <p:par>
                          <p:cTn id="27" fill="hold">
                            <p:stCondLst>
                              <p:cond delay="3500"/>
                            </p:stCondLst>
                            <p:childTnLst>
                              <p:par>
                                <p:cTn id="28" presetID="9"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dissolv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9" grpId="0" animBg="1"/>
      <p:bldP spid="1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0"/>
            <a:ext cx="9144000" cy="6858000"/>
          </a:xfrm>
          <a:prstGeom prst="rect">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57158" y="285728"/>
            <a:ext cx="8429684" cy="6072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Título 3"/>
          <p:cNvSpPr>
            <a:spLocks noGrp="1"/>
          </p:cNvSpPr>
          <p:nvPr>
            <p:ph type="title"/>
          </p:nvPr>
        </p:nvSpPr>
        <p:spPr>
          <a:xfrm>
            <a:off x="1547664" y="764704"/>
            <a:ext cx="5760640" cy="1143000"/>
          </a:xfrm>
        </p:spPr>
        <p:txBody>
          <a:bodyPr>
            <a:noAutofit/>
          </a:bodyPr>
          <a:lstStyle/>
          <a:p>
            <a:r>
              <a:rPr lang="pt-BR" b="1" dirty="0">
                <a:solidFill>
                  <a:srgbClr val="FF0000"/>
                </a:solidFill>
              </a:rPr>
              <a:t>QUEM QUER SER UM ZÉ GAMBIARRA?</a:t>
            </a:r>
          </a:p>
        </p:txBody>
      </p:sp>
      <p:sp>
        <p:nvSpPr>
          <p:cNvPr id="10" name="Estrela de 5 pontas 9"/>
          <p:cNvSpPr/>
          <p:nvPr/>
        </p:nvSpPr>
        <p:spPr>
          <a:xfrm>
            <a:off x="5572132" y="4071942"/>
            <a:ext cx="285752" cy="285752"/>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Estrela de 5 pontas 11"/>
          <p:cNvSpPr/>
          <p:nvPr/>
        </p:nvSpPr>
        <p:spPr>
          <a:xfrm>
            <a:off x="6271928" y="3726710"/>
            <a:ext cx="285752" cy="285752"/>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Estrela de 5 pontas 13"/>
          <p:cNvSpPr/>
          <p:nvPr/>
        </p:nvSpPr>
        <p:spPr>
          <a:xfrm>
            <a:off x="6318581" y="4127927"/>
            <a:ext cx="285752" cy="285752"/>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Estrela de 5 pontas 14"/>
          <p:cNvSpPr/>
          <p:nvPr/>
        </p:nvSpPr>
        <p:spPr>
          <a:xfrm>
            <a:off x="6915741" y="3698719"/>
            <a:ext cx="285752" cy="285752"/>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Estrela de 5 pontas 15"/>
          <p:cNvSpPr/>
          <p:nvPr/>
        </p:nvSpPr>
        <p:spPr>
          <a:xfrm>
            <a:off x="6085317" y="3241519"/>
            <a:ext cx="285752" cy="285752"/>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Estrela de 5 pontas 16"/>
          <p:cNvSpPr/>
          <p:nvPr/>
        </p:nvSpPr>
        <p:spPr>
          <a:xfrm>
            <a:off x="6570509" y="3036245"/>
            <a:ext cx="285752" cy="285752"/>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Estrela de 5 pontas 17"/>
          <p:cNvSpPr/>
          <p:nvPr/>
        </p:nvSpPr>
        <p:spPr>
          <a:xfrm>
            <a:off x="6309252" y="2513731"/>
            <a:ext cx="285752" cy="285752"/>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9" name="Imagem 18" descr="gambiarra caido.jpg"/>
          <p:cNvPicPr>
            <a:picLocks noChangeAspect="1"/>
          </p:cNvPicPr>
          <p:nvPr/>
        </p:nvPicPr>
        <p:blipFill>
          <a:blip r:embed="rId5" cstate="print"/>
          <a:stretch>
            <a:fillRect/>
          </a:stretch>
        </p:blipFill>
        <p:spPr>
          <a:xfrm>
            <a:off x="4716016" y="4509120"/>
            <a:ext cx="3291840" cy="1513332"/>
          </a:xfrm>
          <a:prstGeom prst="rect">
            <a:avLst/>
          </a:prstGeom>
        </p:spPr>
      </p:pic>
    </p:spTree>
  </p:cSld>
  <p:clrMapOvr>
    <a:masterClrMapping/>
  </p:clrMapOvr>
  <p:transition advClick="0" advTm="0">
    <p:sndAc>
      <p:stSnd>
        <p:snd r:embed="rId3" name="corn_liquor_3.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par>
                          <p:cTn id="11" fill="hold">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dissolve">
                                      <p:cBhvr>
                                        <p:cTn id="14" dur="500"/>
                                        <p:tgtEl>
                                          <p:spTgt spid="12"/>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par>
                          <p:cTn id="18" fill="hold">
                            <p:stCondLst>
                              <p:cond delay="1000"/>
                            </p:stCondLst>
                            <p:childTnLst>
                              <p:par>
                                <p:cTn id="19" presetID="9"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dissolve">
                                      <p:cBhvr>
                                        <p:cTn id="21" dur="500"/>
                                        <p:tgtEl>
                                          <p:spTgt spid="17"/>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500"/>
                                        <p:tgtEl>
                                          <p:spTgt spid="15"/>
                                        </p:tgtEl>
                                      </p:cBhvr>
                                    </p:animEffect>
                                  </p:childTnLst>
                                </p:cTn>
                              </p:par>
                            </p:childTnLst>
                          </p:cTn>
                        </p:par>
                        <p:par>
                          <p:cTn id="25" fill="hold">
                            <p:stCondLst>
                              <p:cond delay="1500"/>
                            </p:stCondLst>
                            <p:childTnLst>
                              <p:par>
                                <p:cTn id="26" presetID="9"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dissolv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5" grpId="0" animBg="1"/>
      <p:bldP spid="16" grpId="0" animBg="1"/>
      <p:bldP spid="17" grpId="0" animBg="1"/>
      <p:bldP spid="18"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0"/>
            <a:ext cx="9144000" cy="6858000"/>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57158" y="285728"/>
            <a:ext cx="8429684" cy="6072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Título 3"/>
          <p:cNvSpPr>
            <a:spLocks noGrp="1"/>
          </p:cNvSpPr>
          <p:nvPr>
            <p:ph type="title"/>
          </p:nvPr>
        </p:nvSpPr>
        <p:spPr>
          <a:xfrm>
            <a:off x="1547664" y="764704"/>
            <a:ext cx="5760640" cy="1143000"/>
          </a:xfrm>
        </p:spPr>
        <p:txBody>
          <a:bodyPr>
            <a:noAutofit/>
          </a:bodyPr>
          <a:lstStyle/>
          <a:p>
            <a:r>
              <a:rPr lang="pt-BR" b="1" dirty="0">
                <a:solidFill>
                  <a:srgbClr val="FF0000"/>
                </a:solidFill>
              </a:rPr>
              <a:t>QUEM QUER SER UM ZÉ GAMBIARRA?</a:t>
            </a:r>
          </a:p>
        </p:txBody>
      </p:sp>
      <p:sp>
        <p:nvSpPr>
          <p:cNvPr id="10" name="Estrela de 5 pontas 9"/>
          <p:cNvSpPr/>
          <p:nvPr/>
        </p:nvSpPr>
        <p:spPr>
          <a:xfrm>
            <a:off x="5572132" y="4071942"/>
            <a:ext cx="285752" cy="285752"/>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Estrela de 5 pontas 11"/>
          <p:cNvSpPr/>
          <p:nvPr/>
        </p:nvSpPr>
        <p:spPr>
          <a:xfrm>
            <a:off x="6271928" y="3726710"/>
            <a:ext cx="285752" cy="285752"/>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Estrela de 5 pontas 13"/>
          <p:cNvSpPr/>
          <p:nvPr/>
        </p:nvSpPr>
        <p:spPr>
          <a:xfrm>
            <a:off x="6318581" y="4127927"/>
            <a:ext cx="285752" cy="285752"/>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Estrela de 5 pontas 14"/>
          <p:cNvSpPr/>
          <p:nvPr/>
        </p:nvSpPr>
        <p:spPr>
          <a:xfrm>
            <a:off x="6915741" y="3698719"/>
            <a:ext cx="285752" cy="285752"/>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Estrela de 5 pontas 15"/>
          <p:cNvSpPr/>
          <p:nvPr/>
        </p:nvSpPr>
        <p:spPr>
          <a:xfrm>
            <a:off x="6085317" y="3241519"/>
            <a:ext cx="285752" cy="285752"/>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Estrela de 5 pontas 16"/>
          <p:cNvSpPr/>
          <p:nvPr/>
        </p:nvSpPr>
        <p:spPr>
          <a:xfrm>
            <a:off x="6570509" y="3036245"/>
            <a:ext cx="285752" cy="285752"/>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Estrela de 5 pontas 17"/>
          <p:cNvSpPr/>
          <p:nvPr/>
        </p:nvSpPr>
        <p:spPr>
          <a:xfrm>
            <a:off x="6309252" y="2513731"/>
            <a:ext cx="285752" cy="285752"/>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9" name="Imagem 18" descr="gambiarra caido.jpg"/>
          <p:cNvPicPr>
            <a:picLocks noChangeAspect="1"/>
          </p:cNvPicPr>
          <p:nvPr/>
        </p:nvPicPr>
        <p:blipFill>
          <a:blip r:embed="rId4" cstate="print"/>
          <a:stretch>
            <a:fillRect/>
          </a:stretch>
        </p:blipFill>
        <p:spPr>
          <a:xfrm>
            <a:off x="4716016" y="4509120"/>
            <a:ext cx="3291840" cy="1513332"/>
          </a:xfrm>
          <a:prstGeom prst="rect">
            <a:avLst/>
          </a:prstGeom>
        </p:spPr>
      </p:pic>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par>
                          <p:cTn id="11" fill="hold">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dissolve">
                                      <p:cBhvr>
                                        <p:cTn id="14" dur="500"/>
                                        <p:tgtEl>
                                          <p:spTgt spid="12"/>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par>
                          <p:cTn id="18" fill="hold">
                            <p:stCondLst>
                              <p:cond delay="1000"/>
                            </p:stCondLst>
                            <p:childTnLst>
                              <p:par>
                                <p:cTn id="19" presetID="9"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dissolve">
                                      <p:cBhvr>
                                        <p:cTn id="21" dur="500"/>
                                        <p:tgtEl>
                                          <p:spTgt spid="17"/>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500"/>
                                        <p:tgtEl>
                                          <p:spTgt spid="15"/>
                                        </p:tgtEl>
                                      </p:cBhvr>
                                    </p:animEffect>
                                  </p:childTnLst>
                                </p:cTn>
                              </p:par>
                            </p:childTnLst>
                          </p:cTn>
                        </p:par>
                        <p:par>
                          <p:cTn id="25" fill="hold">
                            <p:stCondLst>
                              <p:cond delay="1500"/>
                            </p:stCondLst>
                            <p:childTnLst>
                              <p:par>
                                <p:cTn id="26" presetID="9"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dissolv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5" grpId="0" animBg="1"/>
      <p:bldP spid="16" grpId="0" animBg="1"/>
      <p:bldP spid="17" grpId="0" animBg="1"/>
      <p:bldP spid="18"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0"/>
            <a:ext cx="9144000" cy="6858000"/>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p:cNvSpPr/>
          <p:nvPr/>
        </p:nvSpPr>
        <p:spPr>
          <a:xfrm>
            <a:off x="357158" y="285728"/>
            <a:ext cx="8429684" cy="6072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Título 3"/>
          <p:cNvSpPr>
            <a:spLocks noGrp="1"/>
          </p:cNvSpPr>
          <p:nvPr>
            <p:ph type="title"/>
          </p:nvPr>
        </p:nvSpPr>
        <p:spPr>
          <a:xfrm>
            <a:off x="1547664" y="764704"/>
            <a:ext cx="5760640" cy="1143000"/>
          </a:xfrm>
        </p:spPr>
        <p:txBody>
          <a:bodyPr>
            <a:noAutofit/>
          </a:bodyPr>
          <a:lstStyle/>
          <a:p>
            <a:r>
              <a:rPr lang="pt-BR" b="1" dirty="0">
                <a:solidFill>
                  <a:srgbClr val="FF0000"/>
                </a:solidFill>
              </a:rPr>
              <a:t>QUEM QUER SER UM ZÉ GAMBIARRA?</a:t>
            </a:r>
          </a:p>
        </p:txBody>
      </p:sp>
      <p:sp>
        <p:nvSpPr>
          <p:cNvPr id="10" name="Estrela de 5 pontas 9"/>
          <p:cNvSpPr/>
          <p:nvPr/>
        </p:nvSpPr>
        <p:spPr>
          <a:xfrm>
            <a:off x="5572132" y="4071942"/>
            <a:ext cx="285752" cy="285752"/>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Estrela de 5 pontas 11"/>
          <p:cNvSpPr/>
          <p:nvPr/>
        </p:nvSpPr>
        <p:spPr>
          <a:xfrm>
            <a:off x="6271928" y="3726710"/>
            <a:ext cx="285752" cy="285752"/>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Estrela de 5 pontas 13"/>
          <p:cNvSpPr/>
          <p:nvPr/>
        </p:nvSpPr>
        <p:spPr>
          <a:xfrm>
            <a:off x="6318581" y="4127927"/>
            <a:ext cx="285752" cy="285752"/>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Estrela de 5 pontas 14"/>
          <p:cNvSpPr/>
          <p:nvPr/>
        </p:nvSpPr>
        <p:spPr>
          <a:xfrm>
            <a:off x="6915741" y="3698719"/>
            <a:ext cx="285752" cy="285752"/>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Estrela de 5 pontas 15"/>
          <p:cNvSpPr/>
          <p:nvPr/>
        </p:nvSpPr>
        <p:spPr>
          <a:xfrm>
            <a:off x="6085317" y="3241519"/>
            <a:ext cx="285752" cy="285752"/>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Estrela de 5 pontas 16"/>
          <p:cNvSpPr/>
          <p:nvPr/>
        </p:nvSpPr>
        <p:spPr>
          <a:xfrm>
            <a:off x="6570509" y="3036245"/>
            <a:ext cx="285752" cy="285752"/>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Estrela de 5 pontas 17"/>
          <p:cNvSpPr/>
          <p:nvPr/>
        </p:nvSpPr>
        <p:spPr>
          <a:xfrm>
            <a:off x="6309252" y="2513731"/>
            <a:ext cx="285752" cy="285752"/>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9" name="Imagem 18" descr="gambiarra caido.jpg"/>
          <p:cNvPicPr>
            <a:picLocks noChangeAspect="1"/>
          </p:cNvPicPr>
          <p:nvPr/>
        </p:nvPicPr>
        <p:blipFill>
          <a:blip r:embed="rId4" cstate="print"/>
          <a:stretch>
            <a:fillRect/>
          </a:stretch>
        </p:blipFill>
        <p:spPr>
          <a:xfrm>
            <a:off x="4716016" y="4509120"/>
            <a:ext cx="3291840" cy="1513332"/>
          </a:xfrm>
          <a:prstGeom prst="rect">
            <a:avLst/>
          </a:prstGeom>
        </p:spPr>
      </p:pic>
    </p:spTree>
  </p:cSld>
  <p:clrMapOvr>
    <a:masterClrMapping/>
  </p:clrMapOvr>
  <p:transition advClick="0"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par>
                          <p:cTn id="11" fill="hold">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dissolve">
                                      <p:cBhvr>
                                        <p:cTn id="14" dur="500"/>
                                        <p:tgtEl>
                                          <p:spTgt spid="12"/>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par>
                          <p:cTn id="18" fill="hold">
                            <p:stCondLst>
                              <p:cond delay="1000"/>
                            </p:stCondLst>
                            <p:childTnLst>
                              <p:par>
                                <p:cTn id="19" presetID="9"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dissolve">
                                      <p:cBhvr>
                                        <p:cTn id="21" dur="500"/>
                                        <p:tgtEl>
                                          <p:spTgt spid="17"/>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500"/>
                                        <p:tgtEl>
                                          <p:spTgt spid="15"/>
                                        </p:tgtEl>
                                      </p:cBhvr>
                                    </p:animEffect>
                                  </p:childTnLst>
                                </p:cTn>
                              </p:par>
                            </p:childTnLst>
                          </p:cTn>
                        </p:par>
                        <p:par>
                          <p:cTn id="25" fill="hold">
                            <p:stCondLst>
                              <p:cond delay="1500"/>
                            </p:stCondLst>
                            <p:childTnLst>
                              <p:par>
                                <p:cTn id="26" presetID="9"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dissolv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5" grpId="0" animBg="1"/>
      <p:bldP spid="16" grpId="0" animBg="1"/>
      <p:bldP spid="17" grpId="0" animBg="1"/>
      <p:bldP spid="18" grpId="0" animBg="1"/>
    </p:bldLst>
  </p:timing>
</p:sld>
</file>

<file path=ppt/theme/theme1.xml><?xml version="1.0" encoding="utf-8"?>
<a:theme xmlns:a="http://schemas.openxmlformats.org/drawingml/2006/main" name="Facetado">
  <a:themeElements>
    <a:clrScheme name="Facetado">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do">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do">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1906</TotalTime>
  <Words>3584</Words>
  <Application>Microsoft Office PowerPoint</Application>
  <PresentationFormat>Apresentação na tela (4:3)</PresentationFormat>
  <Paragraphs>602</Paragraphs>
  <Slides>103</Slides>
  <Notes>59</Notes>
  <HiddenSlides>0</HiddenSlides>
  <MMClips>0</MMClips>
  <ScaleCrop>false</ScaleCrop>
  <HeadingPairs>
    <vt:vector size="6" baseType="variant">
      <vt:variant>
        <vt:lpstr>Tema</vt:lpstr>
      </vt:variant>
      <vt:variant>
        <vt:i4>1</vt:i4>
      </vt:variant>
      <vt:variant>
        <vt:lpstr>Servidores OLE incorporados</vt:lpstr>
      </vt:variant>
      <vt:variant>
        <vt:i4>3</vt:i4>
      </vt:variant>
      <vt:variant>
        <vt:lpstr>Títulos de slides</vt:lpstr>
      </vt:variant>
      <vt:variant>
        <vt:i4>103</vt:i4>
      </vt:variant>
    </vt:vector>
  </HeadingPairs>
  <TitlesOfParts>
    <vt:vector size="107" baseType="lpstr">
      <vt:lpstr>Facetado</vt:lpstr>
      <vt:lpstr>Documento</vt:lpstr>
      <vt:lpstr>Document</vt:lpstr>
      <vt:lpstr>Foto do Photo Editor</vt:lpstr>
      <vt:lpstr>Slide 1</vt:lpstr>
      <vt:lpstr>Slide 2</vt:lpstr>
      <vt:lpstr>Slide 3</vt:lpstr>
      <vt:lpstr>Slide 4</vt:lpstr>
      <vt:lpstr>Slide 5</vt:lpstr>
      <vt:lpstr>Slide 6</vt:lpstr>
      <vt:lpstr>Controle médico </vt:lpstr>
      <vt:lpstr>Slide 8</vt:lpstr>
      <vt:lpstr>Slide 9</vt:lpstr>
      <vt:lpstr>Slide 10</vt:lpstr>
      <vt:lpstr>Slide 11</vt:lpstr>
      <vt:lpstr>Slide 12</vt:lpstr>
      <vt:lpstr>Slide 13</vt:lpstr>
      <vt:lpstr>Slide 14</vt:lpstr>
      <vt:lpstr>Slide 15</vt:lpstr>
      <vt:lpstr>Slide 16</vt:lpstr>
      <vt:lpstr>Planejamento, Organização e Execução</vt:lpstr>
      <vt:lpstr>O QUE É UMA CONDIÇÃO IMPEDITIVA?</vt:lpstr>
      <vt:lpstr>TRABALHO EM ALTURA </vt:lpstr>
      <vt:lpstr>TRABALHO EM ALTURA</vt:lpstr>
      <vt:lpstr>Slide 21</vt:lpstr>
      <vt:lpstr>Slide 22</vt:lpstr>
      <vt:lpstr>Slide 23</vt:lpstr>
      <vt:lpstr>Slide 24</vt:lpstr>
      <vt:lpstr>Slide 25</vt:lpstr>
      <vt:lpstr>EPI’S PARA TRABALHOS EM ALTURA</vt:lpstr>
      <vt:lpstr>CINTO DE SEGURANÇA TIPO PARAQUEDISTA</vt:lpstr>
      <vt:lpstr>Slide 28</vt:lpstr>
      <vt:lpstr>Slide 29</vt:lpstr>
      <vt:lpstr>Slide 30</vt:lpstr>
      <vt:lpstr>TALABARTE DE SEGURANÇA TIPO Y</vt:lpstr>
      <vt:lpstr>Slide 32</vt:lpstr>
      <vt:lpstr>Slide 33</vt:lpstr>
      <vt:lpstr>Definições de Equipamentos</vt:lpstr>
      <vt:lpstr>TRAVA-QUEDAS E LINHA DE VIDA</vt:lpstr>
      <vt:lpstr>TRAVA-QUEDAS E LINHA DE VIDA</vt:lpstr>
      <vt:lpstr>Slide 37</vt:lpstr>
      <vt:lpstr>Slide 38</vt:lpstr>
      <vt:lpstr>Slide 39</vt:lpstr>
      <vt:lpstr>Slide 40</vt:lpstr>
      <vt:lpstr>Slide 41</vt:lpstr>
      <vt:lpstr>Slide 42</vt:lpstr>
      <vt:lpstr>Slide 43</vt:lpstr>
      <vt:lpstr>ATENÇÃO NA SINALIZAÇÃO!</vt:lpstr>
      <vt:lpstr>Slide 45</vt:lpstr>
      <vt:lpstr>SEGURANÇA COM AS FERRAMENTAS</vt:lpstr>
      <vt:lpstr>FERRAMENTAS ELÉTRICAS OU PNEUMÁTICAS</vt:lpstr>
      <vt:lpstr>Slide 48</vt:lpstr>
      <vt:lpstr>SEGURANÇA PARA SUBIR E DESCER</vt:lpstr>
      <vt:lpstr>Slide 50</vt:lpstr>
      <vt:lpstr>Slide 51</vt:lpstr>
      <vt:lpstr>Slide 52</vt:lpstr>
      <vt:lpstr>Slide 53</vt:lpstr>
      <vt:lpstr>ANDAIMES TUBULARES</vt:lpstr>
      <vt:lpstr>ANDAIMES TUBULARES</vt:lpstr>
      <vt:lpstr>ANDAIMES TUBULARES</vt:lpstr>
      <vt:lpstr>ANDAIMES TUBULARES</vt:lpstr>
      <vt:lpstr>ANDAIMES TUBULARES</vt:lpstr>
      <vt:lpstr>ANDAIMES TUBULARES</vt:lpstr>
      <vt:lpstr>ANDAIMES TUBULARES</vt:lpstr>
      <vt:lpstr>ANDAIMES TUBULARES</vt:lpstr>
      <vt:lpstr>RECOMENDAÇÕES DE SEGURANÇA</vt:lpstr>
      <vt:lpstr>Slide 63</vt:lpstr>
      <vt:lpstr>Slide 64</vt:lpstr>
      <vt:lpstr>SEGURANÇA PARA SUBIR E DESCER</vt:lpstr>
      <vt:lpstr>SEGURANÇA PARA SUBIR E DESCER</vt:lpstr>
      <vt:lpstr>SEGURANÇA PARA SUBIR E DESCER</vt:lpstr>
      <vt:lpstr>Slide 68</vt:lpstr>
      <vt:lpstr>Slide 69</vt:lpstr>
      <vt:lpstr>Slide 70</vt:lpstr>
      <vt:lpstr>Slide 71</vt:lpstr>
      <vt:lpstr>Slide 72</vt:lpstr>
      <vt:lpstr>Slide 73</vt:lpstr>
      <vt:lpstr>Slide 74</vt:lpstr>
      <vt:lpstr>Slide 75</vt:lpstr>
      <vt:lpstr>Slide 76</vt:lpstr>
      <vt:lpstr>Tipos de lesão no trabalho em altura</vt:lpstr>
      <vt:lpstr>Slide 78</vt:lpstr>
      <vt:lpstr>Slide 79</vt:lpstr>
      <vt:lpstr>NÃO DEIXE ISSO ACONTECER COM VOCÊ – PROTEJA-SE</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QUEM QUER SER UM ZÉ GAMBIARRA?</vt:lpstr>
      <vt:lpstr>QUEM QUER SER UM ZÉ GAMBIARRA?</vt:lpstr>
      <vt:lpstr>QUEM QUER SER UM ZÉ GAMBIARRA?</vt:lpstr>
      <vt:lpstr>Slide 100</vt:lpstr>
      <vt:lpstr>Slide 101</vt:lpstr>
      <vt:lpstr>Slide 102</vt:lpstr>
      <vt:lpstr>Slide 103</vt:lpstr>
    </vt:vector>
  </TitlesOfParts>
  <Company>CNO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 da Apresentação</dc:title>
  <dc:creator>igorm</dc:creator>
  <cp:lastModifiedBy>User</cp:lastModifiedBy>
  <cp:revision>210</cp:revision>
  <dcterms:created xsi:type="dcterms:W3CDTF">2009-07-30T13:33:10Z</dcterms:created>
  <dcterms:modified xsi:type="dcterms:W3CDTF">2021-11-26T19:49:41Z</dcterms:modified>
</cp:coreProperties>
</file>