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6" r:id="rId3"/>
    <p:sldId id="258" r:id="rId4"/>
    <p:sldId id="261" r:id="rId5"/>
    <p:sldId id="262" r:id="rId6"/>
    <p:sldId id="263" r:id="rId7"/>
    <p:sldId id="264" r:id="rId8"/>
    <p:sldId id="268" r:id="rId9"/>
    <p:sldId id="267" r:id="rId10"/>
    <p:sldId id="269" r:id="rId11"/>
    <p:sldId id="270" r:id="rId12"/>
    <p:sldId id="271" r:id="rId13"/>
    <p:sldId id="266" r:id="rId14"/>
    <p:sldId id="274" r:id="rId15"/>
    <p:sldId id="273" r:id="rId16"/>
    <p:sldId id="275" r:id="rId17"/>
    <p:sldId id="272" r:id="rId18"/>
    <p:sldId id="278" r:id="rId19"/>
    <p:sldId id="276" r:id="rId20"/>
    <p:sldId id="277" r:id="rId21"/>
    <p:sldId id="281" r:id="rId22"/>
    <p:sldId id="265" r:id="rId23"/>
    <p:sldId id="279" r:id="rId24"/>
    <p:sldId id="280" r:id="rId25"/>
    <p:sldId id="282" r:id="rId26"/>
    <p:sldId id="288" r:id="rId27"/>
    <p:sldId id="287" r:id="rId28"/>
    <p:sldId id="290" r:id="rId29"/>
    <p:sldId id="291" r:id="rId30"/>
    <p:sldId id="289" r:id="rId31"/>
    <p:sldId id="286" r:id="rId32"/>
    <p:sldId id="292" r:id="rId33"/>
    <p:sldId id="293" r:id="rId34"/>
    <p:sldId id="285" r:id="rId35"/>
    <p:sldId id="284" r:id="rId36"/>
    <p:sldId id="283" r:id="rId37"/>
    <p:sldId id="294" r:id="rId38"/>
    <p:sldId id="297" r:id="rId39"/>
    <p:sldId id="296" r:id="rId40"/>
    <p:sldId id="295" r:id="rId41"/>
    <p:sldId id="298" r:id="rId42"/>
    <p:sldId id="300" r:id="rId43"/>
    <p:sldId id="301" r:id="rId44"/>
    <p:sldId id="299" r:id="rId45"/>
    <p:sldId id="302" r:id="rId46"/>
    <p:sldId id="306" r:id="rId47"/>
    <p:sldId id="303" r:id="rId48"/>
    <p:sldId id="304" r:id="rId49"/>
    <p:sldId id="305"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87" d="100"/>
          <a:sy n="87" d="100"/>
        </p:scale>
        <p:origin x="216" y="10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667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00438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24585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1180180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621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80634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53375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408418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23087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337499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14771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135390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1610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307668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31437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91F84E2-C005-45FA-A704-5B89B98577BA}" type="datetimeFigureOut">
              <a:rPr lang="pt-BR" smtClean="0"/>
              <a:pPr/>
              <a:t>28/12/2021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F737A5F-AAF7-4C11-86F7-A81C76CDA2C0}" type="slidenum">
              <a:rPr lang="pt-BR" smtClean="0"/>
              <a:pPr/>
              <a:t>‹nº›</a:t>
            </a:fld>
            <a:endParaRPr lang="pt-BR"/>
          </a:p>
        </p:txBody>
      </p:sp>
    </p:spTree>
    <p:extLst>
      <p:ext uri="{BB962C8B-B14F-4D97-AF65-F5344CB8AC3E}">
        <p14:creationId xmlns:p14="http://schemas.microsoft.com/office/powerpoint/2010/main" val="254167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1F84E2-C005-45FA-A704-5B89B98577BA}" type="datetimeFigureOut">
              <a:rPr lang="pt-BR" smtClean="0"/>
              <a:pPr/>
              <a:t>28/12/2021</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F737A5F-AAF7-4C11-86F7-A81C76CDA2C0}" type="slidenum">
              <a:rPr lang="pt-BR" smtClean="0"/>
              <a:pPr/>
              <a:t>‹nº›</a:t>
            </a:fld>
            <a:endParaRPr lang="pt-BR"/>
          </a:p>
        </p:txBody>
      </p:sp>
    </p:spTree>
    <p:extLst>
      <p:ext uri="{BB962C8B-B14F-4D97-AF65-F5344CB8AC3E}">
        <p14:creationId xmlns:p14="http://schemas.microsoft.com/office/powerpoint/2010/main" val="28822129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 Id="rId6" Type="http://schemas.openxmlformats.org/officeDocument/2006/relationships/image" Target="../media/image55.emf"/><Relationship Id="rId5" Type="http://schemas.openxmlformats.org/officeDocument/2006/relationships/image" Target="../media/image54.png"/><Relationship Id="rId4" Type="http://schemas.openxmlformats.org/officeDocument/2006/relationships/image" Target="../media/image53.emf"/></Relationships>
</file>

<file path=ppt/slides/_rels/slide6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60.emf"/></Relationships>
</file>

<file path=ppt/slides/_rels/slide6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EDB3E39F-343C-457D-8054-43B689BD37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172" t="31676" r="16648" b="15264"/>
          <a:stretch/>
        </p:blipFill>
        <p:spPr>
          <a:xfrm>
            <a:off x="1126309" y="1251262"/>
            <a:ext cx="9941259" cy="4351850"/>
          </a:xfrm>
          <a:prstGeom prst="rect">
            <a:avLst/>
          </a:prstGeom>
        </p:spPr>
      </p:pic>
    </p:spTree>
    <p:extLst>
      <p:ext uri="{BB962C8B-B14F-4D97-AF65-F5344CB8AC3E}">
        <p14:creationId xmlns:p14="http://schemas.microsoft.com/office/powerpoint/2010/main" val="204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95100" y="-563952"/>
            <a:ext cx="9028411" cy="1646302"/>
          </a:xfrm>
        </p:spPr>
        <p:txBody>
          <a:bodyPr/>
          <a:lstStyle/>
          <a:p>
            <a:pPr algn="ctr"/>
            <a:r>
              <a:rPr lang="pt-BR" dirty="0"/>
              <a:t>MANDATO: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302917" y="3341406"/>
            <a:ext cx="7766936" cy="1096899"/>
          </a:xfrm>
        </p:spPr>
        <p:txBody>
          <a:bodyPr/>
          <a:lstStyle/>
          <a:p>
            <a:pPr algn="ctr"/>
            <a:r>
              <a:rPr lang="pt-BR" altLang="pt-BR" dirty="0">
                <a:latin typeface="Arial" panose="020B0604020202020204" pitchFamily="34" charset="0"/>
                <a:cs typeface="Arial" panose="020B0604020202020204" pitchFamily="34" charset="0"/>
              </a:rPr>
              <a:t>É vedada a dispensa arbitrária ou sem justa causa do empregado eleito para cargo de direção da CIPA desde o registro de sua candidatura até um ano após o final de seu mandato.</a:t>
            </a:r>
            <a:endParaRPr lang="pt-BR" dirty="0"/>
          </a:p>
        </p:txBody>
      </p:sp>
      <p:sp>
        <p:nvSpPr>
          <p:cNvPr id="4" name="Retângulo 3">
            <a:extLst>
              <a:ext uri="{FF2B5EF4-FFF2-40B4-BE49-F238E27FC236}">
                <a16:creationId xmlns:a16="http://schemas.microsoft.com/office/drawing/2014/main" id="{D4BFB920-D9B1-49F4-9C01-2EEB8EC383F9}"/>
              </a:ext>
            </a:extLst>
          </p:cNvPr>
          <p:cNvSpPr/>
          <p:nvPr/>
        </p:nvSpPr>
        <p:spPr>
          <a:xfrm>
            <a:off x="1011368" y="1862263"/>
            <a:ext cx="8586005" cy="699230"/>
          </a:xfrm>
          <a:prstGeom prst="rect">
            <a:avLst/>
          </a:prstGeom>
        </p:spPr>
        <p:txBody>
          <a:bodyPr wrap="none">
            <a:spAutoFit/>
          </a:bodyPr>
          <a:lstStyle/>
          <a:p>
            <a:pPr algn="just">
              <a:lnSpc>
                <a:spcPct val="150000"/>
              </a:lnSpc>
            </a:pPr>
            <a:r>
              <a:rPr lang="pt-BR" altLang="pt-BR" sz="3000" b="1" dirty="0">
                <a:solidFill>
                  <a:schemeClr val="bg1">
                    <a:lumMod val="65000"/>
                  </a:schemeClr>
                </a:solidFill>
                <a:latin typeface="Arial" panose="020B0604020202020204" pitchFamily="34" charset="0"/>
                <a:cs typeface="Arial" panose="020B0604020202020204" pitchFamily="34" charset="0"/>
              </a:rPr>
              <a:t>Duração de um ano, permitida uma reeleição. </a:t>
            </a:r>
          </a:p>
        </p:txBody>
      </p:sp>
      <p:pic>
        <p:nvPicPr>
          <p:cNvPr id="5" name="Imagem 4">
            <a:extLst>
              <a:ext uri="{FF2B5EF4-FFF2-40B4-BE49-F238E27FC236}">
                <a16:creationId xmlns:a16="http://schemas.microsoft.com/office/drawing/2014/main" id="{8AB149A3-EE08-44D7-A2FF-FC6D09ED8927}"/>
              </a:ext>
            </a:extLst>
          </p:cNvPr>
          <p:cNvPicPr>
            <a:picLocks noChangeAspect="1"/>
          </p:cNvPicPr>
          <p:nvPr/>
        </p:nvPicPr>
        <p:blipFill>
          <a:blip r:embed="rId2" cstate="print"/>
          <a:stretch>
            <a:fillRect/>
          </a:stretch>
        </p:blipFill>
        <p:spPr>
          <a:xfrm>
            <a:off x="3802663" y="4586068"/>
            <a:ext cx="2293337" cy="2018714"/>
          </a:xfrm>
          <a:prstGeom prst="rect">
            <a:avLst/>
          </a:prstGeom>
        </p:spPr>
      </p:pic>
    </p:spTree>
    <p:extLst>
      <p:ext uri="{BB962C8B-B14F-4D97-AF65-F5344CB8AC3E}">
        <p14:creationId xmlns:p14="http://schemas.microsoft.com/office/powerpoint/2010/main" val="158392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554750" y="-259153"/>
            <a:ext cx="9028411" cy="1646302"/>
          </a:xfrm>
        </p:spPr>
        <p:txBody>
          <a:bodyPr/>
          <a:lstStyle/>
          <a:p>
            <a:pPr algn="ctr"/>
            <a:r>
              <a:rPr lang="pt-BR" dirty="0"/>
              <a:t>ATRIBUIÇÕES GERAIS:</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477079" y="2067058"/>
            <a:ext cx="9183755" cy="3989186"/>
          </a:xfrm>
        </p:spPr>
        <p:txBody>
          <a:bodyPr>
            <a:normAutofit/>
          </a:bodyPr>
          <a:lstStyle/>
          <a:p>
            <a:pPr marL="285750" indent="-285750" algn="ctr">
              <a:buFont typeface="Wingdings" panose="05000000000000000000" pitchFamily="2" charset="2"/>
              <a:buChar char="Ø"/>
            </a:pPr>
            <a:r>
              <a:rPr lang="pt-BR" altLang="pt-BR" dirty="0">
                <a:latin typeface="Arial" panose="020B0604020202020204" pitchFamily="34" charset="0"/>
                <a:cs typeface="Arial" panose="020B0604020202020204" pitchFamily="34" charset="0"/>
              </a:rPr>
              <a:t>Identificar os riscos do processo de trabalho;</a:t>
            </a:r>
          </a:p>
          <a:p>
            <a:pPr marL="285750" indent="-285750" algn="ctr">
              <a:buFont typeface="Wingdings" panose="05000000000000000000" pitchFamily="2" charset="2"/>
              <a:buChar char="Ø"/>
            </a:pPr>
            <a:r>
              <a:rPr lang="pt-BR" altLang="pt-BR" dirty="0">
                <a:latin typeface="Arial" panose="020B0604020202020204" pitchFamily="34" charset="0"/>
                <a:cs typeface="Arial" panose="020B0604020202020204" pitchFamily="34" charset="0"/>
              </a:rPr>
              <a:t> Realizar periodicamente verificação nos ambientes e condições de trabalho;</a:t>
            </a:r>
          </a:p>
          <a:p>
            <a:pPr marL="285750" indent="-285750" algn="ctr">
              <a:buFont typeface="Wingdings" panose="05000000000000000000" pitchFamily="2" charset="2"/>
              <a:buChar char="Ø"/>
            </a:pPr>
            <a:r>
              <a:rPr lang="pt-BR" altLang="pt-BR" dirty="0">
                <a:latin typeface="Arial" panose="020B0604020202020204" pitchFamily="34" charset="0"/>
                <a:cs typeface="Arial" panose="020B0604020202020204" pitchFamily="34" charset="0"/>
              </a:rPr>
              <a:t>Elaborar plano de trabalho;</a:t>
            </a:r>
          </a:p>
          <a:p>
            <a:pPr marL="285750" indent="-285750" algn="ctr">
              <a:buFont typeface="Wingdings" panose="05000000000000000000" pitchFamily="2" charset="2"/>
              <a:buChar char="Ø"/>
            </a:pPr>
            <a:r>
              <a:rPr lang="pt-BR" altLang="pt-BR" dirty="0">
                <a:latin typeface="Arial" panose="020B0604020202020204" pitchFamily="34" charset="0"/>
                <a:cs typeface="Arial" panose="020B0604020202020204" pitchFamily="34" charset="0"/>
              </a:rPr>
              <a:t>Realizar após cada reunião, a verificação do cumprimento das metas fixadas;</a:t>
            </a:r>
          </a:p>
          <a:p>
            <a:pPr marL="285750" indent="-285750" algn="ctr">
              <a:buFont typeface="Wingdings" panose="05000000000000000000" pitchFamily="2" charset="2"/>
              <a:buChar char="Ø"/>
            </a:pPr>
            <a:r>
              <a:rPr lang="pt-BR" altLang="pt-BR" dirty="0">
                <a:latin typeface="Arial" panose="020B0604020202020204" pitchFamily="34" charset="0"/>
                <a:cs typeface="Arial" panose="020B0604020202020204" pitchFamily="34" charset="0"/>
              </a:rPr>
              <a:t>Divulgar aos trabalhadores informações relativas à segurança e saúde no trabalho;</a:t>
            </a:r>
          </a:p>
          <a:p>
            <a:pPr marL="285750" indent="-285750" algn="ctr">
              <a:buFont typeface="Wingdings" panose="05000000000000000000" pitchFamily="2" charset="2"/>
              <a:buChar char="Ø"/>
            </a:pPr>
            <a:r>
              <a:rPr lang="pt-BR" altLang="pt-BR" dirty="0">
                <a:latin typeface="Arial" panose="020B0604020202020204" pitchFamily="34" charset="0"/>
                <a:cs typeface="Arial" panose="020B0604020202020204" pitchFamily="34" charset="0"/>
              </a:rPr>
              <a:t>Colaborar no desenvolvimento e implementação do PCMSO e PPRA bem como de outros programas de segurança e saúde desenvolvidos pela empresa;</a:t>
            </a:r>
          </a:p>
          <a:p>
            <a:pPr marL="285750" indent="-285750" algn="ctr">
              <a:buFont typeface="Wingdings" panose="05000000000000000000" pitchFamily="2" charset="2"/>
              <a:buChar char="Ø"/>
            </a:pPr>
            <a:endParaRPr lang="pt-BR" altLang="pt-BR" b="1" dirty="0">
              <a:latin typeface="Arial" panose="020B0604020202020204" pitchFamily="34" charset="0"/>
              <a:cs typeface="Arial" panose="020B0604020202020204" pitchFamily="34" charset="0"/>
            </a:endParaRPr>
          </a:p>
          <a:p>
            <a:pPr algn="ctr"/>
            <a:endParaRPr lang="pt-BR" altLang="pt-BR" b="1" dirty="0">
              <a:latin typeface="Arial" panose="020B0604020202020204" pitchFamily="34" charset="0"/>
              <a:cs typeface="Arial" panose="020B0604020202020204" pitchFamily="34" charset="0"/>
            </a:endParaRPr>
          </a:p>
          <a:p>
            <a:pPr algn="ctr"/>
            <a:endParaRPr lang="pt-BR" altLang="pt-BR" b="1" dirty="0">
              <a:latin typeface="Arial" panose="020B0604020202020204" pitchFamily="34" charset="0"/>
              <a:cs typeface="Arial" panose="020B0604020202020204" pitchFamily="34" charset="0"/>
            </a:endParaRPr>
          </a:p>
          <a:p>
            <a:pPr algn="ctr"/>
            <a:endParaRPr lang="pt-BR" dirty="0"/>
          </a:p>
        </p:txBody>
      </p:sp>
    </p:spTree>
    <p:extLst>
      <p:ext uri="{BB962C8B-B14F-4D97-AF65-F5344CB8AC3E}">
        <p14:creationId xmlns:p14="http://schemas.microsoft.com/office/powerpoint/2010/main" val="315169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dirty="0"/>
              <a:t>ATRIBUIÇÕES GERAIS:</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5" y="2332101"/>
            <a:ext cx="8503693" cy="3074786"/>
          </a:xfrm>
        </p:spPr>
        <p:txBody>
          <a:bodyPr>
            <a:normAutofit fontScale="77500" lnSpcReduction="20000"/>
          </a:bodyPr>
          <a:lstStyle/>
          <a:p>
            <a:pPr marL="285750" indent="-285750" algn="ctr">
              <a:buFont typeface="Wingdings" panose="05000000000000000000" pitchFamily="2" charset="2"/>
              <a:buChar char="Ø"/>
            </a:pPr>
            <a:r>
              <a:rPr lang="pt-BR" sz="2400" dirty="0">
                <a:latin typeface="Arial" panose="020B0604020202020204" pitchFamily="34" charset="0"/>
                <a:cs typeface="Arial" panose="020B0604020202020204" pitchFamily="34" charset="0"/>
              </a:rPr>
              <a:t>Divulgar e promover o cumprimento das Normas Regulamentadoras, bem como cláusulas de acordos e convenções coletivas de trabalho e normas internas de segurança relativas à segurança no trabalho;</a:t>
            </a:r>
          </a:p>
          <a:p>
            <a:pPr marL="285750" indent="-285750" algn="ctr">
              <a:buFont typeface="Wingdings" panose="05000000000000000000" pitchFamily="2" charset="2"/>
              <a:buChar char="Ø"/>
            </a:pPr>
            <a:r>
              <a:rPr lang="pt-BR" sz="2400" dirty="0">
                <a:latin typeface="Arial" panose="020B0604020202020204" pitchFamily="34" charset="0"/>
                <a:cs typeface="Arial" panose="020B0604020202020204" pitchFamily="34" charset="0"/>
              </a:rPr>
              <a:t>Participar em conjunto com o SESMT - Serviço Especializado em Engenharia de Segurança e Medicina do Trabalho. da análise das causas das doenças e acidentes do trabalho e propor medidas de solução dos problemas identificados;</a:t>
            </a:r>
          </a:p>
          <a:p>
            <a:pPr marL="285750" indent="-285750" algn="ctr">
              <a:buFont typeface="Wingdings" panose="05000000000000000000" pitchFamily="2" charset="2"/>
              <a:buChar char="Ø"/>
            </a:pPr>
            <a:r>
              <a:rPr lang="pt-BR" sz="2400" dirty="0">
                <a:latin typeface="Arial" panose="020B0604020202020204" pitchFamily="34" charset="0"/>
                <a:cs typeface="Arial" panose="020B0604020202020204" pitchFamily="34" charset="0"/>
              </a:rPr>
              <a:t>Promover, anualmente, em conjunto com o SESMT, a Semana Interna de Prevenção de Acidentes do Trabalho - SIPAT;</a:t>
            </a:r>
          </a:p>
          <a:p>
            <a:pPr marL="285750" indent="-285750" algn="ctr">
              <a:buFont typeface="Wingdings" panose="05000000000000000000" pitchFamily="2" charset="2"/>
              <a:buChar char="Ø"/>
            </a:pPr>
            <a:r>
              <a:rPr lang="pt-BR" sz="2400" dirty="0">
                <a:latin typeface="Arial" panose="020B0604020202020204" pitchFamily="34" charset="0"/>
                <a:cs typeface="Arial" panose="020B0604020202020204" pitchFamily="34" charset="0"/>
              </a:rPr>
              <a:t>Participar, anualmente, em conjunto com a empresa, de Campanhas de Prevenção à AIDS e outros programas de saúde.</a:t>
            </a:r>
          </a:p>
          <a:p>
            <a:pPr algn="ctr"/>
            <a:endParaRPr lang="pt-BR" dirty="0"/>
          </a:p>
        </p:txBody>
      </p:sp>
    </p:spTree>
    <p:extLst>
      <p:ext uri="{BB962C8B-B14F-4D97-AF65-F5344CB8AC3E}">
        <p14:creationId xmlns:p14="http://schemas.microsoft.com/office/powerpoint/2010/main" val="405326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037352" y="390204"/>
            <a:ext cx="10565664" cy="1646302"/>
          </a:xfrm>
        </p:spPr>
        <p:txBody>
          <a:bodyPr/>
          <a:lstStyle/>
          <a:p>
            <a:r>
              <a:rPr lang="pt-BR" sz="5000" dirty="0"/>
              <a:t>ATRIBUIÇÕES DO PRESIDENTE:</a:t>
            </a:r>
            <a:br>
              <a:rPr lang="pt-BR" sz="5000" dirty="0"/>
            </a:br>
            <a:endParaRPr lang="pt-BR" dirty="0"/>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710890"/>
          </a:xfrm>
        </p:spPr>
        <p:txBody>
          <a:bodyPr>
            <a:normAutofit/>
          </a:bodyPr>
          <a:lstStyle/>
          <a:p>
            <a:pPr marL="457189" indent="-457189" algn="just" eaLnBrk="0" hangingPunct="0">
              <a:lnSpc>
                <a:spcPct val="150000"/>
              </a:lnSpc>
              <a:buClr>
                <a:srgbClr val="008000"/>
              </a:buClr>
              <a:buFont typeface="+mj-lt"/>
              <a:buAutoNum type="arabicPeriod"/>
              <a:defRPr/>
            </a:pPr>
            <a:r>
              <a:rPr lang="pt-BR" dirty="0">
                <a:latin typeface="Arial" panose="020B0604020202020204" pitchFamily="34" charset="0"/>
                <a:cs typeface="Arial" panose="020B0604020202020204" pitchFamily="34" charset="0"/>
              </a:rPr>
              <a:t>Convocar os membros para as reuniões da CIPA;</a:t>
            </a:r>
          </a:p>
          <a:p>
            <a:pPr marL="457189" indent="-457189" algn="just" eaLnBrk="0" hangingPunct="0">
              <a:lnSpc>
                <a:spcPct val="150000"/>
              </a:lnSpc>
              <a:buClr>
                <a:srgbClr val="008000"/>
              </a:buClr>
              <a:buFont typeface="+mj-lt"/>
              <a:buAutoNum type="arabicPeriod"/>
              <a:defRPr/>
            </a:pPr>
            <a:r>
              <a:rPr lang="pt-BR" dirty="0">
                <a:latin typeface="Arial" panose="020B0604020202020204" pitchFamily="34" charset="0"/>
                <a:cs typeface="Arial" panose="020B0604020202020204" pitchFamily="34" charset="0"/>
              </a:rPr>
              <a:t>Coordenar as reuniões;</a:t>
            </a:r>
          </a:p>
          <a:p>
            <a:pPr marL="457189" indent="-457189" algn="just" eaLnBrk="0" hangingPunct="0">
              <a:lnSpc>
                <a:spcPct val="150000"/>
              </a:lnSpc>
              <a:buClr>
                <a:srgbClr val="008000"/>
              </a:buClr>
              <a:buFont typeface="+mj-lt"/>
              <a:buAutoNum type="arabicPeriod"/>
              <a:defRPr/>
            </a:pPr>
            <a:r>
              <a:rPr lang="pt-BR" dirty="0">
                <a:latin typeface="Arial" panose="020B0604020202020204" pitchFamily="34" charset="0"/>
                <a:cs typeface="Arial" panose="020B0604020202020204" pitchFamily="34" charset="0"/>
              </a:rPr>
              <a:t>Manter o empregador informado sobre as decisões da CIPA;</a:t>
            </a:r>
          </a:p>
          <a:p>
            <a:pPr marL="457189" indent="-457189" algn="just" eaLnBrk="0" hangingPunct="0">
              <a:lnSpc>
                <a:spcPct val="150000"/>
              </a:lnSpc>
              <a:buClr>
                <a:srgbClr val="008000"/>
              </a:buClr>
              <a:buFont typeface="+mj-lt"/>
              <a:buAutoNum type="arabicPeriod"/>
              <a:defRPr/>
            </a:pPr>
            <a:r>
              <a:rPr lang="pt-BR" dirty="0">
                <a:latin typeface="Arial" panose="020B0604020202020204" pitchFamily="34" charset="0"/>
                <a:cs typeface="Arial" panose="020B0604020202020204" pitchFamily="34" charset="0"/>
              </a:rPr>
              <a:t>Coordenar e supervisionar as atividades da secretária(o);</a:t>
            </a:r>
          </a:p>
          <a:p>
            <a:pPr marL="457189" indent="-457189" algn="just" eaLnBrk="0" hangingPunct="0">
              <a:lnSpc>
                <a:spcPct val="150000"/>
              </a:lnSpc>
              <a:buClr>
                <a:srgbClr val="008000"/>
              </a:buClr>
              <a:buFont typeface="+mj-lt"/>
              <a:buAutoNum type="arabicPeriod"/>
              <a:defRPr/>
            </a:pPr>
            <a:r>
              <a:rPr lang="pt-BR" dirty="0">
                <a:latin typeface="Arial" panose="020B0604020202020204" pitchFamily="34" charset="0"/>
                <a:cs typeface="Arial" panose="020B0604020202020204" pitchFamily="34" charset="0"/>
              </a:rPr>
              <a:t>Delegar atribuições ao Vice-Presidente.</a:t>
            </a:r>
            <a:endParaRPr lang="en-US" dirty="0">
              <a:latin typeface="Arial" panose="020B0604020202020204" pitchFamily="34" charset="0"/>
              <a:cs typeface="Arial" panose="020B0604020202020204" pitchFamily="34" charset="0"/>
            </a:endParaRPr>
          </a:p>
          <a:p>
            <a:pPr algn="ctr"/>
            <a:endParaRPr lang="pt-BR" dirty="0"/>
          </a:p>
        </p:txBody>
      </p:sp>
    </p:spTree>
    <p:extLst>
      <p:ext uri="{BB962C8B-B14F-4D97-AF65-F5344CB8AC3E}">
        <p14:creationId xmlns:p14="http://schemas.microsoft.com/office/powerpoint/2010/main" val="54806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116864" y="0"/>
            <a:ext cx="10830708" cy="1646302"/>
          </a:xfrm>
        </p:spPr>
        <p:txBody>
          <a:bodyPr/>
          <a:lstStyle/>
          <a:p>
            <a:r>
              <a:rPr lang="pt-BR" sz="4500" dirty="0"/>
              <a:t>ATRIBUIÇÕES DO VICE-PRESIDENTE:</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048282"/>
          </a:xfrm>
        </p:spPr>
        <p:txBody>
          <a:bodyPr>
            <a:normAutofit/>
          </a:bodyPr>
          <a:lstStyle/>
          <a:p>
            <a:pPr marL="457189" indent="-457189" algn="just" eaLnBrk="0" hangingPunct="0">
              <a:lnSpc>
                <a:spcPct val="200000"/>
              </a:lnSpc>
              <a:buClr>
                <a:srgbClr val="008000"/>
              </a:buClr>
              <a:buFont typeface="+mj-lt"/>
              <a:buAutoNum type="arabicPeriod"/>
              <a:defRPr/>
            </a:pPr>
            <a:r>
              <a:rPr lang="pt-BR" dirty="0">
                <a:latin typeface="Arial" charset="0"/>
              </a:rPr>
              <a:t>Executar as atribuições que lhe forem delegadas;</a:t>
            </a:r>
          </a:p>
          <a:p>
            <a:pPr marL="457189" indent="-457189" algn="just" eaLnBrk="0" hangingPunct="0">
              <a:buClr>
                <a:srgbClr val="008000"/>
              </a:buClr>
              <a:buFont typeface="+mj-lt"/>
              <a:buAutoNum type="arabicPeriod"/>
              <a:defRPr/>
            </a:pPr>
            <a:endParaRPr lang="pt-BR" dirty="0">
              <a:latin typeface="Arial" charset="0"/>
            </a:endParaRPr>
          </a:p>
          <a:p>
            <a:pPr marL="457189" indent="-457189" algn="just" eaLnBrk="0" hangingPunct="0">
              <a:buClr>
                <a:srgbClr val="008000"/>
              </a:buClr>
              <a:buFont typeface="+mj-lt"/>
              <a:buAutoNum type="arabicPeriod"/>
              <a:defRPr/>
            </a:pPr>
            <a:r>
              <a:rPr lang="pt-BR" dirty="0">
                <a:latin typeface="Arial" charset="0"/>
              </a:rPr>
              <a:t>Substituir o Presidente nos seus impedimentos eventuais e nos seus afastamentos temporários.</a:t>
            </a:r>
            <a:endParaRPr lang="en-US" dirty="0">
              <a:latin typeface="Arial" charset="0"/>
            </a:endParaRPr>
          </a:p>
          <a:p>
            <a:pPr algn="ctr"/>
            <a:endParaRPr lang="pt-BR" dirty="0"/>
          </a:p>
        </p:txBody>
      </p:sp>
    </p:spTree>
    <p:extLst>
      <p:ext uri="{BB962C8B-B14F-4D97-AF65-F5344CB8AC3E}">
        <p14:creationId xmlns:p14="http://schemas.microsoft.com/office/powerpoint/2010/main" val="399129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020034" y="157623"/>
            <a:ext cx="12513734" cy="1646302"/>
          </a:xfrm>
        </p:spPr>
        <p:txBody>
          <a:bodyPr/>
          <a:lstStyle/>
          <a:p>
            <a:r>
              <a:rPr lang="pt-BR" sz="4000" dirty="0"/>
              <a:t>ATRIBUIÇÕES DO PRESIDENTE E VICE:</a:t>
            </a:r>
            <a:br>
              <a:rPr lang="pt-BR" sz="4000" dirty="0"/>
            </a:br>
            <a:endParaRPr lang="pt-BR" sz="4000" dirty="0"/>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84469" y="1909020"/>
            <a:ext cx="7766936" cy="4368276"/>
          </a:xfrm>
        </p:spPr>
        <p:txBody>
          <a:bodyPr>
            <a:normAutofit fontScale="92500" lnSpcReduction="20000"/>
          </a:bodyPr>
          <a:lstStyle/>
          <a:p>
            <a:pPr marL="457189" indent="-457189" algn="just" eaLnBrk="0" hangingPunct="0">
              <a:lnSpc>
                <a:spcPct val="150000"/>
              </a:lnSpc>
              <a:buClr>
                <a:srgbClr val="008000"/>
              </a:buClr>
              <a:buFont typeface="+mj-lt"/>
              <a:buAutoNum type="arabicPeriod"/>
              <a:defRPr/>
            </a:pPr>
            <a:r>
              <a:rPr lang="pt-BR" dirty="0">
                <a:latin typeface="Arial" charset="0"/>
              </a:rPr>
              <a:t>Cuidar para que a CIPA disponha de condições necessárias para o desenvolvimento de seus trabalhos;</a:t>
            </a:r>
          </a:p>
          <a:p>
            <a:pPr marL="457189" indent="-457189" algn="just" eaLnBrk="0" hangingPunct="0">
              <a:lnSpc>
                <a:spcPct val="150000"/>
              </a:lnSpc>
              <a:buClr>
                <a:srgbClr val="008000"/>
              </a:buClr>
              <a:buFont typeface="+mj-lt"/>
              <a:buAutoNum type="arabicPeriod"/>
              <a:defRPr/>
            </a:pPr>
            <a:r>
              <a:rPr lang="pt-BR" dirty="0">
                <a:latin typeface="Arial" charset="0"/>
              </a:rPr>
              <a:t>Coordenar e supervisionar as atividades da CIPA, zelando para que seus objetivos sejam alcançados;.</a:t>
            </a:r>
          </a:p>
          <a:p>
            <a:pPr marL="457189" indent="-457189" algn="just" eaLnBrk="0" hangingPunct="0">
              <a:lnSpc>
                <a:spcPct val="150000"/>
              </a:lnSpc>
              <a:buClr>
                <a:srgbClr val="008000"/>
              </a:buClr>
              <a:buFont typeface="+mj-lt"/>
              <a:buAutoNum type="arabicPeriod"/>
              <a:defRPr/>
            </a:pPr>
            <a:r>
              <a:rPr lang="pt-BR" dirty="0">
                <a:latin typeface="Arial" charset="0"/>
              </a:rPr>
              <a:t>Delegar atribuições aos membros da CIPA;.</a:t>
            </a:r>
          </a:p>
          <a:p>
            <a:pPr marL="457189" indent="-457189" algn="just" eaLnBrk="0" hangingPunct="0">
              <a:lnSpc>
                <a:spcPct val="150000"/>
              </a:lnSpc>
              <a:buClr>
                <a:srgbClr val="008000"/>
              </a:buClr>
              <a:buFont typeface="+mj-lt"/>
              <a:buAutoNum type="arabicPeriod"/>
              <a:defRPr/>
            </a:pPr>
            <a:r>
              <a:rPr lang="pt-BR" dirty="0">
                <a:latin typeface="Arial" charset="0"/>
              </a:rPr>
              <a:t>Promover o relacionamento da CIPA com o SESMT;</a:t>
            </a:r>
          </a:p>
          <a:p>
            <a:pPr marL="457189" indent="-457189" algn="just" eaLnBrk="0" hangingPunct="0">
              <a:lnSpc>
                <a:spcPct val="150000"/>
              </a:lnSpc>
              <a:buClr>
                <a:srgbClr val="008000"/>
              </a:buClr>
              <a:buFont typeface="+mj-lt"/>
              <a:buAutoNum type="arabicPeriod"/>
              <a:defRPr/>
            </a:pPr>
            <a:r>
              <a:rPr lang="pt-BR" dirty="0">
                <a:latin typeface="Arial" charset="0"/>
              </a:rPr>
              <a:t>Divulgar as decisões da CIPA a todos os trabalhadores</a:t>
            </a:r>
          </a:p>
          <a:p>
            <a:pPr marL="457189" indent="-457189" algn="just" eaLnBrk="0" hangingPunct="0">
              <a:lnSpc>
                <a:spcPct val="150000"/>
              </a:lnSpc>
              <a:buClr>
                <a:srgbClr val="008000"/>
              </a:buClr>
              <a:buFont typeface="+mj-lt"/>
              <a:buAutoNum type="arabicPeriod"/>
              <a:defRPr/>
            </a:pPr>
            <a:r>
              <a:rPr lang="pt-BR" dirty="0">
                <a:latin typeface="Arial" charset="0"/>
              </a:rPr>
              <a:t> do estabelecimento;</a:t>
            </a:r>
          </a:p>
          <a:p>
            <a:pPr marL="457189" indent="-457189" algn="just" eaLnBrk="0" hangingPunct="0">
              <a:lnSpc>
                <a:spcPct val="150000"/>
              </a:lnSpc>
              <a:buClr>
                <a:srgbClr val="008000"/>
              </a:buClr>
              <a:buFont typeface="+mj-lt"/>
              <a:buAutoNum type="arabicPeriod"/>
              <a:defRPr/>
            </a:pPr>
            <a:r>
              <a:rPr lang="pt-BR" dirty="0">
                <a:latin typeface="Arial" charset="0"/>
              </a:rPr>
              <a:t>Encaminhar  os pedidos de reconsideração da CIPA;</a:t>
            </a:r>
          </a:p>
          <a:p>
            <a:pPr marL="457189" indent="-457189" algn="just" eaLnBrk="0" hangingPunct="0">
              <a:lnSpc>
                <a:spcPct val="150000"/>
              </a:lnSpc>
              <a:buClr>
                <a:srgbClr val="008000"/>
              </a:buClr>
              <a:buFont typeface="+mj-lt"/>
              <a:buAutoNum type="arabicPeriod"/>
              <a:defRPr/>
            </a:pPr>
            <a:r>
              <a:rPr lang="pt-BR" dirty="0">
                <a:latin typeface="Arial" charset="0"/>
              </a:rPr>
              <a:t>Constituir Comissão Eleitoral.</a:t>
            </a:r>
          </a:p>
          <a:p>
            <a:pPr algn="ctr"/>
            <a:endParaRPr lang="pt-BR" dirty="0"/>
          </a:p>
        </p:txBody>
      </p:sp>
    </p:spTree>
    <p:extLst>
      <p:ext uri="{BB962C8B-B14F-4D97-AF65-F5344CB8AC3E}">
        <p14:creationId xmlns:p14="http://schemas.microsoft.com/office/powerpoint/2010/main" val="53079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2662423" y="-586854"/>
            <a:ext cx="11824621" cy="1646302"/>
          </a:xfrm>
        </p:spPr>
        <p:txBody>
          <a:bodyPr/>
          <a:lstStyle/>
          <a:p>
            <a:r>
              <a:rPr lang="pt-BR" sz="4400" dirty="0"/>
              <a:t>ATRIBUIÇÕES DO SECRETÁRIO: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167947"/>
          </a:xfrm>
        </p:spPr>
        <p:txBody>
          <a:bodyPr>
            <a:normAutofit/>
          </a:bodyPr>
          <a:lstStyle/>
          <a:p>
            <a:pPr marL="457189" indent="-457189" algn="just">
              <a:lnSpc>
                <a:spcPct val="150000"/>
              </a:lnSpc>
              <a:spcBef>
                <a:spcPct val="0"/>
              </a:spcBef>
              <a:buClr>
                <a:schemeClr val="accent6">
                  <a:lumMod val="75000"/>
                </a:schemeClr>
              </a:buClr>
              <a:buFont typeface="+mj-lt"/>
              <a:buAutoNum type="arabicPeriod"/>
              <a:defRPr/>
            </a:pPr>
            <a:r>
              <a:rPr lang="pt-BR" dirty="0">
                <a:latin typeface="Arial" panose="020B0604020202020204" pitchFamily="34" charset="0"/>
              </a:rPr>
              <a:t>Acompanhar as reuniões da CIPA e redigir as atas apresentando-as para aprovação e assinatura dos membros presentes; </a:t>
            </a:r>
          </a:p>
          <a:p>
            <a:pPr marL="457189" indent="-457189" algn="just">
              <a:lnSpc>
                <a:spcPct val="150000"/>
              </a:lnSpc>
              <a:spcBef>
                <a:spcPct val="0"/>
              </a:spcBef>
              <a:buClr>
                <a:schemeClr val="accent6">
                  <a:lumMod val="75000"/>
                </a:schemeClr>
              </a:buClr>
              <a:buFont typeface="+mj-lt"/>
              <a:buAutoNum type="arabicPeriod"/>
              <a:defRPr/>
            </a:pPr>
            <a:endParaRPr lang="pt-BR" dirty="0">
              <a:latin typeface="Arial" panose="020B0604020202020204" pitchFamily="34" charset="0"/>
            </a:endParaRPr>
          </a:p>
          <a:p>
            <a:pPr marL="457189" indent="-457189" algn="just">
              <a:lnSpc>
                <a:spcPct val="150000"/>
              </a:lnSpc>
              <a:spcBef>
                <a:spcPct val="0"/>
              </a:spcBef>
              <a:buClr>
                <a:schemeClr val="accent6">
                  <a:lumMod val="75000"/>
                </a:schemeClr>
              </a:buClr>
              <a:buFont typeface="+mj-lt"/>
              <a:buAutoNum type="arabicPeriod"/>
              <a:defRPr/>
            </a:pPr>
            <a:r>
              <a:rPr lang="pt-BR" dirty="0">
                <a:latin typeface="Arial" panose="020B0604020202020204" pitchFamily="34" charset="0"/>
              </a:rPr>
              <a:t>Preparar as correspondências; </a:t>
            </a:r>
          </a:p>
          <a:p>
            <a:pPr marL="457189" indent="-457189" algn="just">
              <a:lnSpc>
                <a:spcPct val="150000"/>
              </a:lnSpc>
              <a:spcBef>
                <a:spcPct val="0"/>
              </a:spcBef>
              <a:buClr>
                <a:schemeClr val="accent6">
                  <a:lumMod val="75000"/>
                </a:schemeClr>
              </a:buClr>
              <a:buFont typeface="+mj-lt"/>
              <a:buAutoNum type="arabicPeriod"/>
              <a:defRPr/>
            </a:pPr>
            <a:endParaRPr lang="pt-BR" dirty="0">
              <a:latin typeface="Arial" panose="020B0604020202020204" pitchFamily="34" charset="0"/>
            </a:endParaRPr>
          </a:p>
          <a:p>
            <a:pPr marL="457189" indent="-457189" algn="just">
              <a:lnSpc>
                <a:spcPct val="150000"/>
              </a:lnSpc>
              <a:spcBef>
                <a:spcPct val="0"/>
              </a:spcBef>
              <a:buClr>
                <a:schemeClr val="accent6">
                  <a:lumMod val="75000"/>
                </a:schemeClr>
              </a:buClr>
              <a:buFont typeface="+mj-lt"/>
              <a:buAutoNum type="arabicPeriod"/>
              <a:defRPr/>
            </a:pPr>
            <a:r>
              <a:rPr lang="pt-BR" dirty="0">
                <a:latin typeface="Arial" panose="020B0604020202020204" pitchFamily="34" charset="0"/>
              </a:rPr>
              <a:t>E outras que lhe forem conferidas. </a:t>
            </a:r>
            <a:endParaRPr lang="pt-BR" altLang="pt-BR" b="1" dirty="0">
              <a:latin typeface="Arial" panose="020B0604020202020204" pitchFamily="34" charset="0"/>
            </a:endParaRPr>
          </a:p>
          <a:p>
            <a:pPr algn="ctr"/>
            <a:endParaRPr lang="pt-BR" dirty="0"/>
          </a:p>
        </p:txBody>
      </p:sp>
    </p:spTree>
    <p:extLst>
      <p:ext uri="{BB962C8B-B14F-4D97-AF65-F5344CB8AC3E}">
        <p14:creationId xmlns:p14="http://schemas.microsoft.com/office/powerpoint/2010/main" val="326925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841488" y="523083"/>
            <a:ext cx="7526350" cy="1320800"/>
          </a:xfrm>
        </p:spPr>
        <p:txBody>
          <a:bodyPr vert="horz" lIns="91440" tIns="45720" rIns="91440" bIns="45720" rtlCol="0" anchor="ctr">
            <a:normAutofit/>
          </a:bodyPr>
          <a:lstStyle/>
          <a:p>
            <a:pPr algn="ctr">
              <a:lnSpc>
                <a:spcPct val="90000"/>
              </a:lnSpc>
            </a:pPr>
            <a:r>
              <a:rPr lang="en-US" sz="2800" dirty="0"/>
              <a:t>REUNIÕES ORDINÁRIAS DA CIPA:</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685167" y="2160589"/>
            <a:ext cx="3720916" cy="3560733"/>
          </a:xfrm>
        </p:spPr>
        <p:txBody>
          <a:bodyPr vert="horz" lIns="91440" tIns="45720" rIns="91440" bIns="45720" rtlCol="0">
            <a:normAutofit/>
          </a:bodyPr>
          <a:lstStyle/>
          <a:p>
            <a:pPr marL="457189" indent="-457189" algn="ctr">
              <a:buFont typeface="Wingdings 3" charset="2"/>
              <a:buChar char=""/>
              <a:defRPr/>
            </a:pPr>
            <a:r>
              <a:rPr lang="en-US" dirty="0">
                <a:solidFill>
                  <a:schemeClr val="bg1">
                    <a:lumMod val="65000"/>
                  </a:schemeClr>
                </a:solidFill>
              </a:rPr>
              <a:t>A CIPA </a:t>
            </a:r>
            <a:r>
              <a:rPr lang="en-US" dirty="0" err="1">
                <a:solidFill>
                  <a:schemeClr val="bg1">
                    <a:lumMod val="65000"/>
                  </a:schemeClr>
                </a:solidFill>
              </a:rPr>
              <a:t>terá</a:t>
            </a:r>
            <a:r>
              <a:rPr lang="en-US" dirty="0">
                <a:solidFill>
                  <a:schemeClr val="bg1">
                    <a:lumMod val="65000"/>
                  </a:schemeClr>
                </a:solidFill>
              </a:rPr>
              <a:t> </a:t>
            </a:r>
            <a:r>
              <a:rPr lang="en-US" dirty="0" err="1">
                <a:solidFill>
                  <a:schemeClr val="bg1">
                    <a:lumMod val="65000"/>
                  </a:schemeClr>
                </a:solidFill>
              </a:rPr>
              <a:t>reuniões</a:t>
            </a:r>
            <a:r>
              <a:rPr lang="en-US" dirty="0">
                <a:solidFill>
                  <a:schemeClr val="bg1">
                    <a:lumMod val="65000"/>
                  </a:schemeClr>
                </a:solidFill>
              </a:rPr>
              <a:t> </a:t>
            </a:r>
            <a:r>
              <a:rPr lang="en-US" dirty="0" err="1">
                <a:solidFill>
                  <a:schemeClr val="bg1">
                    <a:lumMod val="65000"/>
                  </a:schemeClr>
                </a:solidFill>
              </a:rPr>
              <a:t>ordinárias</a:t>
            </a:r>
            <a:r>
              <a:rPr lang="en-US" dirty="0">
                <a:solidFill>
                  <a:schemeClr val="bg1">
                    <a:lumMod val="65000"/>
                  </a:schemeClr>
                </a:solidFill>
              </a:rPr>
              <a:t> </a:t>
            </a:r>
            <a:r>
              <a:rPr lang="en-US" dirty="0" err="1">
                <a:solidFill>
                  <a:schemeClr val="bg1">
                    <a:lumMod val="65000"/>
                  </a:schemeClr>
                </a:solidFill>
              </a:rPr>
              <a:t>mensais</a:t>
            </a:r>
            <a:r>
              <a:rPr lang="en-US" dirty="0">
                <a:solidFill>
                  <a:schemeClr val="bg1">
                    <a:lumMod val="65000"/>
                  </a:schemeClr>
                </a:solidFill>
              </a:rPr>
              <a:t>, de </a:t>
            </a:r>
            <a:r>
              <a:rPr lang="en-US" dirty="0" err="1">
                <a:solidFill>
                  <a:schemeClr val="bg1">
                    <a:lumMod val="65000"/>
                  </a:schemeClr>
                </a:solidFill>
              </a:rPr>
              <a:t>acordo</a:t>
            </a:r>
            <a:r>
              <a:rPr lang="en-US" dirty="0">
                <a:solidFill>
                  <a:schemeClr val="bg1">
                    <a:lumMod val="65000"/>
                  </a:schemeClr>
                </a:solidFill>
              </a:rPr>
              <a:t> com o </a:t>
            </a:r>
            <a:r>
              <a:rPr lang="en-US" dirty="0" err="1">
                <a:solidFill>
                  <a:schemeClr val="bg1">
                    <a:lumMod val="65000"/>
                  </a:schemeClr>
                </a:solidFill>
              </a:rPr>
              <a:t>calendário</a:t>
            </a:r>
            <a:r>
              <a:rPr lang="en-US" dirty="0">
                <a:solidFill>
                  <a:schemeClr val="bg1">
                    <a:lumMod val="65000"/>
                  </a:schemeClr>
                </a:solidFill>
              </a:rPr>
              <a:t> </a:t>
            </a:r>
            <a:r>
              <a:rPr lang="en-US" dirty="0" err="1">
                <a:solidFill>
                  <a:schemeClr val="bg1">
                    <a:lumMod val="65000"/>
                  </a:schemeClr>
                </a:solidFill>
              </a:rPr>
              <a:t>preestabelecido</a:t>
            </a:r>
            <a:r>
              <a:rPr lang="en-US" dirty="0">
                <a:solidFill>
                  <a:schemeClr val="bg1">
                    <a:lumMod val="65000"/>
                  </a:schemeClr>
                </a:solidFill>
              </a:rPr>
              <a:t>;</a:t>
            </a:r>
          </a:p>
          <a:p>
            <a:pPr marL="457189" indent="-457189" algn="ctr">
              <a:buFont typeface="Wingdings 3" charset="2"/>
              <a:buChar char=""/>
              <a:defRPr/>
            </a:pPr>
            <a:r>
              <a:rPr lang="en-US" dirty="0">
                <a:solidFill>
                  <a:schemeClr val="bg1">
                    <a:lumMod val="65000"/>
                  </a:schemeClr>
                </a:solidFill>
              </a:rPr>
              <a:t>As </a:t>
            </a:r>
            <a:r>
              <a:rPr lang="en-US" dirty="0" err="1">
                <a:solidFill>
                  <a:schemeClr val="bg1">
                    <a:lumMod val="65000"/>
                  </a:schemeClr>
                </a:solidFill>
              </a:rPr>
              <a:t>reuniões</a:t>
            </a:r>
            <a:r>
              <a:rPr lang="en-US" dirty="0">
                <a:solidFill>
                  <a:schemeClr val="bg1">
                    <a:lumMod val="65000"/>
                  </a:schemeClr>
                </a:solidFill>
              </a:rPr>
              <a:t> </a:t>
            </a:r>
            <a:r>
              <a:rPr lang="en-US" dirty="0" err="1">
                <a:solidFill>
                  <a:schemeClr val="bg1">
                    <a:lumMod val="65000"/>
                  </a:schemeClr>
                </a:solidFill>
              </a:rPr>
              <a:t>ordinárias</a:t>
            </a:r>
            <a:r>
              <a:rPr lang="en-US" dirty="0">
                <a:solidFill>
                  <a:schemeClr val="bg1">
                    <a:lumMod val="65000"/>
                  </a:schemeClr>
                </a:solidFill>
              </a:rPr>
              <a:t> da CIPA </a:t>
            </a:r>
            <a:r>
              <a:rPr lang="en-US" dirty="0" err="1">
                <a:solidFill>
                  <a:schemeClr val="bg1">
                    <a:lumMod val="65000"/>
                  </a:schemeClr>
                </a:solidFill>
              </a:rPr>
              <a:t>serão</a:t>
            </a:r>
            <a:r>
              <a:rPr lang="en-US" dirty="0">
                <a:solidFill>
                  <a:schemeClr val="bg1">
                    <a:lumMod val="65000"/>
                  </a:schemeClr>
                </a:solidFill>
              </a:rPr>
              <a:t> </a:t>
            </a:r>
            <a:r>
              <a:rPr lang="en-US" dirty="0" err="1">
                <a:solidFill>
                  <a:schemeClr val="bg1">
                    <a:lumMod val="65000"/>
                  </a:schemeClr>
                </a:solidFill>
              </a:rPr>
              <a:t>realizadas</a:t>
            </a:r>
            <a:r>
              <a:rPr lang="en-US" dirty="0">
                <a:solidFill>
                  <a:schemeClr val="bg1">
                    <a:lumMod val="65000"/>
                  </a:schemeClr>
                </a:solidFill>
              </a:rPr>
              <a:t> </a:t>
            </a:r>
            <a:r>
              <a:rPr lang="en-US" dirty="0" err="1">
                <a:solidFill>
                  <a:schemeClr val="bg1">
                    <a:lumMod val="65000"/>
                  </a:schemeClr>
                </a:solidFill>
              </a:rPr>
              <a:t>durante</a:t>
            </a:r>
            <a:r>
              <a:rPr lang="en-US" dirty="0">
                <a:solidFill>
                  <a:schemeClr val="bg1">
                    <a:lumMod val="65000"/>
                  </a:schemeClr>
                </a:solidFill>
              </a:rPr>
              <a:t> o </a:t>
            </a:r>
            <a:r>
              <a:rPr lang="en-US" dirty="0" err="1">
                <a:solidFill>
                  <a:schemeClr val="bg1">
                    <a:lumMod val="65000"/>
                  </a:schemeClr>
                </a:solidFill>
              </a:rPr>
              <a:t>expediente</a:t>
            </a:r>
            <a:r>
              <a:rPr lang="en-US" dirty="0">
                <a:solidFill>
                  <a:schemeClr val="bg1">
                    <a:lumMod val="65000"/>
                  </a:schemeClr>
                </a:solidFill>
              </a:rPr>
              <a:t> normal da </a:t>
            </a:r>
            <a:r>
              <a:rPr lang="en-US" dirty="0" err="1">
                <a:solidFill>
                  <a:schemeClr val="bg1">
                    <a:lumMod val="65000"/>
                  </a:schemeClr>
                </a:solidFill>
              </a:rPr>
              <a:t>empresa</a:t>
            </a:r>
            <a:r>
              <a:rPr lang="en-US" dirty="0">
                <a:solidFill>
                  <a:schemeClr val="bg1">
                    <a:lumMod val="65000"/>
                  </a:schemeClr>
                </a:solidFill>
              </a:rPr>
              <a:t>;</a:t>
            </a:r>
          </a:p>
          <a:p>
            <a:pPr marL="457189" indent="-457189" algn="ctr">
              <a:buFont typeface="Wingdings 3" charset="2"/>
              <a:buChar char=""/>
              <a:defRPr/>
            </a:pPr>
            <a:r>
              <a:rPr lang="en-US" dirty="0">
                <a:solidFill>
                  <a:schemeClr val="bg1">
                    <a:lumMod val="65000"/>
                  </a:schemeClr>
                </a:solidFill>
              </a:rPr>
              <a:t>As </a:t>
            </a:r>
            <a:r>
              <a:rPr lang="en-US" dirty="0" err="1">
                <a:solidFill>
                  <a:schemeClr val="bg1">
                    <a:lumMod val="65000"/>
                  </a:schemeClr>
                </a:solidFill>
              </a:rPr>
              <a:t>reuniões</a:t>
            </a:r>
            <a:r>
              <a:rPr lang="en-US" dirty="0">
                <a:solidFill>
                  <a:schemeClr val="bg1">
                    <a:lumMod val="65000"/>
                  </a:schemeClr>
                </a:solidFill>
              </a:rPr>
              <a:t> da CIPA </a:t>
            </a:r>
            <a:r>
              <a:rPr lang="en-US" dirty="0" err="1">
                <a:solidFill>
                  <a:schemeClr val="bg1">
                    <a:lumMod val="65000"/>
                  </a:schemeClr>
                </a:solidFill>
              </a:rPr>
              <a:t>terão</a:t>
            </a:r>
            <a:r>
              <a:rPr lang="en-US" dirty="0">
                <a:solidFill>
                  <a:schemeClr val="bg1">
                    <a:lumMod val="65000"/>
                  </a:schemeClr>
                </a:solidFill>
              </a:rPr>
              <a:t> </a:t>
            </a:r>
            <a:r>
              <a:rPr lang="en-US" dirty="0" err="1">
                <a:solidFill>
                  <a:schemeClr val="bg1">
                    <a:lumMod val="65000"/>
                  </a:schemeClr>
                </a:solidFill>
              </a:rPr>
              <a:t>atas</a:t>
            </a:r>
            <a:r>
              <a:rPr lang="en-US" dirty="0">
                <a:solidFill>
                  <a:schemeClr val="bg1">
                    <a:lumMod val="65000"/>
                  </a:schemeClr>
                </a:solidFill>
              </a:rPr>
              <a:t> </a:t>
            </a:r>
            <a:r>
              <a:rPr lang="en-US" dirty="0" err="1">
                <a:solidFill>
                  <a:schemeClr val="bg1">
                    <a:lumMod val="65000"/>
                  </a:schemeClr>
                </a:solidFill>
              </a:rPr>
              <a:t>assinadas</a:t>
            </a:r>
            <a:r>
              <a:rPr lang="en-US" dirty="0">
                <a:solidFill>
                  <a:schemeClr val="bg1">
                    <a:lumMod val="65000"/>
                  </a:schemeClr>
                </a:solidFill>
              </a:rPr>
              <a:t> </a:t>
            </a:r>
            <a:r>
              <a:rPr lang="en-US" dirty="0" err="1">
                <a:solidFill>
                  <a:schemeClr val="bg1">
                    <a:lumMod val="65000"/>
                  </a:schemeClr>
                </a:solidFill>
              </a:rPr>
              <a:t>pelos</a:t>
            </a:r>
            <a:r>
              <a:rPr lang="en-US" dirty="0">
                <a:solidFill>
                  <a:schemeClr val="bg1">
                    <a:lumMod val="65000"/>
                  </a:schemeClr>
                </a:solidFill>
              </a:rPr>
              <a:t> </a:t>
            </a:r>
            <a:r>
              <a:rPr lang="en-US" dirty="0" err="1">
                <a:solidFill>
                  <a:schemeClr val="bg1">
                    <a:lumMod val="65000"/>
                  </a:schemeClr>
                </a:solidFill>
              </a:rPr>
              <a:t>presentes</a:t>
            </a:r>
            <a:r>
              <a:rPr lang="en-US" dirty="0">
                <a:solidFill>
                  <a:schemeClr val="bg1">
                    <a:lumMod val="65000"/>
                  </a:schemeClr>
                </a:solidFill>
              </a:rPr>
              <a:t>;</a:t>
            </a:r>
          </a:p>
          <a:p>
            <a:pPr algn="l">
              <a:buFont typeface="Wingdings 3" charset="2"/>
              <a:buChar char=""/>
            </a:pPr>
            <a:endParaRPr lang="en-US" dirty="0">
              <a:solidFill>
                <a:schemeClr val="tx1">
                  <a:lumMod val="75000"/>
                  <a:lumOff val="25000"/>
                </a:schemeClr>
              </a:solidFill>
            </a:endParaRPr>
          </a:p>
        </p:txBody>
      </p:sp>
      <p:pic>
        <p:nvPicPr>
          <p:cNvPr id="4" name="Imagem 3">
            <a:extLst>
              <a:ext uri="{FF2B5EF4-FFF2-40B4-BE49-F238E27FC236}">
                <a16:creationId xmlns:a16="http://schemas.microsoft.com/office/drawing/2014/main" id="{6810D35D-AD71-47E3-892F-A20A1BC019EB}"/>
              </a:ext>
            </a:extLst>
          </p:cNvPr>
          <p:cNvPicPr>
            <a:picLocks noChangeAspect="1"/>
          </p:cNvPicPr>
          <p:nvPr/>
        </p:nvPicPr>
        <p:blipFill>
          <a:blip r:embed="rId2" cstate="print"/>
          <a:stretch>
            <a:fillRect/>
          </a:stretch>
        </p:blipFill>
        <p:spPr>
          <a:xfrm>
            <a:off x="4638513" y="2954584"/>
            <a:ext cx="4602747" cy="1362113"/>
          </a:xfrm>
          <a:prstGeom prst="rect">
            <a:avLst/>
          </a:prstGeom>
        </p:spPr>
      </p:pic>
    </p:spTree>
    <p:extLst>
      <p:ext uri="{BB962C8B-B14F-4D97-AF65-F5344CB8AC3E}">
        <p14:creationId xmlns:p14="http://schemas.microsoft.com/office/powerpoint/2010/main" val="290451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841488" y="523083"/>
            <a:ext cx="7526350" cy="1320800"/>
          </a:xfrm>
        </p:spPr>
        <p:txBody>
          <a:bodyPr vert="horz" lIns="91440" tIns="45720" rIns="91440" bIns="45720" rtlCol="0" anchor="ctr">
            <a:normAutofit/>
          </a:bodyPr>
          <a:lstStyle/>
          <a:p>
            <a:pPr algn="ctr">
              <a:lnSpc>
                <a:spcPct val="90000"/>
              </a:lnSpc>
            </a:pPr>
            <a:r>
              <a:rPr lang="en-US" sz="2800" dirty="0"/>
              <a:t>REUNIÕES EXTRAORDINÁRIAS DA CIPA:</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685167" y="2160589"/>
            <a:ext cx="3720916" cy="3560733"/>
          </a:xfrm>
        </p:spPr>
        <p:txBody>
          <a:bodyPr vert="horz" lIns="91440" tIns="45720" rIns="91440" bIns="45720" rtlCol="0">
            <a:normAutofit/>
          </a:bodyPr>
          <a:lstStyle/>
          <a:p>
            <a:pPr marL="457189" indent="-457189" algn="ctr">
              <a:buFont typeface="Wingdings 3" charset="2"/>
              <a:buChar char=""/>
              <a:defRPr/>
            </a:pPr>
            <a:r>
              <a:rPr lang="pt-BR" dirty="0">
                <a:solidFill>
                  <a:schemeClr val="bg1">
                    <a:lumMod val="65000"/>
                  </a:schemeClr>
                </a:solidFill>
              </a:rPr>
              <a:t>Houver denúncia de situação de risco grave e iminente que determine aplicação de medidas corretivas de emergência;</a:t>
            </a:r>
          </a:p>
          <a:p>
            <a:pPr marL="457189" indent="-457189" algn="ctr">
              <a:buFont typeface="Wingdings 3" charset="2"/>
              <a:buChar char=""/>
              <a:defRPr/>
            </a:pPr>
            <a:r>
              <a:rPr lang="pt-BR" dirty="0">
                <a:solidFill>
                  <a:schemeClr val="bg1">
                    <a:lumMod val="65000"/>
                  </a:schemeClr>
                </a:solidFill>
              </a:rPr>
              <a:t>Ocorrer acidente do trabalho grave ou fatal;</a:t>
            </a:r>
          </a:p>
          <a:p>
            <a:pPr marL="457189" indent="-457189" algn="ctr">
              <a:buFont typeface="Wingdings 3" charset="2"/>
              <a:buChar char=""/>
              <a:defRPr/>
            </a:pPr>
            <a:r>
              <a:rPr lang="pt-BR" dirty="0">
                <a:solidFill>
                  <a:schemeClr val="bg1">
                    <a:lumMod val="65000"/>
                  </a:schemeClr>
                </a:solidFill>
              </a:rPr>
              <a:t>Houver solicitação expressa de uma </a:t>
            </a:r>
          </a:p>
          <a:p>
            <a:pPr marL="457189" indent="-457189" algn="ctr">
              <a:buFont typeface="Wingdings 3" charset="2"/>
              <a:buChar char=""/>
              <a:defRPr/>
            </a:pPr>
            <a:r>
              <a:rPr lang="pt-BR" dirty="0">
                <a:solidFill>
                  <a:schemeClr val="bg1">
                    <a:lumMod val="65000"/>
                  </a:schemeClr>
                </a:solidFill>
              </a:rPr>
              <a:t>das representações. </a:t>
            </a:r>
          </a:p>
          <a:p>
            <a:pPr algn="l">
              <a:buFont typeface="Wingdings 3" charset="2"/>
              <a:buChar char=""/>
            </a:pPr>
            <a:endParaRPr lang="en-US" dirty="0">
              <a:solidFill>
                <a:schemeClr val="tx1">
                  <a:lumMod val="75000"/>
                  <a:lumOff val="25000"/>
                </a:schemeClr>
              </a:solidFill>
            </a:endParaRPr>
          </a:p>
        </p:txBody>
      </p:sp>
      <p:pic>
        <p:nvPicPr>
          <p:cNvPr id="4" name="Imagem 3">
            <a:extLst>
              <a:ext uri="{FF2B5EF4-FFF2-40B4-BE49-F238E27FC236}">
                <a16:creationId xmlns:a16="http://schemas.microsoft.com/office/drawing/2014/main" id="{6810D35D-AD71-47E3-892F-A20A1BC019EB}"/>
              </a:ext>
            </a:extLst>
          </p:cNvPr>
          <p:cNvPicPr>
            <a:picLocks noChangeAspect="1"/>
          </p:cNvPicPr>
          <p:nvPr/>
        </p:nvPicPr>
        <p:blipFill>
          <a:blip r:embed="rId2" cstate="print"/>
          <a:stretch>
            <a:fillRect/>
          </a:stretch>
        </p:blipFill>
        <p:spPr>
          <a:xfrm>
            <a:off x="4638513" y="2954584"/>
            <a:ext cx="4602747" cy="1362113"/>
          </a:xfrm>
          <a:prstGeom prst="rect">
            <a:avLst/>
          </a:prstGeom>
        </p:spPr>
      </p:pic>
      <p:sp>
        <p:nvSpPr>
          <p:cNvPr id="5" name="Retângulo 4">
            <a:extLst>
              <a:ext uri="{FF2B5EF4-FFF2-40B4-BE49-F238E27FC236}">
                <a16:creationId xmlns:a16="http://schemas.microsoft.com/office/drawing/2014/main" id="{A8E1480E-A50C-4086-AE0C-34C230B723CC}"/>
              </a:ext>
            </a:extLst>
          </p:cNvPr>
          <p:cNvSpPr/>
          <p:nvPr/>
        </p:nvSpPr>
        <p:spPr>
          <a:xfrm>
            <a:off x="3916115" y="1474551"/>
            <a:ext cx="2941832" cy="369332"/>
          </a:xfrm>
          <a:prstGeom prst="rect">
            <a:avLst/>
          </a:prstGeom>
        </p:spPr>
        <p:txBody>
          <a:bodyPr wrap="none">
            <a:spAutoFit/>
          </a:bodyPr>
          <a:lstStyle/>
          <a:p>
            <a:pPr algn="ctr">
              <a:spcBef>
                <a:spcPct val="0"/>
              </a:spcBef>
              <a:buClr>
                <a:schemeClr val="accent6">
                  <a:lumMod val="75000"/>
                </a:schemeClr>
              </a:buClr>
              <a:defRPr/>
            </a:pPr>
            <a:r>
              <a:rPr lang="pt-BR" b="1" dirty="0">
                <a:solidFill>
                  <a:schemeClr val="bg1">
                    <a:lumMod val="65000"/>
                  </a:schemeClr>
                </a:solidFill>
                <a:latin typeface="Arial" panose="020B0604020202020204" pitchFamily="34" charset="0"/>
              </a:rPr>
              <a:t>Deverão ocorrer quando:</a:t>
            </a:r>
          </a:p>
        </p:txBody>
      </p:sp>
    </p:spTree>
    <p:extLst>
      <p:ext uri="{BB962C8B-B14F-4D97-AF65-F5344CB8AC3E}">
        <p14:creationId xmlns:p14="http://schemas.microsoft.com/office/powerpoint/2010/main" val="153327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0622E899-180A-4AA6-923E-C63729DEDB9D}"/>
              </a:ext>
            </a:extLst>
          </p:cNvPr>
          <p:cNvSpPr>
            <a:spLocks noGrp="1"/>
          </p:cNvSpPr>
          <p:nvPr>
            <p:ph type="subTitle" idx="1"/>
          </p:nvPr>
        </p:nvSpPr>
        <p:spPr>
          <a:xfrm>
            <a:off x="1334790" y="552259"/>
            <a:ext cx="7766936" cy="1096899"/>
          </a:xfrm>
        </p:spPr>
        <p:txBody>
          <a:bodyPr>
            <a:noAutofit/>
          </a:bodyPr>
          <a:lstStyle/>
          <a:p>
            <a:pPr algn="ctr"/>
            <a:r>
              <a:rPr lang="pt-BR" sz="10000" dirty="0"/>
              <a:t>RISCO </a:t>
            </a:r>
          </a:p>
          <a:p>
            <a:pPr algn="ctr"/>
            <a:r>
              <a:rPr lang="pt-BR" sz="10000" dirty="0"/>
              <a:t>X</a:t>
            </a:r>
          </a:p>
          <a:p>
            <a:pPr algn="ctr"/>
            <a:r>
              <a:rPr lang="pt-BR" sz="10000" dirty="0"/>
              <a:t>PERIGO</a:t>
            </a:r>
          </a:p>
        </p:txBody>
      </p:sp>
    </p:spTree>
    <p:extLst>
      <p:ext uri="{BB962C8B-B14F-4D97-AF65-F5344CB8AC3E}">
        <p14:creationId xmlns:p14="http://schemas.microsoft.com/office/powerpoint/2010/main" val="266485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53009" y="-577206"/>
            <a:ext cx="9008960" cy="1646302"/>
          </a:xfrm>
        </p:spPr>
        <p:txBody>
          <a:bodyPr/>
          <a:lstStyle/>
          <a:p>
            <a:r>
              <a:rPr lang="pt-BR" sz="4000" dirty="0"/>
              <a:t>TREINAMENTO CIPA – NR 05 - EAD</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321537" y="1070806"/>
            <a:ext cx="7766936" cy="1096899"/>
          </a:xfrm>
        </p:spPr>
        <p:txBody>
          <a:bodyPr>
            <a:normAutofit fontScale="92500" lnSpcReduction="10000"/>
          </a:bodyPr>
          <a:lstStyle/>
          <a:p>
            <a:pPr algn="just"/>
            <a:r>
              <a:rPr lang="pt-BR" sz="1900" dirty="0">
                <a:latin typeface="Calibri" panose="020F0502020204030204" pitchFamily="34" charset="0"/>
                <a:cs typeface="Calibri" panose="020F0502020204030204" pitchFamily="34" charset="0"/>
              </a:rPr>
              <a:t>O treinamento da NR 5 – CIPA – Comissão Interna de Prevenção de Acidentes, capacita </a:t>
            </a:r>
            <a:r>
              <a:rPr lang="pt-BR" sz="1900" dirty="0" err="1">
                <a:latin typeface="Calibri" panose="020F0502020204030204" pitchFamily="34" charset="0"/>
                <a:cs typeface="Calibri" panose="020F0502020204030204" pitchFamily="34" charset="0"/>
              </a:rPr>
              <a:t>cipeiros</a:t>
            </a:r>
            <a:r>
              <a:rPr lang="pt-BR" sz="1900" dirty="0">
                <a:latin typeface="Calibri" panose="020F0502020204030204" pitchFamily="34" charset="0"/>
                <a:cs typeface="Calibri" panose="020F0502020204030204" pitchFamily="34" charset="0"/>
              </a:rPr>
              <a:t>, titulares; suplentes ou designados quanto a prevenção de acidentes e doenças do trabalho, com ênfase na preservação da vida e a promoção da saúde dos colaboradores no  ambiente de trabalho.</a:t>
            </a:r>
          </a:p>
          <a:p>
            <a:pPr algn="ctr"/>
            <a:endParaRPr lang="pt-BR" dirty="0"/>
          </a:p>
        </p:txBody>
      </p:sp>
      <p:sp>
        <p:nvSpPr>
          <p:cNvPr id="5" name="Retângulo 4">
            <a:extLst>
              <a:ext uri="{FF2B5EF4-FFF2-40B4-BE49-F238E27FC236}">
                <a16:creationId xmlns:a16="http://schemas.microsoft.com/office/drawing/2014/main" id="{962AB0C7-B07B-4F9E-B9BB-765D8DEBD3C3}"/>
              </a:ext>
            </a:extLst>
          </p:cNvPr>
          <p:cNvSpPr/>
          <p:nvPr/>
        </p:nvSpPr>
        <p:spPr>
          <a:xfrm>
            <a:off x="715618" y="2359918"/>
            <a:ext cx="9395791" cy="2542363"/>
          </a:xfrm>
          <a:prstGeom prst="rect">
            <a:avLst/>
          </a:prstGeom>
        </p:spPr>
        <p:txBody>
          <a:bodyPr wrap="square">
            <a:spAutoFit/>
          </a:bodyPr>
          <a:lstStyle/>
          <a:p>
            <a:pPr algn="just">
              <a:lnSpc>
                <a:spcPct val="150000"/>
              </a:lnSpc>
              <a:spcAft>
                <a:spcPts val="0"/>
              </a:spcAft>
            </a:pPr>
            <a:r>
              <a:rPr lang="pt-BR"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MODALIDADE: EAD</a:t>
            </a:r>
          </a:p>
          <a:p>
            <a:pPr algn="just">
              <a:lnSpc>
                <a:spcPct val="150000"/>
              </a:lnSpc>
              <a:spcAft>
                <a:spcPts val="0"/>
              </a:spcAft>
            </a:pPr>
            <a:r>
              <a:rPr lang="pt-BR"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Nesta modalidade é possível contar com recursos interativos e flexibilidade de horário, compondo uma solução ágil e econômica para a sua capacitação ou dos seus colaboradores. O treinamento é desenvolvido inteiramente na plataforma de ensino à distância, podendo ser acessado a qualquer momento durante o período de realização do treinamento.</a:t>
            </a:r>
          </a:p>
          <a:p>
            <a:pPr algn="just">
              <a:lnSpc>
                <a:spcPct val="150000"/>
              </a:lnSpc>
              <a:spcAft>
                <a:spcPts val="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tângulo 7">
            <a:extLst>
              <a:ext uri="{FF2B5EF4-FFF2-40B4-BE49-F238E27FC236}">
                <a16:creationId xmlns:a16="http://schemas.microsoft.com/office/drawing/2014/main" id="{71C4CC48-6E03-44EB-8A99-F980597EC17E}"/>
              </a:ext>
            </a:extLst>
          </p:cNvPr>
          <p:cNvSpPr/>
          <p:nvPr/>
        </p:nvSpPr>
        <p:spPr>
          <a:xfrm>
            <a:off x="715618" y="4602214"/>
            <a:ext cx="6096000" cy="2126864"/>
          </a:xfrm>
          <a:prstGeom prst="rect">
            <a:avLst/>
          </a:prstGeom>
        </p:spPr>
        <p:txBody>
          <a:bodyPr>
            <a:spAutoFit/>
          </a:bodyPr>
          <a:lstStyle/>
          <a:p>
            <a:pPr algn="just">
              <a:lnSpc>
                <a:spcPct val="150000"/>
              </a:lnSpc>
              <a:spcAft>
                <a:spcPts val="0"/>
              </a:spcAft>
            </a:pPr>
            <a:r>
              <a:rPr lang="pt-BR"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Carga horária: </a:t>
            </a:r>
            <a:r>
              <a:rPr lang="pt-BR"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 HS                        </a:t>
            </a:r>
            <a:r>
              <a:rPr lang="pt-BR"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Vigência:</a:t>
            </a:r>
            <a:r>
              <a:rPr lang="pt-BR"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03 meses </a:t>
            </a:r>
          </a:p>
          <a:p>
            <a:pPr algn="just">
              <a:lnSpc>
                <a:spcPct val="150000"/>
              </a:lnSpc>
              <a:spcAft>
                <a:spcPts val="0"/>
              </a:spcAft>
            </a:pPr>
            <a:endParaRPr lang="pt-BR" b="1">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pt-BR" b="1">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Certificado</a:t>
            </a:r>
            <a:r>
              <a:rPr lang="pt-BR"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pt-BR"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Todos os nossos cursos são garantidos com o Certificado de Conclusão e válido em todo território Brasileiro. </a:t>
            </a:r>
          </a:p>
          <a:p>
            <a:pPr algn="just">
              <a:lnSpc>
                <a:spcPct val="150000"/>
              </a:lnSpc>
              <a:spcAft>
                <a:spcPts val="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801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dirty="0"/>
              <a:t>PERIGO: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382429" y="2332101"/>
            <a:ext cx="7766936" cy="1096899"/>
          </a:xfrm>
        </p:spPr>
        <p:txBody>
          <a:bodyPr>
            <a:normAutofit/>
          </a:bodyPr>
          <a:lstStyle/>
          <a:p>
            <a:pPr algn="ctr"/>
            <a:r>
              <a:rPr lang="pt-BR" dirty="0"/>
              <a:t>Fonte ou situação com potencial para provocar danos em termos de lesão, doença, dano à propriedade, meio ambiente, local de trabalho ou a combinação destes. </a:t>
            </a:r>
          </a:p>
          <a:p>
            <a:pPr algn="ctr"/>
            <a:endParaRPr lang="pt-BR" dirty="0"/>
          </a:p>
        </p:txBody>
      </p:sp>
      <p:sp>
        <p:nvSpPr>
          <p:cNvPr id="4" name="Retângulo 3">
            <a:extLst>
              <a:ext uri="{FF2B5EF4-FFF2-40B4-BE49-F238E27FC236}">
                <a16:creationId xmlns:a16="http://schemas.microsoft.com/office/drawing/2014/main" id="{39CBC60F-28D5-4042-9FEC-7EE1CE790A9D}"/>
              </a:ext>
            </a:extLst>
          </p:cNvPr>
          <p:cNvSpPr/>
          <p:nvPr/>
        </p:nvSpPr>
        <p:spPr>
          <a:xfrm>
            <a:off x="2469689" y="3429000"/>
            <a:ext cx="6096000" cy="707886"/>
          </a:xfrm>
          <a:prstGeom prst="rect">
            <a:avLst/>
          </a:prstGeom>
        </p:spPr>
        <p:txBody>
          <a:bodyPr>
            <a:spAutoFit/>
          </a:bodyPr>
          <a:lstStyle/>
          <a:p>
            <a:r>
              <a:rPr lang="pt-BR" sz="4000" dirty="0">
                <a:solidFill>
                  <a:schemeClr val="bg1">
                    <a:lumMod val="50000"/>
                  </a:schemeClr>
                </a:solidFill>
              </a:rPr>
              <a:t>Perigo: Fonte geradora!</a:t>
            </a:r>
          </a:p>
        </p:txBody>
      </p:sp>
      <p:pic>
        <p:nvPicPr>
          <p:cNvPr id="1026" name="Picture 2" descr="O perigo mora a um click de distância – Jornal Gazeta Informativa">
            <a:extLst>
              <a:ext uri="{FF2B5EF4-FFF2-40B4-BE49-F238E27FC236}">
                <a16:creationId xmlns:a16="http://schemas.microsoft.com/office/drawing/2014/main" id="{A453A3B0-05A7-40C4-BEFA-98DA147F1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881" y="4212856"/>
            <a:ext cx="4762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7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dirty="0"/>
              <a:t>RISCO: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248228" y="2220997"/>
            <a:ext cx="7766936" cy="1096899"/>
          </a:xfrm>
        </p:spPr>
        <p:txBody>
          <a:bodyPr/>
          <a:lstStyle/>
          <a:p>
            <a:pPr algn="ctr"/>
            <a:r>
              <a:rPr lang="pt-BR" dirty="0"/>
              <a:t>Combinação da probabilidade de ocorrência e da consequência de um determinado evento perigoso.</a:t>
            </a:r>
          </a:p>
        </p:txBody>
      </p:sp>
      <p:sp>
        <p:nvSpPr>
          <p:cNvPr id="5" name="Retângulo 4">
            <a:extLst>
              <a:ext uri="{FF2B5EF4-FFF2-40B4-BE49-F238E27FC236}">
                <a16:creationId xmlns:a16="http://schemas.microsoft.com/office/drawing/2014/main" id="{E3060785-6DCC-474A-AB41-194B1A9C644E}"/>
              </a:ext>
            </a:extLst>
          </p:cNvPr>
          <p:cNvSpPr/>
          <p:nvPr/>
        </p:nvSpPr>
        <p:spPr>
          <a:xfrm>
            <a:off x="1649568" y="3075057"/>
            <a:ext cx="7218643" cy="707886"/>
          </a:xfrm>
          <a:prstGeom prst="rect">
            <a:avLst/>
          </a:prstGeom>
        </p:spPr>
        <p:txBody>
          <a:bodyPr wrap="none">
            <a:spAutoFit/>
          </a:bodyPr>
          <a:lstStyle/>
          <a:p>
            <a:r>
              <a:rPr lang="pt-BR" sz="4000" dirty="0">
                <a:solidFill>
                  <a:schemeClr val="bg1">
                    <a:lumMod val="50000"/>
                  </a:schemeClr>
                </a:solidFill>
              </a:rPr>
              <a:t>Risco: Exposição a está fonte. </a:t>
            </a:r>
          </a:p>
        </p:txBody>
      </p:sp>
      <p:pic>
        <p:nvPicPr>
          <p:cNvPr id="2050" name="Picture 2" descr="Como avaliar um risco de segurança da informação | Solvimm">
            <a:extLst>
              <a:ext uri="{FF2B5EF4-FFF2-40B4-BE49-F238E27FC236}">
                <a16:creationId xmlns:a16="http://schemas.microsoft.com/office/drawing/2014/main" id="{856997CA-2156-4DED-B395-68BE52D85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008" y="3949748"/>
            <a:ext cx="4061377" cy="228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60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104134" y="725275"/>
            <a:ext cx="7766936" cy="2703725"/>
          </a:xfrm>
        </p:spPr>
        <p:txBody>
          <a:bodyPr>
            <a:noAutofit/>
          </a:bodyPr>
          <a:lstStyle/>
          <a:p>
            <a:pPr algn="just"/>
            <a:r>
              <a:rPr lang="pt-BR" altLang="pt-BR" sz="3000" dirty="0"/>
              <a:t>São considerados riscos ou agentes agressivos, os que podem possam trazer ou ocasionar danos à saúde do trabalhador nos ambientes de trabalho, em função de sua</a:t>
            </a:r>
          </a:p>
          <a:p>
            <a:pPr algn="just"/>
            <a:r>
              <a:rPr lang="pt-BR" altLang="pt-BR" sz="3000" dirty="0"/>
              <a:t> natureza, concentração e tempo de exposição.</a:t>
            </a:r>
            <a:endParaRPr lang="pt-BR" sz="3000" dirty="0"/>
          </a:p>
        </p:txBody>
      </p:sp>
      <p:pic>
        <p:nvPicPr>
          <p:cNvPr id="4" name="Imagem 3">
            <a:extLst>
              <a:ext uri="{FF2B5EF4-FFF2-40B4-BE49-F238E27FC236}">
                <a16:creationId xmlns:a16="http://schemas.microsoft.com/office/drawing/2014/main" id="{ACA20065-E99D-4A53-B02A-26CF6884EA19}"/>
              </a:ext>
            </a:extLst>
          </p:cNvPr>
          <p:cNvPicPr>
            <a:picLocks noChangeAspect="1"/>
          </p:cNvPicPr>
          <p:nvPr/>
        </p:nvPicPr>
        <p:blipFill>
          <a:blip r:embed="rId2" cstate="print"/>
          <a:stretch>
            <a:fillRect/>
          </a:stretch>
        </p:blipFill>
        <p:spPr>
          <a:xfrm>
            <a:off x="2001078" y="4407784"/>
            <a:ext cx="6071905" cy="98351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28704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7"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8"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9"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nálise de Riscos Ambientais -Avatz | Avatz">
            <a:extLst>
              <a:ext uri="{FF2B5EF4-FFF2-40B4-BE49-F238E27FC236}">
                <a16:creationId xmlns:a16="http://schemas.microsoft.com/office/drawing/2014/main" id="{23981EA0-A9F8-459F-85AF-DCD89FB40F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5399" y="1131994"/>
            <a:ext cx="5923078"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76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415403" y="-823151"/>
            <a:ext cx="9028411" cy="1646302"/>
          </a:xfrm>
        </p:spPr>
        <p:txBody>
          <a:bodyPr/>
          <a:lstStyle/>
          <a:p>
            <a:r>
              <a:rPr lang="pt-BR" altLang="pt-BR" sz="3000" b="1" dirty="0">
                <a:latin typeface="Arial" panose="020B0604020202020204" pitchFamily="34" charset="0"/>
                <a:cs typeface="Arial" panose="020B0604020202020204" pitchFamily="34" charset="0"/>
              </a:rPr>
              <a:t>Tabela de classificação dos riscos ambientais</a:t>
            </a:r>
            <a:r>
              <a:rPr lang="pt-BR" sz="3000" dirty="0"/>
              <a:t>:</a:t>
            </a:r>
          </a:p>
        </p:txBody>
      </p:sp>
      <p:graphicFrame>
        <p:nvGraphicFramePr>
          <p:cNvPr id="5" name="Tabela 4">
            <a:extLst>
              <a:ext uri="{FF2B5EF4-FFF2-40B4-BE49-F238E27FC236}">
                <a16:creationId xmlns:a16="http://schemas.microsoft.com/office/drawing/2014/main" id="{0DFA1E20-8EB8-47B1-95A6-ECBFE7354CEB}"/>
              </a:ext>
            </a:extLst>
          </p:cNvPr>
          <p:cNvGraphicFramePr>
            <a:graphicFrameLocks noGrp="1"/>
          </p:cNvGraphicFramePr>
          <p:nvPr>
            <p:extLst>
              <p:ext uri="{D42A27DB-BD31-4B8C-83A1-F6EECF244321}">
                <p14:modId xmlns:p14="http://schemas.microsoft.com/office/powerpoint/2010/main" val="1825102499"/>
              </p:ext>
            </p:extLst>
          </p:nvPr>
        </p:nvGraphicFramePr>
        <p:xfrm>
          <a:off x="269629" y="950620"/>
          <a:ext cx="10358615" cy="5507010"/>
        </p:xfrm>
        <a:graphic>
          <a:graphicData uri="http://schemas.openxmlformats.org/drawingml/2006/table">
            <a:tbl>
              <a:tblPr firstRow="1" bandRow="1">
                <a:tableStyleId>{5940675A-B579-460E-94D1-54222C63F5DA}</a:tableStyleId>
              </a:tblPr>
              <a:tblGrid>
                <a:gridCol w="1470638">
                  <a:extLst>
                    <a:ext uri="{9D8B030D-6E8A-4147-A177-3AD203B41FA5}">
                      <a16:colId xmlns:a16="http://schemas.microsoft.com/office/drawing/2014/main" val="20000"/>
                    </a:ext>
                  </a:extLst>
                </a:gridCol>
                <a:gridCol w="1571970">
                  <a:extLst>
                    <a:ext uri="{9D8B030D-6E8A-4147-A177-3AD203B41FA5}">
                      <a16:colId xmlns:a16="http://schemas.microsoft.com/office/drawing/2014/main" val="20001"/>
                    </a:ext>
                  </a:extLst>
                </a:gridCol>
                <a:gridCol w="1717975">
                  <a:extLst>
                    <a:ext uri="{9D8B030D-6E8A-4147-A177-3AD203B41FA5}">
                      <a16:colId xmlns:a16="http://schemas.microsoft.com/office/drawing/2014/main" val="20002"/>
                    </a:ext>
                  </a:extLst>
                </a:gridCol>
                <a:gridCol w="2902662">
                  <a:extLst>
                    <a:ext uri="{9D8B030D-6E8A-4147-A177-3AD203B41FA5}">
                      <a16:colId xmlns:a16="http://schemas.microsoft.com/office/drawing/2014/main" val="20003"/>
                    </a:ext>
                  </a:extLst>
                </a:gridCol>
                <a:gridCol w="2695370">
                  <a:extLst>
                    <a:ext uri="{9D8B030D-6E8A-4147-A177-3AD203B41FA5}">
                      <a16:colId xmlns:a16="http://schemas.microsoft.com/office/drawing/2014/main" val="20004"/>
                    </a:ext>
                  </a:extLst>
                </a:gridCol>
              </a:tblGrid>
              <a:tr h="326889">
                <a:tc>
                  <a:txBody>
                    <a:bodyPr/>
                    <a:lstStyle/>
                    <a:p>
                      <a:pPr algn="ctr"/>
                      <a:r>
                        <a:rPr lang="pt-BR" sz="1200">
                          <a:solidFill>
                            <a:schemeClr val="bg1"/>
                          </a:solidFill>
                          <a:latin typeface="Arial Black" panose="020B0A04020102020204" pitchFamily="34" charset="0"/>
                          <a:cs typeface="Arial" panose="020B0604020202020204" pitchFamily="34" charset="0"/>
                        </a:rPr>
                        <a:t>GRUPO 1 </a:t>
                      </a:r>
                    </a:p>
                    <a:p>
                      <a:pPr algn="ctr"/>
                      <a:r>
                        <a:rPr lang="pt-BR" sz="1200">
                          <a:solidFill>
                            <a:schemeClr val="bg1"/>
                          </a:solidFill>
                          <a:latin typeface="Arial Black" panose="020B0A04020102020204" pitchFamily="34" charset="0"/>
                          <a:cs typeface="Arial" panose="020B0604020202020204" pitchFamily="34" charset="0"/>
                        </a:rPr>
                        <a:t>VERDE</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00B050"/>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GRUPO 2  </a:t>
                      </a:r>
                    </a:p>
                    <a:p>
                      <a:pPr algn="ctr"/>
                      <a:r>
                        <a:rPr lang="pt-BR" sz="1200">
                          <a:solidFill>
                            <a:schemeClr val="bg1"/>
                          </a:solidFill>
                          <a:latin typeface="Arial Black" panose="020B0A04020102020204" pitchFamily="34" charset="0"/>
                          <a:cs typeface="Arial" panose="020B0604020202020204" pitchFamily="34" charset="0"/>
                        </a:rPr>
                        <a:t>VERMELHO</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FF0000"/>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GRUPO 3 </a:t>
                      </a:r>
                    </a:p>
                    <a:p>
                      <a:pPr algn="ctr"/>
                      <a:r>
                        <a:rPr lang="pt-BR" sz="1200">
                          <a:solidFill>
                            <a:schemeClr val="bg1"/>
                          </a:solidFill>
                          <a:latin typeface="Arial Black" panose="020B0A04020102020204" pitchFamily="34" charset="0"/>
                          <a:cs typeface="Arial" panose="020B0604020202020204" pitchFamily="34" charset="0"/>
                        </a:rPr>
                        <a:t>MARROM</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chemeClr val="accent2">
                        <a:lumMod val="50000"/>
                      </a:schemeClr>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GRUPO 4</a:t>
                      </a:r>
                    </a:p>
                    <a:p>
                      <a:pPr algn="ctr"/>
                      <a:r>
                        <a:rPr lang="pt-BR" sz="1200">
                          <a:solidFill>
                            <a:schemeClr val="bg1"/>
                          </a:solidFill>
                          <a:latin typeface="Arial Black" panose="020B0A04020102020204" pitchFamily="34" charset="0"/>
                          <a:cs typeface="Arial" panose="020B0604020202020204" pitchFamily="34" charset="0"/>
                        </a:rPr>
                        <a:t>AMARELO</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F0BF0D"/>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GRUPO 5 </a:t>
                      </a:r>
                    </a:p>
                    <a:p>
                      <a:pPr algn="ctr"/>
                      <a:r>
                        <a:rPr lang="pt-BR" sz="1200">
                          <a:solidFill>
                            <a:schemeClr val="bg1"/>
                          </a:solidFill>
                          <a:latin typeface="Arial Black" panose="020B0A04020102020204" pitchFamily="34" charset="0"/>
                          <a:cs typeface="Arial" panose="020B0604020202020204" pitchFamily="34" charset="0"/>
                        </a:rPr>
                        <a:t>AZUL</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0070C0"/>
                    </a:solidFill>
                  </a:tcPr>
                </a:tc>
                <a:extLst>
                  <a:ext uri="{0D108BD9-81ED-4DB2-BD59-A6C34878D82A}">
                    <a16:rowId xmlns:a16="http://schemas.microsoft.com/office/drawing/2014/main" val="10000"/>
                  </a:ext>
                </a:extLst>
              </a:tr>
              <a:tr h="195185">
                <a:tc>
                  <a:txBody>
                    <a:bodyPr/>
                    <a:lstStyle/>
                    <a:p>
                      <a:pPr algn="ctr"/>
                      <a:r>
                        <a:rPr lang="pt-BR" sz="1200">
                          <a:solidFill>
                            <a:schemeClr val="bg1"/>
                          </a:solidFill>
                          <a:latin typeface="Arial Black" panose="020B0A04020102020204" pitchFamily="34" charset="0"/>
                          <a:cs typeface="Arial" panose="020B0604020202020204" pitchFamily="34" charset="0"/>
                        </a:rPr>
                        <a:t>FÍSICO</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00B050"/>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QUÍMICO</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FF0000"/>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BIOLÓGICOS</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chemeClr val="accent2">
                        <a:lumMod val="50000"/>
                      </a:schemeClr>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ERGONÔMICO</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F0BF0D"/>
                    </a:solidFill>
                  </a:tcPr>
                </a:tc>
                <a:tc>
                  <a:txBody>
                    <a:bodyPr/>
                    <a:lstStyle/>
                    <a:p>
                      <a:pPr algn="ctr"/>
                      <a:r>
                        <a:rPr lang="pt-BR" sz="1200">
                          <a:solidFill>
                            <a:schemeClr val="bg1"/>
                          </a:solidFill>
                          <a:latin typeface="Arial Black" panose="020B0A04020102020204" pitchFamily="34" charset="0"/>
                          <a:cs typeface="Arial" panose="020B0604020202020204" pitchFamily="34" charset="0"/>
                        </a:rPr>
                        <a:t>ACIDENTE</a:t>
                      </a:r>
                      <a:endParaRPr lang="pt-BR" sz="1200" dirty="0">
                        <a:solidFill>
                          <a:schemeClr val="bg1"/>
                        </a:solidFill>
                        <a:latin typeface="Arial Black" panose="020B0A04020102020204" pitchFamily="34" charset="0"/>
                        <a:cs typeface="Arial" panose="020B0604020202020204" pitchFamily="34" charset="0"/>
                      </a:endParaRPr>
                    </a:p>
                  </a:txBody>
                  <a:tcPr marL="88148" marR="88148" marT="44075" marB="44075">
                    <a:solidFill>
                      <a:srgbClr val="0070C0"/>
                    </a:solidFill>
                  </a:tcPr>
                </a:tc>
                <a:extLst>
                  <a:ext uri="{0D108BD9-81ED-4DB2-BD59-A6C34878D82A}">
                    <a16:rowId xmlns:a16="http://schemas.microsoft.com/office/drawing/2014/main" val="10001"/>
                  </a:ext>
                </a:extLst>
              </a:tr>
              <a:tr h="3443863">
                <a:tc>
                  <a:txBody>
                    <a:bodyPr/>
                    <a:lstStyle/>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RUÍDOS</a:t>
                      </a:r>
                    </a:p>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VIBRAÇÕES</a:t>
                      </a:r>
                    </a:p>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RADIAÇÃO IONIZANTE</a:t>
                      </a:r>
                    </a:p>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RADIAÇÃO</a:t>
                      </a:r>
                      <a:r>
                        <a:rPr lang="pt-BR" sz="1400" b="1" baseline="0">
                          <a:latin typeface="Arial" panose="020B0604020202020204" pitchFamily="34" charset="0"/>
                          <a:cs typeface="Arial" panose="020B0604020202020204" pitchFamily="34" charset="0"/>
                        </a:rPr>
                        <a:t> NÃO IONIZANTE</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FRIO</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CALOR </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PRESSÕES ANORMAIS</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UMIDADE</a:t>
                      </a:r>
                      <a:endParaRPr lang="pt-BR" sz="1400" b="1" dirty="0">
                        <a:latin typeface="Arial" panose="020B0604020202020204" pitchFamily="34" charset="0"/>
                        <a:cs typeface="Arial" panose="020B0604020202020204" pitchFamily="34" charset="0"/>
                      </a:endParaRPr>
                    </a:p>
                  </a:txBody>
                  <a:tcPr marL="88148" marR="88148" marT="44075" marB="44075"/>
                </a:tc>
                <a:tc>
                  <a:txBody>
                    <a:bodyPr/>
                    <a:lstStyle/>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POEIRA</a:t>
                      </a:r>
                    </a:p>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FUMOS</a:t>
                      </a:r>
                    </a:p>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NÉVOA</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NEBLINA</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GASES</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VAPORES</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SUBSTÂNCIAS, COMPOSTOS OU PRODUTOS QUÍMICO EM GERAL</a:t>
                      </a:r>
                      <a:endParaRPr lang="pt-BR" sz="1400" dirty="0"/>
                    </a:p>
                  </a:txBody>
                  <a:tcPr marL="88148" marR="88148" marT="44075" marB="44075"/>
                </a:tc>
                <a:tc>
                  <a:txBody>
                    <a:bodyPr/>
                    <a:lstStyle/>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VIRUS</a:t>
                      </a:r>
                    </a:p>
                    <a:p>
                      <a:pPr marL="285750" indent="-285750" algn="l">
                        <a:lnSpc>
                          <a:spcPct val="150000"/>
                        </a:lnSpc>
                        <a:buFont typeface="Wingdings" panose="05000000000000000000" pitchFamily="2" charset="2"/>
                        <a:buChar char="ü"/>
                      </a:pPr>
                      <a:r>
                        <a:rPr lang="pt-BR" sz="1400" b="1">
                          <a:latin typeface="Arial" panose="020B0604020202020204" pitchFamily="34" charset="0"/>
                          <a:cs typeface="Arial" panose="020B0604020202020204" pitchFamily="34" charset="0"/>
                        </a:rPr>
                        <a:t>BACTÉRIAS</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PROTOZOÁRIOS</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PARASITAS</a:t>
                      </a:r>
                    </a:p>
                    <a:p>
                      <a:pPr marL="285750" indent="-285750" algn="l">
                        <a:lnSpc>
                          <a:spcPct val="150000"/>
                        </a:lnSpc>
                        <a:buFont typeface="Wingdings" panose="05000000000000000000" pitchFamily="2" charset="2"/>
                        <a:buChar char="ü"/>
                      </a:pPr>
                      <a:r>
                        <a:rPr lang="pt-BR" sz="1400" b="1" baseline="0">
                          <a:latin typeface="Arial" panose="020B0604020202020204" pitchFamily="34" charset="0"/>
                          <a:cs typeface="Arial" panose="020B0604020202020204" pitchFamily="34" charset="0"/>
                        </a:rPr>
                        <a:t>BACILOS</a:t>
                      </a:r>
                      <a:endParaRPr lang="pt-BR" sz="1400">
                        <a:latin typeface="Arial" panose="020B0604020202020204" pitchFamily="34" charset="0"/>
                        <a:cs typeface="Arial" panose="020B0604020202020204" pitchFamily="34" charset="0"/>
                      </a:endParaRPr>
                    </a:p>
                    <a:p>
                      <a:endParaRPr lang="pt-BR" sz="1400" dirty="0"/>
                    </a:p>
                  </a:txBody>
                  <a:tcPr marL="88148" marR="88148" marT="44075" marB="44075"/>
                </a:tc>
                <a:tc>
                  <a:txBody>
                    <a:bodyPr/>
                    <a:lstStyle/>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ESFORÇO FÍSICO INTENSO </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LEVANTAMENTO E TRANSPORTE MANUAL DE PESO</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POSTURA INADEQUADA</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CONTROLE RÍGIDO DE PRODUTIVIDADE</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IMPOSIÇÃO DE RITMOS EXCESSIVOS</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TRABALHO EM TURNO E NOTURNO</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JORNADA DE TRABALHO PROLONGADAS</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MONOTOMIA E REPETITIVIDADE</a:t>
                      </a:r>
                      <a:endParaRPr lang="pt-BR" sz="1400" kern="1200">
                        <a:solidFill>
                          <a:schemeClr val="tx1"/>
                        </a:solidFill>
                        <a:effectLst/>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pt-BR" sz="1400" b="1" kern="1200">
                          <a:solidFill>
                            <a:schemeClr val="tx1"/>
                          </a:solidFill>
                          <a:effectLst/>
                          <a:latin typeface="Arial" panose="020B0604020202020204" pitchFamily="34" charset="0"/>
                          <a:ea typeface="+mn-ea"/>
                          <a:cs typeface="Arial" panose="020B0604020202020204" pitchFamily="34" charset="0"/>
                        </a:rPr>
                        <a:t>OUTRAS SITUAÇÕES CAUSADORAS DE STRESS FÍSICO/OU PSÍQUICO</a:t>
                      </a:r>
                      <a:endParaRPr lang="pt-BR" sz="1400" kern="1200">
                        <a:solidFill>
                          <a:schemeClr val="tx1"/>
                        </a:solidFill>
                        <a:effectLst/>
                        <a:latin typeface="Arial" panose="020B0604020202020204" pitchFamily="34" charset="0"/>
                        <a:ea typeface="+mn-ea"/>
                        <a:cs typeface="Arial" panose="020B0604020202020204" pitchFamily="34" charset="0"/>
                      </a:endParaRPr>
                    </a:p>
                    <a:p>
                      <a:endParaRPr lang="pt-BR" sz="1400" dirty="0">
                        <a:latin typeface="Arial" panose="020B0604020202020204" pitchFamily="34" charset="0"/>
                        <a:cs typeface="Arial" panose="020B0604020202020204" pitchFamily="34" charset="0"/>
                      </a:endParaRPr>
                    </a:p>
                  </a:txBody>
                  <a:tcPr marL="88148" marR="88148" marT="44075" marB="44075"/>
                </a:tc>
                <a:tc>
                  <a:txBody>
                    <a:bodyPr/>
                    <a:lstStyle/>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ARRANJO FÍSICO INADEQUADO</a:t>
                      </a:r>
                    </a:p>
                    <a:p>
                      <a:pPr marL="171450" indent="-171450">
                        <a:buFont typeface="Wingdings" panose="05000000000000000000" pitchFamily="2" charset="2"/>
                        <a:buChar char="ü"/>
                      </a:pPr>
                      <a:r>
                        <a:rPr lang="pt-BR" sz="1400" b="1">
                          <a:solidFill>
                            <a:schemeClr val="tx1"/>
                          </a:solidFill>
                          <a:latin typeface="Arial" panose="020B0604020202020204" pitchFamily="34" charset="0"/>
                          <a:cs typeface="Arial" panose="020B0604020202020204" pitchFamily="34" charset="0"/>
                        </a:rPr>
                        <a:t>MÁQUINAS E EQUIPAMENTOS SEM PROTEÇÃO</a:t>
                      </a:r>
                    </a:p>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FERRAMENTAS INADEQUADAS OU DEFEITUOSAS</a:t>
                      </a:r>
                    </a:p>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ILUMINAÇÃO INADEQUADA</a:t>
                      </a:r>
                    </a:p>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ELETRICIDADE</a:t>
                      </a:r>
                    </a:p>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PROBABILIDADE DE INCÊNDIO OU EXPLOSÃO</a:t>
                      </a:r>
                    </a:p>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ARMAZENAMENTO INADEQUADO</a:t>
                      </a:r>
                    </a:p>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ANIMAIS PEÇONHENTOS</a:t>
                      </a:r>
                    </a:p>
                    <a:p>
                      <a:pPr marL="171450" indent="-171450">
                        <a:buFont typeface="Wingdings" panose="05000000000000000000" pitchFamily="2" charset="2"/>
                        <a:buChar char="ü"/>
                      </a:pPr>
                      <a:r>
                        <a:rPr lang="pt-BR" sz="1400" b="1">
                          <a:latin typeface="Arial" panose="020B0604020202020204" pitchFamily="34" charset="0"/>
                          <a:cs typeface="Arial" panose="020B0604020202020204" pitchFamily="34" charset="0"/>
                        </a:rPr>
                        <a:t>OUTRAS SITUAÇÕES DE RISCO QUE PODERÃO CONTRIBUIR PARA A OCORRÊNCIA DE ACIDENTES</a:t>
                      </a:r>
                    </a:p>
                    <a:p>
                      <a:endParaRPr lang="pt-BR" sz="1400" dirty="0"/>
                    </a:p>
                  </a:txBody>
                  <a:tcPr marL="88148" marR="88148" marT="44075" marB="4407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4764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r>
              <a:rPr lang="pt-BR" dirty="0"/>
              <a:t>O QUE SÃO RISCOS FÍSICOS?</a:t>
            </a:r>
            <a:br>
              <a:rPr lang="pt-BR" dirty="0"/>
            </a:br>
            <a:endParaRPr lang="pt-BR" dirty="0"/>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000797"/>
            <a:ext cx="7766936" cy="1096899"/>
          </a:xfrm>
        </p:spPr>
        <p:txBody>
          <a:bodyPr>
            <a:normAutofit fontScale="25000" lnSpcReduction="20000"/>
          </a:bodyPr>
          <a:lstStyle/>
          <a:p>
            <a:pPr algn="just"/>
            <a:r>
              <a:rPr lang="pt-BR" sz="10000" dirty="0"/>
              <a:t>	São riscos ambientais que se apresentam em forma de energia como os ruídos, temperaturas extremas, vibrações, radiações ionizantes, radiações não ionizantes, frio, calor, pressões anormais e umidade.</a:t>
            </a:r>
          </a:p>
          <a:p>
            <a:pPr algn="ctr"/>
            <a:endParaRPr lang="pt-BR" sz="3000" dirty="0"/>
          </a:p>
        </p:txBody>
      </p:sp>
      <p:pic>
        <p:nvPicPr>
          <p:cNvPr id="4098" name="Picture 2" descr="Ruído Ocupacional - O que é e quais Medidas Preventivas Tomar">
            <a:extLst>
              <a:ext uri="{FF2B5EF4-FFF2-40B4-BE49-F238E27FC236}">
                <a16:creationId xmlns:a16="http://schemas.microsoft.com/office/drawing/2014/main" id="{BAEDDE1A-A3E4-49E8-8F6B-14C955839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60" y="3760305"/>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ST Online -Risco Físico Calor: tudo o que você precisa saber">
            <a:extLst>
              <a:ext uri="{FF2B5EF4-FFF2-40B4-BE49-F238E27FC236}">
                <a16:creationId xmlns:a16="http://schemas.microsoft.com/office/drawing/2014/main" id="{A5A2076D-D6D5-4EEA-9CE0-F7B250D41A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1215" y="3097696"/>
            <a:ext cx="3599647" cy="20659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 que são agentes físicos? | CliqueFarma">
            <a:extLst>
              <a:ext uri="{FF2B5EF4-FFF2-40B4-BE49-F238E27FC236}">
                <a16:creationId xmlns:a16="http://schemas.microsoft.com/office/drawing/2014/main" id="{B215A29E-3675-446A-93AD-A4042BC37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878" y="4396909"/>
            <a:ext cx="22479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ufrgs.br/vies/wp-content/uploads/2012/04/frio.jpg">
            <a:extLst>
              <a:ext uri="{FF2B5EF4-FFF2-40B4-BE49-F238E27FC236}">
                <a16:creationId xmlns:a16="http://schemas.microsoft.com/office/drawing/2014/main" id="{B299F8B4-2C2B-4C72-A6D5-0E550DF96983}"/>
              </a:ext>
            </a:extLst>
          </p:cNvPr>
          <p:cNvPicPr>
            <a:picLocks noChangeAspect="1" noChangeArrowheads="1"/>
          </p:cNvPicPr>
          <p:nvPr/>
        </p:nvPicPr>
        <p:blipFill>
          <a:blip r:embed="rId5" cstate="print"/>
          <a:srcRect/>
          <a:stretch>
            <a:fillRect/>
          </a:stretch>
        </p:blipFill>
        <p:spPr bwMode="auto">
          <a:xfrm>
            <a:off x="7467298" y="4539577"/>
            <a:ext cx="1695832" cy="1671834"/>
          </a:xfrm>
          <a:prstGeom prst="rect">
            <a:avLst/>
          </a:prstGeom>
          <a:noFill/>
          <a:ln w="9525">
            <a:noFill/>
            <a:miter lim="800000"/>
            <a:headEnd/>
            <a:tailEnd/>
          </a:ln>
        </p:spPr>
      </p:pic>
    </p:spTree>
    <p:extLst>
      <p:ext uri="{BB962C8B-B14F-4D97-AF65-F5344CB8AC3E}">
        <p14:creationId xmlns:p14="http://schemas.microsoft.com/office/powerpoint/2010/main" val="281515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4863951" y="1572125"/>
            <a:ext cx="4410051" cy="2475635"/>
          </a:xfrm>
        </p:spPr>
        <p:txBody>
          <a:bodyPr>
            <a:normAutofit/>
          </a:bodyPr>
          <a:lstStyle/>
          <a:p>
            <a:pPr>
              <a:lnSpc>
                <a:spcPct val="90000"/>
              </a:lnSpc>
            </a:pPr>
            <a:r>
              <a:rPr lang="pt-BR" sz="4200"/>
              <a:t>O QUE SÃO RISCOS QUIMÍCOS?</a:t>
            </a:r>
            <a:br>
              <a:rPr lang="pt-BR" sz="4200"/>
            </a:br>
            <a:endParaRPr lang="pt-BR" sz="4200"/>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4863283" y="4047760"/>
            <a:ext cx="4410719" cy="1552894"/>
          </a:xfrm>
        </p:spPr>
        <p:txBody>
          <a:bodyPr>
            <a:normAutofit/>
          </a:bodyPr>
          <a:lstStyle/>
          <a:p>
            <a:pPr algn="just">
              <a:lnSpc>
                <a:spcPct val="90000"/>
              </a:lnSpc>
            </a:pPr>
            <a:r>
              <a:rPr lang="pt-BR" sz="1500" dirty="0"/>
              <a:t>	Substâncias, compostos ou produtos que possam penetrar no organismo pela via respiratória, nas formas de poeiras, fumos, névoas, neblinas, gases ou vapores, ou que, pela natureza da atividade de exposição, possam ter contato ou ser absorvido pelo organismo através da pele ou por ingestão.</a:t>
            </a:r>
          </a:p>
          <a:p>
            <a:pPr>
              <a:lnSpc>
                <a:spcPct val="90000"/>
              </a:lnSpc>
            </a:pPr>
            <a:endParaRPr lang="pt-BR" sz="1500" dirty="0"/>
          </a:p>
        </p:txBody>
      </p:sp>
      <p:pic>
        <p:nvPicPr>
          <p:cNvPr id="5122" name="Picture 2" descr="Como prevenir os riscos químicos no ambiente de trabalho? - Gestão de SST">
            <a:extLst>
              <a:ext uri="{FF2B5EF4-FFF2-40B4-BE49-F238E27FC236}">
                <a16:creationId xmlns:a16="http://schemas.microsoft.com/office/drawing/2014/main" id="{36941D0F-B405-4E21-8A9B-6B4D342E4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56" r="8637" b="1"/>
          <a:stretch/>
        </p:blipFill>
        <p:spPr bwMode="auto">
          <a:xfrm>
            <a:off x="794084" y="1572125"/>
            <a:ext cx="3841230" cy="402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84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255474" y="-524195"/>
            <a:ext cx="9518743" cy="1646302"/>
          </a:xfrm>
        </p:spPr>
        <p:txBody>
          <a:bodyPr/>
          <a:lstStyle/>
          <a:p>
            <a:r>
              <a:rPr lang="pt-BR" sz="3500" dirty="0"/>
              <a:t>FISPQ – FICHA DE PRODUTOS QUÍMICOS:</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090881" y="1828519"/>
            <a:ext cx="7766936" cy="1096899"/>
          </a:xfrm>
        </p:spPr>
        <p:txBody>
          <a:bodyPr>
            <a:normAutofit fontScale="92500" lnSpcReduction="10000"/>
          </a:bodyPr>
          <a:lstStyle/>
          <a:p>
            <a:pPr algn="just"/>
            <a:r>
              <a:rPr lang="pt-BR" dirty="0">
                <a:latin typeface="Arial" panose="020B0604020202020204" pitchFamily="34" charset="0"/>
                <a:cs typeface="Arial" panose="020B0604020202020204" pitchFamily="34" charset="0"/>
              </a:rPr>
              <a:t>	Finalidade de informar sobre os procedimentos de segurança, riscos a integridade física, saúde, acidentes. Formas armazenar, transportar, combate ou neutralização a intoxicação ao fogo ou ações de emergências dos produtos químicos.</a:t>
            </a:r>
            <a:endParaRPr lang="pt-BR" sz="6000" dirty="0">
              <a:latin typeface="Arial" panose="020B0604020202020204" pitchFamily="34" charset="0"/>
              <a:cs typeface="Arial" panose="020B0604020202020204" pitchFamily="34" charset="0"/>
            </a:endParaRPr>
          </a:p>
          <a:p>
            <a:pPr algn="ctr"/>
            <a:endParaRPr lang="pt-BR" dirty="0"/>
          </a:p>
        </p:txBody>
      </p:sp>
      <p:sp>
        <p:nvSpPr>
          <p:cNvPr id="4" name="Retângulo 3">
            <a:extLst>
              <a:ext uri="{FF2B5EF4-FFF2-40B4-BE49-F238E27FC236}">
                <a16:creationId xmlns:a16="http://schemas.microsoft.com/office/drawing/2014/main" id="{61B51EF3-0011-460F-9420-C864B49420D9}"/>
              </a:ext>
            </a:extLst>
          </p:cNvPr>
          <p:cNvSpPr/>
          <p:nvPr/>
        </p:nvSpPr>
        <p:spPr>
          <a:xfrm>
            <a:off x="410817" y="6233348"/>
            <a:ext cx="10005391" cy="323165"/>
          </a:xfrm>
          <a:prstGeom prst="rect">
            <a:avLst/>
          </a:prstGeom>
        </p:spPr>
        <p:txBody>
          <a:bodyPr wrap="square">
            <a:spAutoFit/>
          </a:bodyPr>
          <a:lstStyle/>
          <a:p>
            <a:r>
              <a:rPr lang="pt-BR" sz="1500" b="1" dirty="0" err="1">
                <a:solidFill>
                  <a:srgbClr val="FF0000"/>
                </a:solidFill>
                <a:latin typeface="Arial" panose="020B0604020202020204" pitchFamily="34" charset="0"/>
                <a:cs typeface="Arial" panose="020B0604020202020204" pitchFamily="34" charset="0"/>
              </a:rPr>
              <a:t>Obs</a:t>
            </a:r>
            <a:r>
              <a:rPr lang="pt-BR" sz="1500" b="1" dirty="0">
                <a:solidFill>
                  <a:srgbClr val="FF0000"/>
                </a:solidFill>
                <a:latin typeface="Arial" panose="020B0604020202020204" pitchFamily="34" charset="0"/>
                <a:cs typeface="Arial" panose="020B0604020202020204" pitchFamily="34" charset="0"/>
              </a:rPr>
              <a:t>: Empresas que possuam produtos químicos em geral, devem possuir as fichas para consulta</a:t>
            </a:r>
            <a:endParaRPr lang="pt-BR" sz="1500" dirty="0"/>
          </a:p>
        </p:txBody>
      </p:sp>
      <p:pic>
        <p:nvPicPr>
          <p:cNvPr id="5" name="Picture 2" descr="http://viladesign.com.br/wp-content/uploads/2015/02/th_DESIGN-Fispq-Capa.jpg">
            <a:extLst>
              <a:ext uri="{FF2B5EF4-FFF2-40B4-BE49-F238E27FC236}">
                <a16:creationId xmlns:a16="http://schemas.microsoft.com/office/drawing/2014/main" id="{13A91B0E-3AA4-42DE-8701-DBA085C728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7158" y="2925418"/>
            <a:ext cx="3814382" cy="286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7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255474" y="-524195"/>
            <a:ext cx="9518743" cy="1646302"/>
          </a:xfrm>
        </p:spPr>
        <p:txBody>
          <a:bodyPr/>
          <a:lstStyle/>
          <a:p>
            <a:r>
              <a:rPr lang="pt-BR" sz="3500" dirty="0"/>
              <a:t>Conteúdo e modelo geral de uma FISPQ:</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1245423"/>
            <a:ext cx="7766936" cy="1096899"/>
          </a:xfrm>
        </p:spPr>
        <p:txBody>
          <a:bodyPr>
            <a:normAutofit/>
          </a:bodyPr>
          <a:lstStyle/>
          <a:p>
            <a:pPr algn="just"/>
            <a:r>
              <a:rPr lang="pt-BR" dirty="0">
                <a:latin typeface="Arial" panose="020B0604020202020204" pitchFamily="34" charset="0"/>
                <a:cs typeface="Arial" panose="020B0604020202020204" pitchFamily="34" charset="0"/>
              </a:rPr>
              <a:t>	Uma FISPQ deve fornecer as informações sobre o produto químico nas seções abaixo, cujos títulos, numeração e sequência não podem ser alterados:</a:t>
            </a:r>
          </a:p>
          <a:p>
            <a:pPr algn="just"/>
            <a:endParaRPr lang="pt-BR" dirty="0"/>
          </a:p>
        </p:txBody>
      </p:sp>
      <p:pic>
        <p:nvPicPr>
          <p:cNvPr id="5" name="Picture 2" descr="http://viladesign.com.br/wp-content/uploads/2015/02/th_DESIGN-Fispq-Capa.jpg">
            <a:extLst>
              <a:ext uri="{FF2B5EF4-FFF2-40B4-BE49-F238E27FC236}">
                <a16:creationId xmlns:a16="http://schemas.microsoft.com/office/drawing/2014/main" id="{13A91B0E-3AA4-42DE-8701-DBA085C728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9016" y="5141844"/>
            <a:ext cx="1935192" cy="1451394"/>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AA8A807A-8CE0-4C67-A8A1-7A01A0145896}"/>
              </a:ext>
            </a:extLst>
          </p:cNvPr>
          <p:cNvSpPr txBox="1"/>
          <p:nvPr/>
        </p:nvSpPr>
        <p:spPr>
          <a:xfrm>
            <a:off x="859546" y="2724545"/>
            <a:ext cx="4891897" cy="3166188"/>
          </a:xfrm>
          <a:prstGeom prst="rect">
            <a:avLst/>
          </a:prstGeom>
          <a:noFill/>
        </p:spPr>
        <p:txBody>
          <a:bodyPr wrap="square" rtlCol="0">
            <a:spAutoFit/>
          </a:bodyPr>
          <a:lstStyle/>
          <a:p>
            <a:pPr marL="457189" indent="-457189">
              <a:lnSpc>
                <a:spcPct val="150000"/>
              </a:lnSpc>
              <a:buFont typeface="+mj-lt"/>
              <a:buAutoNum type="arabicPeriod"/>
            </a:pPr>
            <a:r>
              <a:rPr lang="pt-BR" sz="1500" dirty="0"/>
              <a:t>Identificação do produto e da empresa</a:t>
            </a:r>
          </a:p>
          <a:p>
            <a:pPr marL="457189" indent="-457189">
              <a:lnSpc>
                <a:spcPct val="150000"/>
              </a:lnSpc>
              <a:buFont typeface="+mj-lt"/>
              <a:buAutoNum type="arabicPeriod"/>
            </a:pPr>
            <a:r>
              <a:rPr lang="pt-BR" sz="1500" dirty="0"/>
              <a:t>Identificação de perigos</a:t>
            </a:r>
          </a:p>
          <a:p>
            <a:pPr marL="457189" indent="-457189">
              <a:lnSpc>
                <a:spcPct val="150000"/>
              </a:lnSpc>
              <a:buFont typeface="+mj-lt"/>
              <a:buAutoNum type="arabicPeriod"/>
            </a:pPr>
            <a:r>
              <a:rPr lang="pt-BR" sz="1500" dirty="0"/>
              <a:t>Composição e informações sobre os ingredientes</a:t>
            </a:r>
          </a:p>
          <a:p>
            <a:pPr marL="457189" indent="-457189">
              <a:lnSpc>
                <a:spcPct val="150000"/>
              </a:lnSpc>
              <a:buFont typeface="+mj-lt"/>
              <a:buAutoNum type="arabicPeriod"/>
            </a:pPr>
            <a:r>
              <a:rPr lang="pt-BR" sz="1500" dirty="0"/>
              <a:t>Medidas de primeiros-socorros</a:t>
            </a:r>
          </a:p>
          <a:p>
            <a:pPr marL="457189" indent="-457189">
              <a:lnSpc>
                <a:spcPct val="150000"/>
              </a:lnSpc>
              <a:buFont typeface="+mj-lt"/>
              <a:buAutoNum type="arabicPeriod"/>
            </a:pPr>
            <a:r>
              <a:rPr lang="pt-BR" sz="1500" dirty="0"/>
              <a:t>Medidas de combate a incêndio</a:t>
            </a:r>
          </a:p>
          <a:p>
            <a:pPr marL="457189" indent="-457189">
              <a:lnSpc>
                <a:spcPct val="150000"/>
              </a:lnSpc>
              <a:buFont typeface="+mj-lt"/>
              <a:buAutoNum type="arabicPeriod"/>
            </a:pPr>
            <a:r>
              <a:rPr lang="pt-BR" sz="1500" dirty="0"/>
              <a:t>Medidas de controle para derramamento ou vazamento</a:t>
            </a:r>
          </a:p>
          <a:p>
            <a:pPr marL="457189" indent="-457189">
              <a:lnSpc>
                <a:spcPct val="150000"/>
              </a:lnSpc>
              <a:buFont typeface="+mj-lt"/>
              <a:buAutoNum type="arabicPeriod"/>
            </a:pPr>
            <a:r>
              <a:rPr lang="pt-BR" sz="1500" dirty="0"/>
              <a:t>Manuseio e armazenamento</a:t>
            </a:r>
          </a:p>
          <a:p>
            <a:pPr marL="457189" indent="-457189">
              <a:lnSpc>
                <a:spcPct val="150000"/>
              </a:lnSpc>
              <a:buFont typeface="+mj-lt"/>
              <a:buAutoNum type="arabicPeriod"/>
            </a:pPr>
            <a:r>
              <a:rPr lang="pt-BR" sz="1500" dirty="0"/>
              <a:t>Controle de exposição e proteção individual</a:t>
            </a:r>
          </a:p>
        </p:txBody>
      </p:sp>
      <p:sp>
        <p:nvSpPr>
          <p:cNvPr id="9" name="Retângulo 8">
            <a:extLst>
              <a:ext uri="{FF2B5EF4-FFF2-40B4-BE49-F238E27FC236}">
                <a16:creationId xmlns:a16="http://schemas.microsoft.com/office/drawing/2014/main" id="{A1A5260F-5935-4B34-96EB-32297D967309}"/>
              </a:ext>
            </a:extLst>
          </p:cNvPr>
          <p:cNvSpPr/>
          <p:nvPr/>
        </p:nvSpPr>
        <p:spPr>
          <a:xfrm>
            <a:off x="6215269" y="2712026"/>
            <a:ext cx="6096000" cy="2819939"/>
          </a:xfrm>
          <a:prstGeom prst="rect">
            <a:avLst/>
          </a:prstGeom>
        </p:spPr>
        <p:txBody>
          <a:bodyPr>
            <a:spAutoFit/>
          </a:bodyPr>
          <a:lstStyle/>
          <a:p>
            <a:pPr marL="457189" indent="-457189">
              <a:lnSpc>
                <a:spcPct val="150000"/>
              </a:lnSpc>
              <a:buFont typeface="+mj-lt"/>
              <a:buAutoNum type="arabicPeriod" startAt="9"/>
            </a:pPr>
            <a:r>
              <a:rPr lang="pt-BR" sz="1500" dirty="0"/>
              <a:t>Propriedades físicas e químicas</a:t>
            </a:r>
          </a:p>
          <a:p>
            <a:pPr marL="457189" indent="-457189">
              <a:lnSpc>
                <a:spcPct val="150000"/>
              </a:lnSpc>
              <a:buFont typeface="+mj-lt"/>
              <a:buAutoNum type="arabicPeriod" startAt="9"/>
            </a:pPr>
            <a:r>
              <a:rPr lang="pt-BR" sz="1500" dirty="0"/>
              <a:t>Estabilidade e reatividade</a:t>
            </a:r>
          </a:p>
          <a:p>
            <a:pPr marL="457189" indent="-457189">
              <a:lnSpc>
                <a:spcPct val="150000"/>
              </a:lnSpc>
              <a:buFont typeface="+mj-lt"/>
              <a:buAutoNum type="arabicPeriod" startAt="9"/>
            </a:pPr>
            <a:r>
              <a:rPr lang="pt-BR" sz="1500" dirty="0"/>
              <a:t>Informações toxicológicas</a:t>
            </a:r>
          </a:p>
          <a:p>
            <a:pPr marL="457189" indent="-457189">
              <a:lnSpc>
                <a:spcPct val="150000"/>
              </a:lnSpc>
              <a:buFont typeface="+mj-lt"/>
              <a:buAutoNum type="arabicPeriod" startAt="9"/>
            </a:pPr>
            <a:r>
              <a:rPr lang="pt-BR" sz="1500" dirty="0"/>
              <a:t>Informações ecológicas</a:t>
            </a:r>
          </a:p>
          <a:p>
            <a:pPr marL="457189" indent="-457189">
              <a:lnSpc>
                <a:spcPct val="150000"/>
              </a:lnSpc>
              <a:buFont typeface="+mj-lt"/>
              <a:buAutoNum type="arabicPeriod" startAt="9"/>
            </a:pPr>
            <a:r>
              <a:rPr lang="pt-BR" sz="1500" dirty="0"/>
              <a:t>Considerações sobre tratamento e disposição</a:t>
            </a:r>
          </a:p>
          <a:p>
            <a:pPr marL="457189" indent="-457189">
              <a:lnSpc>
                <a:spcPct val="150000"/>
              </a:lnSpc>
              <a:buFont typeface="+mj-lt"/>
              <a:buAutoNum type="arabicPeriod" startAt="9"/>
            </a:pPr>
            <a:r>
              <a:rPr lang="pt-BR" sz="1500" dirty="0"/>
              <a:t>Informações sobre transporte</a:t>
            </a:r>
          </a:p>
          <a:p>
            <a:pPr marL="457189" indent="-457189">
              <a:lnSpc>
                <a:spcPct val="150000"/>
              </a:lnSpc>
              <a:buFont typeface="+mj-lt"/>
              <a:buAutoNum type="arabicPeriod" startAt="9"/>
            </a:pPr>
            <a:r>
              <a:rPr lang="pt-BR" sz="1500" dirty="0"/>
              <a:t>Regulamentações</a:t>
            </a:r>
          </a:p>
          <a:p>
            <a:pPr marL="457189" indent="-457189">
              <a:lnSpc>
                <a:spcPct val="150000"/>
              </a:lnSpc>
              <a:buFont typeface="+mj-lt"/>
              <a:buAutoNum type="arabicPeriod" startAt="9"/>
            </a:pPr>
            <a:r>
              <a:rPr lang="pt-BR" sz="1500" dirty="0"/>
              <a:t>Outras informações</a:t>
            </a:r>
          </a:p>
        </p:txBody>
      </p:sp>
    </p:spTree>
    <p:extLst>
      <p:ext uri="{BB962C8B-B14F-4D97-AF65-F5344CB8AC3E}">
        <p14:creationId xmlns:p14="http://schemas.microsoft.com/office/powerpoint/2010/main" val="1800027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255474" y="-524195"/>
            <a:ext cx="9518743" cy="1646302"/>
          </a:xfrm>
        </p:spPr>
        <p:txBody>
          <a:bodyPr/>
          <a:lstStyle/>
          <a:p>
            <a:pPr algn="ctr"/>
            <a:r>
              <a:rPr lang="pt-BR" sz="3500" dirty="0"/>
              <a:t>ROTULAGEM E SINALIZAÇÃO: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1245423"/>
            <a:ext cx="7766936" cy="1096899"/>
          </a:xfrm>
        </p:spPr>
        <p:txBody>
          <a:bodyPr>
            <a:normAutofit/>
          </a:bodyPr>
          <a:lstStyle/>
          <a:p>
            <a:pPr algn="just"/>
            <a:r>
              <a:rPr lang="pt-BR" dirty="0">
                <a:latin typeface="Arial" panose="020B0604020202020204" pitchFamily="34" charset="0"/>
                <a:cs typeface="Arial" panose="020B0604020202020204" pitchFamily="34" charset="0"/>
              </a:rPr>
              <a:t>	Todos os produtos de substâncias químicas devem ser rotuladas de acordo com a FISPQ, sinalizadas e armazenadas em local apropriado, evitando acidentes.</a:t>
            </a:r>
          </a:p>
          <a:p>
            <a:pPr algn="just"/>
            <a:endParaRPr lang="pt-BR" dirty="0"/>
          </a:p>
        </p:txBody>
      </p:sp>
      <p:pic>
        <p:nvPicPr>
          <p:cNvPr id="5" name="Picture 2" descr="http://viladesign.com.br/wp-content/uploads/2015/02/th_DESIGN-Fispq-Capa.jpg">
            <a:extLst>
              <a:ext uri="{FF2B5EF4-FFF2-40B4-BE49-F238E27FC236}">
                <a16:creationId xmlns:a16="http://schemas.microsoft.com/office/drawing/2014/main" id="{13A91B0E-3AA4-42DE-8701-DBA085C728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9016" y="5141844"/>
            <a:ext cx="1935192" cy="145139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vista AdNormas - A importância da rotulagem de produtos químicos">
            <a:extLst>
              <a:ext uri="{FF2B5EF4-FFF2-40B4-BE49-F238E27FC236}">
                <a16:creationId xmlns:a16="http://schemas.microsoft.com/office/drawing/2014/main" id="{17FAB799-846F-4616-83C3-06810E820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848" y="2524266"/>
            <a:ext cx="57150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1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36202" y="-385092"/>
            <a:ext cx="9177866" cy="1646302"/>
          </a:xfrm>
        </p:spPr>
        <p:txBody>
          <a:bodyPr/>
          <a:lstStyle/>
          <a:p>
            <a:r>
              <a:rPr lang="pt-BR" sz="5000" dirty="0"/>
              <a:t>CONTÉUDO PROGRAMÁTICO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064960" y="1261210"/>
            <a:ext cx="10062080" cy="4595332"/>
          </a:xfrm>
        </p:spPr>
        <p:txBody>
          <a:bodyPr>
            <a:normAutofit fontScale="25000" lnSpcReduction="20000"/>
          </a:bodyPr>
          <a:lstStyle/>
          <a:p>
            <a:pPr algn="l"/>
            <a:r>
              <a:rPr lang="pt-BR" sz="7200" dirty="0">
                <a:latin typeface="Calibri" panose="020F0502020204030204" pitchFamily="34" charset="0"/>
                <a:cs typeface="Calibri" panose="020F0502020204030204" pitchFamily="34" charset="0"/>
              </a:rPr>
              <a:t>1.	Introdução à Segurança do Trabalho;</a:t>
            </a:r>
          </a:p>
          <a:p>
            <a:pPr algn="l"/>
            <a:r>
              <a:rPr lang="pt-BR" sz="7200" dirty="0">
                <a:latin typeface="Calibri" panose="020F0502020204030204" pitchFamily="34" charset="0"/>
                <a:cs typeface="Calibri" panose="020F0502020204030204" pitchFamily="34" charset="0"/>
              </a:rPr>
              <a:t>2.	Legislação e Regulamentação do Trabalho;</a:t>
            </a:r>
          </a:p>
          <a:p>
            <a:pPr algn="l"/>
            <a:r>
              <a:rPr lang="pt-BR" sz="7200" dirty="0">
                <a:latin typeface="Calibri" panose="020F0502020204030204" pitchFamily="34" charset="0"/>
                <a:cs typeface="Calibri" panose="020F0502020204030204" pitchFamily="34" charset="0"/>
              </a:rPr>
              <a:t>3.	Noções Trabalhistas e Previdenciárias;</a:t>
            </a:r>
          </a:p>
          <a:p>
            <a:pPr algn="l"/>
            <a:r>
              <a:rPr lang="pt-BR" sz="7200" dirty="0">
                <a:latin typeface="Calibri" panose="020F0502020204030204" pitchFamily="34" charset="0"/>
                <a:cs typeface="Calibri" panose="020F0502020204030204" pitchFamily="34" charset="0"/>
              </a:rPr>
              <a:t>4.	Organização da CIPA e Atribuições dos </a:t>
            </a:r>
            <a:r>
              <a:rPr lang="pt-BR" sz="7200" dirty="0" err="1">
                <a:latin typeface="Calibri" panose="020F0502020204030204" pitchFamily="34" charset="0"/>
                <a:cs typeface="Calibri" panose="020F0502020204030204" pitchFamily="34" charset="0"/>
              </a:rPr>
              <a:t>Cipeiros</a:t>
            </a:r>
            <a:r>
              <a:rPr lang="pt-BR" sz="7200" dirty="0">
                <a:latin typeface="Calibri" panose="020F0502020204030204" pitchFamily="34" charset="0"/>
                <a:cs typeface="Calibri" panose="020F0502020204030204" pitchFamily="34" charset="0"/>
              </a:rPr>
              <a:t>/Reuniões de CIPA;</a:t>
            </a:r>
          </a:p>
          <a:p>
            <a:pPr algn="l"/>
            <a:r>
              <a:rPr lang="pt-BR" sz="7200" dirty="0">
                <a:latin typeface="Calibri" panose="020F0502020204030204" pitchFamily="34" charset="0"/>
                <a:cs typeface="Calibri" panose="020F0502020204030204" pitchFamily="34" charset="0"/>
              </a:rPr>
              <a:t>5.	Campanhas de Segurança – SIPAT;</a:t>
            </a:r>
          </a:p>
          <a:p>
            <a:pPr algn="l"/>
            <a:r>
              <a:rPr lang="pt-BR" sz="7200" dirty="0">
                <a:latin typeface="Calibri" panose="020F0502020204030204" pitchFamily="34" charset="0"/>
                <a:cs typeface="Calibri" panose="020F0502020204030204" pitchFamily="34" charset="0"/>
              </a:rPr>
              <a:t>6.	Princípios Gerais de Higiene do Trabalho;</a:t>
            </a:r>
          </a:p>
          <a:p>
            <a:pPr algn="l"/>
            <a:r>
              <a:rPr lang="pt-BR" sz="7200" dirty="0">
                <a:latin typeface="Calibri" panose="020F0502020204030204" pitchFamily="34" charset="0"/>
                <a:cs typeface="Calibri" panose="020F0502020204030204" pitchFamily="34" charset="0"/>
              </a:rPr>
              <a:t>7.	Análise de Risco e Condições Impeditivas;</a:t>
            </a:r>
          </a:p>
          <a:p>
            <a:pPr algn="l"/>
            <a:r>
              <a:rPr lang="pt-BR" sz="7200" dirty="0">
                <a:latin typeface="Calibri" panose="020F0502020204030204" pitchFamily="34" charset="0"/>
                <a:cs typeface="Calibri" panose="020F0502020204030204" pitchFamily="34" charset="0"/>
              </a:rPr>
              <a:t>8.	Mapa de Risco;</a:t>
            </a:r>
          </a:p>
          <a:p>
            <a:pPr algn="l"/>
            <a:r>
              <a:rPr lang="pt-BR" sz="7200" dirty="0">
                <a:latin typeface="Calibri" panose="020F0502020204030204" pitchFamily="34" charset="0"/>
                <a:cs typeface="Calibri" panose="020F0502020204030204" pitchFamily="34" charset="0"/>
              </a:rPr>
              <a:t>9.	Acidentes de Trabalho;</a:t>
            </a:r>
          </a:p>
          <a:p>
            <a:pPr algn="l"/>
            <a:r>
              <a:rPr lang="pt-BR" sz="7200" dirty="0">
                <a:latin typeface="Calibri" panose="020F0502020204030204" pitchFamily="34" charset="0"/>
                <a:cs typeface="Calibri" panose="020F0502020204030204" pitchFamily="34" charset="0"/>
              </a:rPr>
              <a:t>10.	Inspeção de Segurança;</a:t>
            </a:r>
          </a:p>
          <a:p>
            <a:pPr algn="l"/>
            <a:r>
              <a:rPr lang="pt-BR" sz="7200" dirty="0">
                <a:latin typeface="Calibri" panose="020F0502020204030204" pitchFamily="34" charset="0"/>
                <a:cs typeface="Calibri" panose="020F0502020204030204" pitchFamily="34" charset="0"/>
              </a:rPr>
              <a:t>11.	Doença Ocupacional;</a:t>
            </a:r>
          </a:p>
          <a:p>
            <a:pPr algn="l"/>
            <a:r>
              <a:rPr lang="pt-BR" sz="7200" dirty="0">
                <a:latin typeface="Calibri" panose="020F0502020204030204" pitchFamily="34" charset="0"/>
                <a:cs typeface="Calibri" panose="020F0502020204030204" pitchFamily="34" charset="0"/>
              </a:rPr>
              <a:t>12.	Prevenção de DST/HIV – Noções e Medidas de Prevenção;</a:t>
            </a:r>
          </a:p>
          <a:p>
            <a:pPr algn="l"/>
            <a:r>
              <a:rPr lang="pt-BR" sz="7200" dirty="0">
                <a:latin typeface="Calibri" panose="020F0502020204030204" pitchFamily="34" charset="0"/>
                <a:cs typeface="Calibri" panose="020F0502020204030204" pitchFamily="34" charset="0"/>
              </a:rPr>
              <a:t>13.	Equipamentos de Proteção Coletiva - EPC;</a:t>
            </a:r>
          </a:p>
          <a:p>
            <a:pPr algn="l"/>
            <a:r>
              <a:rPr lang="pt-BR" sz="7200" dirty="0">
                <a:latin typeface="Calibri" panose="020F0502020204030204" pitchFamily="34" charset="0"/>
                <a:cs typeface="Calibri" panose="020F0502020204030204" pitchFamily="34" charset="0"/>
              </a:rPr>
              <a:t>14.	Equipamentos de Proteção Individual - EPI;</a:t>
            </a:r>
          </a:p>
          <a:p>
            <a:pPr algn="l"/>
            <a:r>
              <a:rPr lang="pt-BR" sz="7200" dirty="0">
                <a:latin typeface="Calibri" panose="020F0502020204030204" pitchFamily="34" charset="0"/>
                <a:cs typeface="Calibri" panose="020F0502020204030204" pitchFamily="34" charset="0"/>
              </a:rPr>
              <a:t>15.	Prevenção e Combate a Incêndio;</a:t>
            </a:r>
          </a:p>
          <a:p>
            <a:pPr algn="l"/>
            <a:r>
              <a:rPr lang="pt-BR" sz="7200" dirty="0">
                <a:latin typeface="Calibri" panose="020F0502020204030204" pitchFamily="34" charset="0"/>
                <a:cs typeface="Calibri" panose="020F0502020204030204" pitchFamily="34" charset="0"/>
              </a:rPr>
              <a:t>16.	Primeiros Socorros.</a:t>
            </a:r>
          </a:p>
          <a:p>
            <a:pPr algn="l"/>
            <a:endParaRPr lang="pt-BR" dirty="0"/>
          </a:p>
        </p:txBody>
      </p:sp>
    </p:spTree>
    <p:extLst>
      <p:ext uri="{BB962C8B-B14F-4D97-AF65-F5344CB8AC3E}">
        <p14:creationId xmlns:p14="http://schemas.microsoft.com/office/powerpoint/2010/main" val="192298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4863951" y="1572125"/>
            <a:ext cx="4410051" cy="2475635"/>
          </a:xfrm>
        </p:spPr>
        <p:txBody>
          <a:bodyPr>
            <a:normAutofit/>
          </a:bodyPr>
          <a:lstStyle/>
          <a:p>
            <a:pPr>
              <a:lnSpc>
                <a:spcPct val="90000"/>
              </a:lnSpc>
            </a:pPr>
            <a:r>
              <a:rPr lang="pt-BR" sz="4200" dirty="0"/>
              <a:t>O QUE SÃO RISCOS BIOLÓGICOS?</a:t>
            </a:r>
            <a:br>
              <a:rPr lang="pt-BR" sz="4200" dirty="0"/>
            </a:br>
            <a:endParaRPr lang="pt-BR" sz="4200" dirty="0"/>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4863283" y="4047760"/>
            <a:ext cx="4410719" cy="1552894"/>
          </a:xfrm>
        </p:spPr>
        <p:txBody>
          <a:bodyPr>
            <a:normAutofit/>
          </a:bodyPr>
          <a:lstStyle/>
          <a:p>
            <a:pPr algn="just"/>
            <a:r>
              <a:rPr lang="pt-BR" dirty="0"/>
              <a:t>	</a:t>
            </a:r>
            <a:r>
              <a:rPr lang="pt-BR" altLang="pt-BR" b="1" dirty="0">
                <a:latin typeface="Arial" panose="020B0604020202020204" pitchFamily="34" charset="0"/>
                <a:cs typeface="Arial" panose="020B0604020202020204" pitchFamily="34" charset="0"/>
              </a:rPr>
              <a:t> Os riscos biológicos são aqueles causados por microrganismos que são capazes de desencadear doenças devido à contaminação e pela própria natureza do trabalho. </a:t>
            </a:r>
            <a:endParaRPr lang="pt-BR" dirty="0"/>
          </a:p>
        </p:txBody>
      </p:sp>
      <p:pic>
        <p:nvPicPr>
          <p:cNvPr id="7170" name="Picture 2" descr="Riscos Biológicos para trabalhadores da Saúde - Deviante">
            <a:extLst>
              <a:ext uri="{FF2B5EF4-FFF2-40B4-BE49-F238E27FC236}">
                <a16:creationId xmlns:a16="http://schemas.microsoft.com/office/drawing/2014/main" id="{32BFDB63-3F61-4EEC-AA75-B3CCE67E3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9" r="2143" b="3"/>
          <a:stretch/>
        </p:blipFill>
        <p:spPr bwMode="auto">
          <a:xfrm>
            <a:off x="794084" y="1572125"/>
            <a:ext cx="3841230" cy="402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6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998116" y="-285657"/>
            <a:ext cx="12023404" cy="1646302"/>
          </a:xfrm>
        </p:spPr>
        <p:txBody>
          <a:bodyPr/>
          <a:lstStyle/>
          <a:p>
            <a:pPr algn="just"/>
            <a:r>
              <a:rPr lang="pt-BR" sz="4000" dirty="0"/>
              <a:t>VIAS DE INGRESSO NO ORGANISMO:</a:t>
            </a:r>
          </a:p>
        </p:txBody>
      </p:sp>
      <p:sp>
        <p:nvSpPr>
          <p:cNvPr id="8" name="Subtítulo 7">
            <a:extLst>
              <a:ext uri="{FF2B5EF4-FFF2-40B4-BE49-F238E27FC236}">
                <a16:creationId xmlns:a16="http://schemas.microsoft.com/office/drawing/2014/main" id="{8B130940-4EC5-421B-B46B-39AD8C189E82}"/>
              </a:ext>
            </a:extLst>
          </p:cNvPr>
          <p:cNvSpPr>
            <a:spLocks noGrp="1"/>
          </p:cNvSpPr>
          <p:nvPr>
            <p:ph type="subTitle" idx="1"/>
          </p:nvPr>
        </p:nvSpPr>
        <p:spPr>
          <a:xfrm>
            <a:off x="1091303" y="1682681"/>
            <a:ext cx="7766050" cy="1096962"/>
          </a:xfrm>
          <a:prstGeom prst="rect">
            <a:avLst/>
          </a:prstGeom>
        </p:spPr>
        <p:txBody>
          <a:bodyPr wrap="square">
            <a:spAutoFit/>
          </a:bodyPr>
          <a:lstStyle/>
          <a:p>
            <a:pPr algn="ctr"/>
            <a:r>
              <a:rPr lang="pt-BR" sz="2200" dirty="0">
                <a:latin typeface="Arial Rounded MT Bold" pitchFamily="34" charset="0"/>
              </a:rPr>
              <a:t>As principais vias envolvidas num processo de contaminação biológica são as vias: </a:t>
            </a:r>
            <a:endParaRPr lang="pt-BR" sz="2200" dirty="0"/>
          </a:p>
        </p:txBody>
      </p:sp>
      <p:grpSp>
        <p:nvGrpSpPr>
          <p:cNvPr id="9" name="Agrupar 8">
            <a:extLst>
              <a:ext uri="{FF2B5EF4-FFF2-40B4-BE49-F238E27FC236}">
                <a16:creationId xmlns:a16="http://schemas.microsoft.com/office/drawing/2014/main" id="{2F3F320D-1796-4BD0-9D1D-E98F1511CF16}"/>
              </a:ext>
            </a:extLst>
          </p:cNvPr>
          <p:cNvGrpSpPr/>
          <p:nvPr/>
        </p:nvGrpSpPr>
        <p:grpSpPr>
          <a:xfrm>
            <a:off x="874643" y="2779643"/>
            <a:ext cx="8578226" cy="2986088"/>
            <a:chOff x="844362" y="2278566"/>
            <a:chExt cx="10503568" cy="3629259"/>
          </a:xfrm>
        </p:grpSpPr>
        <p:sp>
          <p:nvSpPr>
            <p:cNvPr id="10" name="Rectangle 31">
              <a:extLst>
                <a:ext uri="{FF2B5EF4-FFF2-40B4-BE49-F238E27FC236}">
                  <a16:creationId xmlns:a16="http://schemas.microsoft.com/office/drawing/2014/main" id="{CED1BA60-51DD-46B8-AD94-F94711D88C9D}"/>
                </a:ext>
              </a:extLst>
            </p:cNvPr>
            <p:cNvSpPr>
              <a:spLocks noChangeArrowheads="1"/>
            </p:cNvSpPr>
            <p:nvPr/>
          </p:nvSpPr>
          <p:spPr bwMode="auto">
            <a:xfrm>
              <a:off x="9446861" y="5291628"/>
              <a:ext cx="1809751" cy="381000"/>
            </a:xfrm>
            <a:prstGeom prst="rect">
              <a:avLst/>
            </a:prstGeom>
            <a:solidFill>
              <a:schemeClr val="accent4">
                <a:lumMod val="75000"/>
              </a:schemeClr>
            </a:solidFill>
            <a:ln w="9525">
              <a:noFill/>
              <a:miter lim="800000"/>
              <a:headEnd/>
              <a:tailEnd/>
            </a:ln>
          </p:spPr>
          <p:txBody>
            <a:bodyPr wrap="none" anchor="ctr"/>
            <a:lstStyle>
              <a:lvl1pPr eaLnBrk="0" hangingPunct="0">
                <a:defRPr sz="2400" b="1">
                  <a:solidFill>
                    <a:schemeClr val="tx1"/>
                  </a:solidFill>
                  <a:latin typeface="Webdings" panose="05030102010509060703" pitchFamily="18" charset="2"/>
                </a:defRPr>
              </a:lvl1pPr>
              <a:lvl2pPr marL="742950" indent="-285750" eaLnBrk="0" hangingPunct="0">
                <a:defRPr sz="2400" b="1">
                  <a:solidFill>
                    <a:schemeClr val="tx1"/>
                  </a:solidFill>
                  <a:latin typeface="Webdings" panose="05030102010509060703" pitchFamily="18" charset="2"/>
                </a:defRPr>
              </a:lvl2pPr>
              <a:lvl3pPr marL="1143000" indent="-228600" eaLnBrk="0" hangingPunct="0">
                <a:defRPr sz="2400" b="1">
                  <a:solidFill>
                    <a:schemeClr val="tx1"/>
                  </a:solidFill>
                  <a:latin typeface="Webdings" panose="05030102010509060703" pitchFamily="18" charset="2"/>
                </a:defRPr>
              </a:lvl3pPr>
              <a:lvl4pPr marL="1600200" indent="-228600" eaLnBrk="0" hangingPunct="0">
                <a:defRPr sz="2400" b="1">
                  <a:solidFill>
                    <a:schemeClr val="tx1"/>
                  </a:solidFill>
                  <a:latin typeface="Webdings" panose="05030102010509060703" pitchFamily="18" charset="2"/>
                </a:defRPr>
              </a:lvl4pPr>
              <a:lvl5pPr marL="2057400" indent="-228600" eaLnBrk="0" hangingPunct="0">
                <a:defRPr sz="2400" b="1">
                  <a:solidFill>
                    <a:schemeClr val="tx1"/>
                  </a:solidFill>
                  <a:latin typeface="Webdings" panose="05030102010509060703" pitchFamily="18" charset="2"/>
                </a:defRPr>
              </a:lvl5pPr>
              <a:lvl6pPr marL="2514600" indent="-228600" eaLnBrk="0" fontAlgn="base" hangingPunct="0">
                <a:spcBef>
                  <a:spcPct val="0"/>
                </a:spcBef>
                <a:spcAft>
                  <a:spcPct val="0"/>
                </a:spcAft>
                <a:defRPr sz="2400" b="1">
                  <a:solidFill>
                    <a:schemeClr val="tx1"/>
                  </a:solidFill>
                  <a:latin typeface="Webdings" panose="05030102010509060703" pitchFamily="18" charset="2"/>
                </a:defRPr>
              </a:lvl6pPr>
              <a:lvl7pPr marL="2971800" indent="-228600" eaLnBrk="0" fontAlgn="base" hangingPunct="0">
                <a:spcBef>
                  <a:spcPct val="0"/>
                </a:spcBef>
                <a:spcAft>
                  <a:spcPct val="0"/>
                </a:spcAft>
                <a:defRPr sz="2400" b="1">
                  <a:solidFill>
                    <a:schemeClr val="tx1"/>
                  </a:solidFill>
                  <a:latin typeface="Webdings" panose="05030102010509060703" pitchFamily="18" charset="2"/>
                </a:defRPr>
              </a:lvl7pPr>
              <a:lvl8pPr marL="3429000" indent="-228600" eaLnBrk="0" fontAlgn="base" hangingPunct="0">
                <a:spcBef>
                  <a:spcPct val="0"/>
                </a:spcBef>
                <a:spcAft>
                  <a:spcPct val="0"/>
                </a:spcAft>
                <a:defRPr sz="2400" b="1">
                  <a:solidFill>
                    <a:schemeClr val="tx1"/>
                  </a:solidFill>
                  <a:latin typeface="Webdings" panose="05030102010509060703" pitchFamily="18" charset="2"/>
                </a:defRPr>
              </a:lvl8pPr>
              <a:lvl9pPr marL="3886200" indent="-228600" eaLnBrk="0" fontAlgn="base" hangingPunct="0">
                <a:spcBef>
                  <a:spcPct val="0"/>
                </a:spcBef>
                <a:spcAft>
                  <a:spcPct val="0"/>
                </a:spcAft>
                <a:defRPr sz="2400" b="1">
                  <a:solidFill>
                    <a:schemeClr val="tx1"/>
                  </a:solidFill>
                  <a:latin typeface="Webdings" panose="05030102010509060703" pitchFamily="18" charset="2"/>
                </a:defRPr>
              </a:lvl9pPr>
            </a:lstStyle>
            <a:p>
              <a:pPr eaLnBrk="1" hangingPunct="1"/>
              <a:endParaRPr lang="pt-BR" altLang="pt-BR"/>
            </a:p>
          </p:txBody>
        </p:sp>
        <p:sp>
          <p:nvSpPr>
            <p:cNvPr id="11" name="Rectangle 32">
              <a:extLst>
                <a:ext uri="{FF2B5EF4-FFF2-40B4-BE49-F238E27FC236}">
                  <a16:creationId xmlns:a16="http://schemas.microsoft.com/office/drawing/2014/main" id="{46BD1C38-79EC-4437-B745-8780813AED8A}"/>
                </a:ext>
              </a:extLst>
            </p:cNvPr>
            <p:cNvSpPr>
              <a:spLocks noChangeArrowheads="1"/>
            </p:cNvSpPr>
            <p:nvPr/>
          </p:nvSpPr>
          <p:spPr bwMode="auto">
            <a:xfrm>
              <a:off x="5918861" y="5459072"/>
              <a:ext cx="1809751" cy="381000"/>
            </a:xfrm>
            <a:prstGeom prst="rect">
              <a:avLst/>
            </a:prstGeom>
            <a:solidFill>
              <a:srgbClr val="BF9000"/>
            </a:solidFill>
            <a:ln w="9525">
              <a:noFill/>
              <a:miter lim="800000"/>
              <a:headEnd/>
              <a:tailEnd/>
            </a:ln>
          </p:spPr>
          <p:txBody>
            <a:bodyPr wrap="none" anchor="ctr"/>
            <a:lstStyle>
              <a:lvl1pPr eaLnBrk="0" hangingPunct="0">
                <a:defRPr sz="2400" b="1">
                  <a:solidFill>
                    <a:schemeClr val="tx1"/>
                  </a:solidFill>
                  <a:latin typeface="Webdings" panose="05030102010509060703" pitchFamily="18" charset="2"/>
                </a:defRPr>
              </a:lvl1pPr>
              <a:lvl2pPr marL="742950" indent="-285750" eaLnBrk="0" hangingPunct="0">
                <a:defRPr sz="2400" b="1">
                  <a:solidFill>
                    <a:schemeClr val="tx1"/>
                  </a:solidFill>
                  <a:latin typeface="Webdings" panose="05030102010509060703" pitchFamily="18" charset="2"/>
                </a:defRPr>
              </a:lvl2pPr>
              <a:lvl3pPr marL="1143000" indent="-228600" eaLnBrk="0" hangingPunct="0">
                <a:defRPr sz="2400" b="1">
                  <a:solidFill>
                    <a:schemeClr val="tx1"/>
                  </a:solidFill>
                  <a:latin typeface="Webdings" panose="05030102010509060703" pitchFamily="18" charset="2"/>
                </a:defRPr>
              </a:lvl3pPr>
              <a:lvl4pPr marL="1600200" indent="-228600" eaLnBrk="0" hangingPunct="0">
                <a:defRPr sz="2400" b="1">
                  <a:solidFill>
                    <a:schemeClr val="tx1"/>
                  </a:solidFill>
                  <a:latin typeface="Webdings" panose="05030102010509060703" pitchFamily="18" charset="2"/>
                </a:defRPr>
              </a:lvl4pPr>
              <a:lvl5pPr marL="2057400" indent="-228600" eaLnBrk="0" hangingPunct="0">
                <a:defRPr sz="2400" b="1">
                  <a:solidFill>
                    <a:schemeClr val="tx1"/>
                  </a:solidFill>
                  <a:latin typeface="Webdings" panose="05030102010509060703" pitchFamily="18" charset="2"/>
                </a:defRPr>
              </a:lvl5pPr>
              <a:lvl6pPr marL="2514600" indent="-228600" eaLnBrk="0" fontAlgn="base" hangingPunct="0">
                <a:spcBef>
                  <a:spcPct val="0"/>
                </a:spcBef>
                <a:spcAft>
                  <a:spcPct val="0"/>
                </a:spcAft>
                <a:defRPr sz="2400" b="1">
                  <a:solidFill>
                    <a:schemeClr val="tx1"/>
                  </a:solidFill>
                  <a:latin typeface="Webdings" panose="05030102010509060703" pitchFamily="18" charset="2"/>
                </a:defRPr>
              </a:lvl6pPr>
              <a:lvl7pPr marL="2971800" indent="-228600" eaLnBrk="0" fontAlgn="base" hangingPunct="0">
                <a:spcBef>
                  <a:spcPct val="0"/>
                </a:spcBef>
                <a:spcAft>
                  <a:spcPct val="0"/>
                </a:spcAft>
                <a:defRPr sz="2400" b="1">
                  <a:solidFill>
                    <a:schemeClr val="tx1"/>
                  </a:solidFill>
                  <a:latin typeface="Webdings" panose="05030102010509060703" pitchFamily="18" charset="2"/>
                </a:defRPr>
              </a:lvl7pPr>
              <a:lvl8pPr marL="3429000" indent="-228600" eaLnBrk="0" fontAlgn="base" hangingPunct="0">
                <a:spcBef>
                  <a:spcPct val="0"/>
                </a:spcBef>
                <a:spcAft>
                  <a:spcPct val="0"/>
                </a:spcAft>
                <a:defRPr sz="2400" b="1">
                  <a:solidFill>
                    <a:schemeClr val="tx1"/>
                  </a:solidFill>
                  <a:latin typeface="Webdings" panose="05030102010509060703" pitchFamily="18" charset="2"/>
                </a:defRPr>
              </a:lvl8pPr>
              <a:lvl9pPr marL="3886200" indent="-228600" eaLnBrk="0" fontAlgn="base" hangingPunct="0">
                <a:spcBef>
                  <a:spcPct val="0"/>
                </a:spcBef>
                <a:spcAft>
                  <a:spcPct val="0"/>
                </a:spcAft>
                <a:defRPr sz="2400" b="1">
                  <a:solidFill>
                    <a:schemeClr val="tx1"/>
                  </a:solidFill>
                  <a:latin typeface="Webdings" panose="05030102010509060703" pitchFamily="18" charset="2"/>
                </a:defRPr>
              </a:lvl9pPr>
            </a:lstStyle>
            <a:p>
              <a:pPr eaLnBrk="1" hangingPunct="1"/>
              <a:endParaRPr lang="pt-BR" altLang="pt-BR"/>
            </a:p>
          </p:txBody>
        </p:sp>
        <p:sp>
          <p:nvSpPr>
            <p:cNvPr id="12" name="Rectangle 21">
              <a:extLst>
                <a:ext uri="{FF2B5EF4-FFF2-40B4-BE49-F238E27FC236}">
                  <a16:creationId xmlns:a16="http://schemas.microsoft.com/office/drawing/2014/main" id="{6E597C53-0B19-4083-A690-BED236B25836}"/>
                </a:ext>
              </a:extLst>
            </p:cNvPr>
            <p:cNvSpPr>
              <a:spLocks noChangeArrowheads="1"/>
            </p:cNvSpPr>
            <p:nvPr/>
          </p:nvSpPr>
          <p:spPr bwMode="auto">
            <a:xfrm>
              <a:off x="9366730" y="5306672"/>
              <a:ext cx="1981200" cy="304800"/>
            </a:xfrm>
            <a:prstGeom prst="rect">
              <a:avLst/>
            </a:prstGeom>
            <a:noFill/>
            <a:ln w="12700">
              <a:noFill/>
              <a:miter lim="800000"/>
              <a:headEnd/>
              <a:tailEnd/>
            </a:ln>
            <a:effectLst/>
          </p:spPr>
          <p:txBody>
            <a:bodyPr lIns="90488" tIns="44451" rIns="90488" bIns="44451"/>
            <a:lstStyle/>
            <a:p>
              <a:pPr marL="342891" indent="-342891" algn="ctr">
                <a:spcBef>
                  <a:spcPct val="20000"/>
                </a:spcBef>
                <a:buClr>
                  <a:srgbClr val="F0031E"/>
                </a:buClr>
                <a:defRPr/>
              </a:pPr>
              <a:r>
                <a:rPr lang="pt-BR" sz="1600" dirty="0">
                  <a:effectLst>
                    <a:outerShdw blurRad="38100" dist="38100" dir="2700000" algn="tl">
                      <a:srgbClr val="C0C0C0"/>
                    </a:outerShdw>
                  </a:effectLst>
                  <a:latin typeface="Arial Black" pitchFamily="34" charset="0"/>
                </a:rPr>
                <a:t>  DIGESTIVA</a:t>
              </a:r>
            </a:p>
            <a:p>
              <a:pPr marL="342891" indent="-342891" algn="ctr">
                <a:spcBef>
                  <a:spcPct val="20000"/>
                </a:spcBef>
                <a:buClr>
                  <a:srgbClr val="F0031E"/>
                </a:buClr>
                <a:defRPr/>
              </a:pPr>
              <a:endParaRPr lang="pt-BR" sz="1600" dirty="0">
                <a:effectLst>
                  <a:outerShdw blurRad="38100" dist="38100" dir="2700000" algn="tl">
                    <a:srgbClr val="C0C0C0"/>
                  </a:outerShdw>
                </a:effectLst>
                <a:latin typeface="Arial Black" pitchFamily="34" charset="0"/>
              </a:endParaRPr>
            </a:p>
          </p:txBody>
        </p:sp>
        <p:sp>
          <p:nvSpPr>
            <p:cNvPr id="13" name="Rectangle 26">
              <a:extLst>
                <a:ext uri="{FF2B5EF4-FFF2-40B4-BE49-F238E27FC236}">
                  <a16:creationId xmlns:a16="http://schemas.microsoft.com/office/drawing/2014/main" id="{452B0F57-A227-4916-9847-61D4A9DF2837}"/>
                </a:ext>
              </a:extLst>
            </p:cNvPr>
            <p:cNvSpPr>
              <a:spLocks noChangeArrowheads="1"/>
            </p:cNvSpPr>
            <p:nvPr/>
          </p:nvSpPr>
          <p:spPr bwMode="auto">
            <a:xfrm>
              <a:off x="6045938" y="5482128"/>
              <a:ext cx="1856095" cy="381000"/>
            </a:xfrm>
            <a:prstGeom prst="rect">
              <a:avLst/>
            </a:prstGeom>
            <a:noFill/>
            <a:ln w="12700">
              <a:noFill/>
              <a:miter lim="800000"/>
              <a:headEnd/>
              <a:tailEnd/>
            </a:ln>
            <a:effectLst/>
          </p:spPr>
          <p:txBody>
            <a:bodyPr lIns="90488" tIns="44451" rIns="90488" bIns="44451"/>
            <a:lstStyle/>
            <a:p>
              <a:pPr marL="342891" indent="-342891">
                <a:spcBef>
                  <a:spcPct val="20000"/>
                </a:spcBef>
                <a:buClr>
                  <a:srgbClr val="F0031E"/>
                </a:buClr>
                <a:defRPr/>
              </a:pPr>
              <a:r>
                <a:rPr lang="pt-BR" sz="1600" dirty="0">
                  <a:effectLst>
                    <a:outerShdw blurRad="38100" dist="38100" dir="2700000" algn="tl">
                      <a:srgbClr val="C0C0C0"/>
                    </a:outerShdw>
                  </a:effectLst>
                  <a:latin typeface="Arial Black" pitchFamily="34" charset="0"/>
                </a:rPr>
                <a:t> </a:t>
              </a:r>
            </a:p>
          </p:txBody>
        </p:sp>
        <p:pic>
          <p:nvPicPr>
            <p:cNvPr id="14" name="Picture 24" descr="C:\Documents and Settings\william.oliveira\Meus documentos\CIPA\IMAGENS PARA APRESENTAÇÃO\ANATOMIA - cutânia.JPG">
              <a:extLst>
                <a:ext uri="{FF2B5EF4-FFF2-40B4-BE49-F238E27FC236}">
                  <a16:creationId xmlns:a16="http://schemas.microsoft.com/office/drawing/2014/main" id="{D6F4337F-1B3D-40FA-BDC3-28296B23FC26}"/>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0748" y="2603658"/>
              <a:ext cx="1317255" cy="27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C:\Documents and Settings\william.oliveira\Meus documentos\CIPA\IMAGENS PARA APRESENTAÇÃO\ANATOMIA + DIGETIVA.JPG">
              <a:extLst>
                <a:ext uri="{FF2B5EF4-FFF2-40B4-BE49-F238E27FC236}">
                  <a16:creationId xmlns:a16="http://schemas.microsoft.com/office/drawing/2014/main" id="{E0E4AD81-6A2F-419E-A7BA-524E07DB659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78732" y="2278566"/>
              <a:ext cx="1317255" cy="27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3">
              <a:extLst>
                <a:ext uri="{FF2B5EF4-FFF2-40B4-BE49-F238E27FC236}">
                  <a16:creationId xmlns:a16="http://schemas.microsoft.com/office/drawing/2014/main" id="{69F2CFA5-60B2-4214-9EDB-D3090910930A}"/>
                </a:ext>
              </a:extLst>
            </p:cNvPr>
            <p:cNvSpPr>
              <a:spLocks noChangeArrowheads="1"/>
            </p:cNvSpPr>
            <p:nvPr/>
          </p:nvSpPr>
          <p:spPr bwMode="auto">
            <a:xfrm>
              <a:off x="938025" y="5387821"/>
              <a:ext cx="1809751" cy="381000"/>
            </a:xfrm>
            <a:prstGeom prst="rect">
              <a:avLst/>
            </a:prstGeom>
            <a:solidFill>
              <a:schemeClr val="accent4">
                <a:lumMod val="75000"/>
              </a:schemeClr>
            </a:solidFill>
            <a:ln w="9525">
              <a:noFill/>
              <a:miter lim="800000"/>
              <a:headEnd/>
              <a:tailEnd/>
            </a:ln>
          </p:spPr>
          <p:txBody>
            <a:bodyPr wrap="none" anchor="ctr"/>
            <a:lstStyle>
              <a:lvl1pPr eaLnBrk="0" hangingPunct="0">
                <a:defRPr sz="2400" b="1">
                  <a:solidFill>
                    <a:schemeClr val="tx1"/>
                  </a:solidFill>
                  <a:latin typeface="Webdings" panose="05030102010509060703" pitchFamily="18" charset="2"/>
                </a:defRPr>
              </a:lvl1pPr>
              <a:lvl2pPr marL="742950" indent="-285750" eaLnBrk="0" hangingPunct="0">
                <a:defRPr sz="2400" b="1">
                  <a:solidFill>
                    <a:schemeClr val="tx1"/>
                  </a:solidFill>
                  <a:latin typeface="Webdings" panose="05030102010509060703" pitchFamily="18" charset="2"/>
                </a:defRPr>
              </a:lvl2pPr>
              <a:lvl3pPr marL="1143000" indent="-228600" eaLnBrk="0" hangingPunct="0">
                <a:defRPr sz="2400" b="1">
                  <a:solidFill>
                    <a:schemeClr val="tx1"/>
                  </a:solidFill>
                  <a:latin typeface="Webdings" panose="05030102010509060703" pitchFamily="18" charset="2"/>
                </a:defRPr>
              </a:lvl3pPr>
              <a:lvl4pPr marL="1600200" indent="-228600" eaLnBrk="0" hangingPunct="0">
                <a:defRPr sz="2400" b="1">
                  <a:solidFill>
                    <a:schemeClr val="tx1"/>
                  </a:solidFill>
                  <a:latin typeface="Webdings" panose="05030102010509060703" pitchFamily="18" charset="2"/>
                </a:defRPr>
              </a:lvl4pPr>
              <a:lvl5pPr marL="2057400" indent="-228600" eaLnBrk="0" hangingPunct="0">
                <a:defRPr sz="2400" b="1">
                  <a:solidFill>
                    <a:schemeClr val="tx1"/>
                  </a:solidFill>
                  <a:latin typeface="Webdings" panose="05030102010509060703" pitchFamily="18" charset="2"/>
                </a:defRPr>
              </a:lvl5pPr>
              <a:lvl6pPr marL="2514600" indent="-228600" eaLnBrk="0" fontAlgn="base" hangingPunct="0">
                <a:spcBef>
                  <a:spcPct val="0"/>
                </a:spcBef>
                <a:spcAft>
                  <a:spcPct val="0"/>
                </a:spcAft>
                <a:defRPr sz="2400" b="1">
                  <a:solidFill>
                    <a:schemeClr val="tx1"/>
                  </a:solidFill>
                  <a:latin typeface="Webdings" panose="05030102010509060703" pitchFamily="18" charset="2"/>
                </a:defRPr>
              </a:lvl6pPr>
              <a:lvl7pPr marL="2971800" indent="-228600" eaLnBrk="0" fontAlgn="base" hangingPunct="0">
                <a:spcBef>
                  <a:spcPct val="0"/>
                </a:spcBef>
                <a:spcAft>
                  <a:spcPct val="0"/>
                </a:spcAft>
                <a:defRPr sz="2400" b="1">
                  <a:solidFill>
                    <a:schemeClr val="tx1"/>
                  </a:solidFill>
                  <a:latin typeface="Webdings" panose="05030102010509060703" pitchFamily="18" charset="2"/>
                </a:defRPr>
              </a:lvl7pPr>
              <a:lvl8pPr marL="3429000" indent="-228600" eaLnBrk="0" fontAlgn="base" hangingPunct="0">
                <a:spcBef>
                  <a:spcPct val="0"/>
                </a:spcBef>
                <a:spcAft>
                  <a:spcPct val="0"/>
                </a:spcAft>
                <a:defRPr sz="2400" b="1">
                  <a:solidFill>
                    <a:schemeClr val="tx1"/>
                  </a:solidFill>
                  <a:latin typeface="Webdings" panose="05030102010509060703" pitchFamily="18" charset="2"/>
                </a:defRPr>
              </a:lvl8pPr>
              <a:lvl9pPr marL="3886200" indent="-228600" eaLnBrk="0" fontAlgn="base" hangingPunct="0">
                <a:spcBef>
                  <a:spcPct val="0"/>
                </a:spcBef>
                <a:spcAft>
                  <a:spcPct val="0"/>
                </a:spcAft>
                <a:defRPr sz="2400" b="1">
                  <a:solidFill>
                    <a:schemeClr val="tx1"/>
                  </a:solidFill>
                  <a:latin typeface="Webdings" panose="05030102010509060703" pitchFamily="18" charset="2"/>
                </a:defRPr>
              </a:lvl9pPr>
            </a:lstStyle>
            <a:p>
              <a:pPr eaLnBrk="1" hangingPunct="1"/>
              <a:endParaRPr lang="pt-BR" altLang="pt-BR"/>
            </a:p>
          </p:txBody>
        </p:sp>
        <p:sp>
          <p:nvSpPr>
            <p:cNvPr id="17" name="Rectangle 34">
              <a:extLst>
                <a:ext uri="{FF2B5EF4-FFF2-40B4-BE49-F238E27FC236}">
                  <a16:creationId xmlns:a16="http://schemas.microsoft.com/office/drawing/2014/main" id="{02641728-F7B0-4DA0-8FDE-74051098D22E}"/>
                </a:ext>
              </a:extLst>
            </p:cNvPr>
            <p:cNvSpPr>
              <a:spLocks noChangeArrowheads="1"/>
            </p:cNvSpPr>
            <p:nvPr/>
          </p:nvSpPr>
          <p:spPr bwMode="auto">
            <a:xfrm>
              <a:off x="844362" y="5437033"/>
              <a:ext cx="1981200" cy="304800"/>
            </a:xfrm>
            <a:prstGeom prst="rect">
              <a:avLst/>
            </a:prstGeom>
            <a:noFill/>
            <a:ln w="12700">
              <a:noFill/>
              <a:miter lim="800000"/>
              <a:headEnd/>
              <a:tailEnd/>
            </a:ln>
            <a:effectLst/>
          </p:spPr>
          <p:txBody>
            <a:bodyPr lIns="90488" tIns="44451" rIns="90488" bIns="44451"/>
            <a:lstStyle/>
            <a:p>
              <a:pPr marL="342891" indent="-342891" algn="ctr">
                <a:spcBef>
                  <a:spcPct val="20000"/>
                </a:spcBef>
                <a:buClr>
                  <a:srgbClr val="F0031E"/>
                </a:buClr>
                <a:defRPr/>
              </a:pPr>
              <a:r>
                <a:rPr lang="pt-BR" sz="1200" dirty="0">
                  <a:effectLst>
                    <a:outerShdw blurRad="38100" dist="38100" dir="2700000" algn="tl">
                      <a:srgbClr val="C0C0C0"/>
                    </a:outerShdw>
                  </a:effectLst>
                  <a:latin typeface="Arial Black" pitchFamily="34" charset="0"/>
                </a:rPr>
                <a:t>RESPIRATÓRIA</a:t>
              </a:r>
            </a:p>
          </p:txBody>
        </p:sp>
        <p:pic>
          <p:nvPicPr>
            <p:cNvPr id="18" name="Picture 35" descr="C:\Documents and Settings\william.oliveira\Meus documentos\CIPA\IMAGENS PARA APRESENTAÇÃO\ANATOMIA - RESPIRATÓRIA.JPG">
              <a:extLst>
                <a:ext uri="{FF2B5EF4-FFF2-40B4-BE49-F238E27FC236}">
                  <a16:creationId xmlns:a16="http://schemas.microsoft.com/office/drawing/2014/main" id="{72979143-F5D5-49C3-8B11-204DC21D8FCB}"/>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4273" y="2300207"/>
              <a:ext cx="1317255" cy="27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2">
              <a:extLst>
                <a:ext uri="{FF2B5EF4-FFF2-40B4-BE49-F238E27FC236}">
                  <a16:creationId xmlns:a16="http://schemas.microsoft.com/office/drawing/2014/main" id="{1A26F3AB-1424-4E0D-A975-A6D01BAEAA2B}"/>
                </a:ext>
              </a:extLst>
            </p:cNvPr>
            <p:cNvSpPr>
              <a:spLocks noChangeArrowheads="1"/>
            </p:cNvSpPr>
            <p:nvPr/>
          </p:nvSpPr>
          <p:spPr bwMode="auto">
            <a:xfrm>
              <a:off x="3848734" y="2584369"/>
              <a:ext cx="1809751" cy="381000"/>
            </a:xfrm>
            <a:prstGeom prst="rect">
              <a:avLst/>
            </a:prstGeom>
            <a:solidFill>
              <a:srgbClr val="BF9000"/>
            </a:solidFill>
            <a:ln w="9525">
              <a:noFill/>
              <a:miter lim="800000"/>
              <a:headEnd/>
              <a:tailEnd/>
            </a:ln>
          </p:spPr>
          <p:txBody>
            <a:bodyPr wrap="none" anchor="ctr"/>
            <a:lstStyle>
              <a:lvl1pPr eaLnBrk="0" hangingPunct="0">
                <a:defRPr sz="2400" b="1">
                  <a:solidFill>
                    <a:schemeClr val="tx1"/>
                  </a:solidFill>
                  <a:latin typeface="Webdings" panose="05030102010509060703" pitchFamily="18" charset="2"/>
                </a:defRPr>
              </a:lvl1pPr>
              <a:lvl2pPr marL="742950" indent="-285750" eaLnBrk="0" hangingPunct="0">
                <a:defRPr sz="2400" b="1">
                  <a:solidFill>
                    <a:schemeClr val="tx1"/>
                  </a:solidFill>
                  <a:latin typeface="Webdings" panose="05030102010509060703" pitchFamily="18" charset="2"/>
                </a:defRPr>
              </a:lvl2pPr>
              <a:lvl3pPr marL="1143000" indent="-228600" eaLnBrk="0" hangingPunct="0">
                <a:defRPr sz="2400" b="1">
                  <a:solidFill>
                    <a:schemeClr val="tx1"/>
                  </a:solidFill>
                  <a:latin typeface="Webdings" panose="05030102010509060703" pitchFamily="18" charset="2"/>
                </a:defRPr>
              </a:lvl3pPr>
              <a:lvl4pPr marL="1600200" indent="-228600" eaLnBrk="0" hangingPunct="0">
                <a:defRPr sz="2400" b="1">
                  <a:solidFill>
                    <a:schemeClr val="tx1"/>
                  </a:solidFill>
                  <a:latin typeface="Webdings" panose="05030102010509060703" pitchFamily="18" charset="2"/>
                </a:defRPr>
              </a:lvl4pPr>
              <a:lvl5pPr marL="2057400" indent="-228600" eaLnBrk="0" hangingPunct="0">
                <a:defRPr sz="2400" b="1">
                  <a:solidFill>
                    <a:schemeClr val="tx1"/>
                  </a:solidFill>
                  <a:latin typeface="Webdings" panose="05030102010509060703" pitchFamily="18" charset="2"/>
                </a:defRPr>
              </a:lvl5pPr>
              <a:lvl6pPr marL="2514600" indent="-228600" eaLnBrk="0" fontAlgn="base" hangingPunct="0">
                <a:spcBef>
                  <a:spcPct val="0"/>
                </a:spcBef>
                <a:spcAft>
                  <a:spcPct val="0"/>
                </a:spcAft>
                <a:defRPr sz="2400" b="1">
                  <a:solidFill>
                    <a:schemeClr val="tx1"/>
                  </a:solidFill>
                  <a:latin typeface="Webdings" panose="05030102010509060703" pitchFamily="18" charset="2"/>
                </a:defRPr>
              </a:lvl6pPr>
              <a:lvl7pPr marL="2971800" indent="-228600" eaLnBrk="0" fontAlgn="base" hangingPunct="0">
                <a:spcBef>
                  <a:spcPct val="0"/>
                </a:spcBef>
                <a:spcAft>
                  <a:spcPct val="0"/>
                </a:spcAft>
                <a:defRPr sz="2400" b="1">
                  <a:solidFill>
                    <a:schemeClr val="tx1"/>
                  </a:solidFill>
                  <a:latin typeface="Webdings" panose="05030102010509060703" pitchFamily="18" charset="2"/>
                </a:defRPr>
              </a:lvl7pPr>
              <a:lvl8pPr marL="3429000" indent="-228600" eaLnBrk="0" fontAlgn="base" hangingPunct="0">
                <a:spcBef>
                  <a:spcPct val="0"/>
                </a:spcBef>
                <a:spcAft>
                  <a:spcPct val="0"/>
                </a:spcAft>
                <a:defRPr sz="2400" b="1">
                  <a:solidFill>
                    <a:schemeClr val="tx1"/>
                  </a:solidFill>
                  <a:latin typeface="Webdings" panose="05030102010509060703" pitchFamily="18" charset="2"/>
                </a:defRPr>
              </a:lvl8pPr>
              <a:lvl9pPr marL="3886200" indent="-228600" eaLnBrk="0" fontAlgn="base" hangingPunct="0">
                <a:spcBef>
                  <a:spcPct val="0"/>
                </a:spcBef>
                <a:spcAft>
                  <a:spcPct val="0"/>
                </a:spcAft>
                <a:defRPr sz="2400" b="1">
                  <a:solidFill>
                    <a:schemeClr val="tx1"/>
                  </a:solidFill>
                  <a:latin typeface="Webdings" panose="05030102010509060703" pitchFamily="18" charset="2"/>
                </a:defRPr>
              </a:lvl9pPr>
            </a:lstStyle>
            <a:p>
              <a:pPr eaLnBrk="1" hangingPunct="1"/>
              <a:endParaRPr lang="pt-BR" altLang="pt-BR"/>
            </a:p>
          </p:txBody>
        </p:sp>
        <p:sp>
          <p:nvSpPr>
            <p:cNvPr id="20" name="Rectangle 26">
              <a:extLst>
                <a:ext uri="{FF2B5EF4-FFF2-40B4-BE49-F238E27FC236}">
                  <a16:creationId xmlns:a16="http://schemas.microsoft.com/office/drawing/2014/main" id="{692076F9-133A-497F-82EE-6EE406D782BF}"/>
                </a:ext>
              </a:extLst>
            </p:cNvPr>
            <p:cNvSpPr>
              <a:spLocks noChangeArrowheads="1"/>
            </p:cNvSpPr>
            <p:nvPr/>
          </p:nvSpPr>
          <p:spPr bwMode="auto">
            <a:xfrm>
              <a:off x="4083684" y="2614532"/>
              <a:ext cx="1371600" cy="381000"/>
            </a:xfrm>
            <a:prstGeom prst="rect">
              <a:avLst/>
            </a:prstGeom>
            <a:noFill/>
            <a:ln w="12700">
              <a:noFill/>
              <a:miter lim="800000"/>
              <a:headEnd/>
              <a:tailEnd/>
            </a:ln>
            <a:effectLst/>
          </p:spPr>
          <p:txBody>
            <a:bodyPr lIns="90488" tIns="44451" rIns="90488" bIns="44451"/>
            <a:lstStyle/>
            <a:p>
              <a:pPr marL="342891" indent="-342891" algn="ctr">
                <a:spcBef>
                  <a:spcPct val="20000"/>
                </a:spcBef>
                <a:buClr>
                  <a:srgbClr val="F0031E"/>
                </a:buClr>
                <a:defRPr/>
              </a:pPr>
              <a:r>
                <a:rPr lang="pt-BR" sz="1600" dirty="0">
                  <a:effectLst>
                    <a:outerShdw blurRad="38100" dist="38100" dir="2700000" algn="tl">
                      <a:srgbClr val="C0C0C0"/>
                    </a:outerShdw>
                  </a:effectLst>
                  <a:latin typeface="Arial Black" pitchFamily="34" charset="0"/>
                </a:rPr>
                <a:t> ORAL</a:t>
              </a:r>
            </a:p>
          </p:txBody>
        </p:sp>
        <p:sp>
          <p:nvSpPr>
            <p:cNvPr id="21" name="Rectangle 32">
              <a:extLst>
                <a:ext uri="{FF2B5EF4-FFF2-40B4-BE49-F238E27FC236}">
                  <a16:creationId xmlns:a16="http://schemas.microsoft.com/office/drawing/2014/main" id="{7D79D599-7014-4139-BB06-9DD5D208D601}"/>
                </a:ext>
              </a:extLst>
            </p:cNvPr>
            <p:cNvSpPr>
              <a:spLocks noChangeArrowheads="1"/>
            </p:cNvSpPr>
            <p:nvPr/>
          </p:nvSpPr>
          <p:spPr bwMode="auto">
            <a:xfrm>
              <a:off x="4119632" y="5461347"/>
              <a:ext cx="1809751" cy="381000"/>
            </a:xfrm>
            <a:prstGeom prst="rect">
              <a:avLst/>
            </a:prstGeom>
            <a:solidFill>
              <a:srgbClr val="BF9000"/>
            </a:solidFill>
            <a:ln w="9525">
              <a:noFill/>
              <a:miter lim="800000"/>
              <a:headEnd/>
              <a:tailEnd/>
            </a:ln>
          </p:spPr>
          <p:txBody>
            <a:bodyPr wrap="none" anchor="ctr"/>
            <a:lstStyle>
              <a:lvl1pPr eaLnBrk="0" hangingPunct="0">
                <a:defRPr sz="2400" b="1">
                  <a:solidFill>
                    <a:schemeClr val="tx1"/>
                  </a:solidFill>
                  <a:latin typeface="Webdings" panose="05030102010509060703" pitchFamily="18" charset="2"/>
                </a:defRPr>
              </a:lvl1pPr>
              <a:lvl2pPr marL="742950" indent="-285750" eaLnBrk="0" hangingPunct="0">
                <a:defRPr sz="2400" b="1">
                  <a:solidFill>
                    <a:schemeClr val="tx1"/>
                  </a:solidFill>
                  <a:latin typeface="Webdings" panose="05030102010509060703" pitchFamily="18" charset="2"/>
                </a:defRPr>
              </a:lvl2pPr>
              <a:lvl3pPr marL="1143000" indent="-228600" eaLnBrk="0" hangingPunct="0">
                <a:defRPr sz="2400" b="1">
                  <a:solidFill>
                    <a:schemeClr val="tx1"/>
                  </a:solidFill>
                  <a:latin typeface="Webdings" panose="05030102010509060703" pitchFamily="18" charset="2"/>
                </a:defRPr>
              </a:lvl3pPr>
              <a:lvl4pPr marL="1600200" indent="-228600" eaLnBrk="0" hangingPunct="0">
                <a:defRPr sz="2400" b="1">
                  <a:solidFill>
                    <a:schemeClr val="tx1"/>
                  </a:solidFill>
                  <a:latin typeface="Webdings" panose="05030102010509060703" pitchFamily="18" charset="2"/>
                </a:defRPr>
              </a:lvl4pPr>
              <a:lvl5pPr marL="2057400" indent="-228600" eaLnBrk="0" hangingPunct="0">
                <a:defRPr sz="2400" b="1">
                  <a:solidFill>
                    <a:schemeClr val="tx1"/>
                  </a:solidFill>
                  <a:latin typeface="Webdings" panose="05030102010509060703" pitchFamily="18" charset="2"/>
                </a:defRPr>
              </a:lvl5pPr>
              <a:lvl6pPr marL="2514600" indent="-228600" eaLnBrk="0" fontAlgn="base" hangingPunct="0">
                <a:spcBef>
                  <a:spcPct val="0"/>
                </a:spcBef>
                <a:spcAft>
                  <a:spcPct val="0"/>
                </a:spcAft>
                <a:defRPr sz="2400" b="1">
                  <a:solidFill>
                    <a:schemeClr val="tx1"/>
                  </a:solidFill>
                  <a:latin typeface="Webdings" panose="05030102010509060703" pitchFamily="18" charset="2"/>
                </a:defRPr>
              </a:lvl6pPr>
              <a:lvl7pPr marL="2971800" indent="-228600" eaLnBrk="0" fontAlgn="base" hangingPunct="0">
                <a:spcBef>
                  <a:spcPct val="0"/>
                </a:spcBef>
                <a:spcAft>
                  <a:spcPct val="0"/>
                </a:spcAft>
                <a:defRPr sz="2400" b="1">
                  <a:solidFill>
                    <a:schemeClr val="tx1"/>
                  </a:solidFill>
                  <a:latin typeface="Webdings" panose="05030102010509060703" pitchFamily="18" charset="2"/>
                </a:defRPr>
              </a:lvl7pPr>
              <a:lvl8pPr marL="3429000" indent="-228600" eaLnBrk="0" fontAlgn="base" hangingPunct="0">
                <a:spcBef>
                  <a:spcPct val="0"/>
                </a:spcBef>
                <a:spcAft>
                  <a:spcPct val="0"/>
                </a:spcAft>
                <a:defRPr sz="2400" b="1">
                  <a:solidFill>
                    <a:schemeClr val="tx1"/>
                  </a:solidFill>
                  <a:latin typeface="Webdings" panose="05030102010509060703" pitchFamily="18" charset="2"/>
                </a:defRPr>
              </a:lvl8pPr>
              <a:lvl9pPr marL="3886200" indent="-228600" eaLnBrk="0" fontAlgn="base" hangingPunct="0">
                <a:spcBef>
                  <a:spcPct val="0"/>
                </a:spcBef>
                <a:spcAft>
                  <a:spcPct val="0"/>
                </a:spcAft>
                <a:defRPr sz="2400" b="1">
                  <a:solidFill>
                    <a:schemeClr val="tx1"/>
                  </a:solidFill>
                  <a:latin typeface="Webdings" panose="05030102010509060703" pitchFamily="18" charset="2"/>
                </a:defRPr>
              </a:lvl9pPr>
            </a:lstStyle>
            <a:p>
              <a:pPr eaLnBrk="1" hangingPunct="1"/>
              <a:endParaRPr lang="pt-BR" altLang="pt-BR"/>
            </a:p>
          </p:txBody>
        </p:sp>
        <p:sp>
          <p:nvSpPr>
            <p:cNvPr id="22" name="Rectangle 26">
              <a:extLst>
                <a:ext uri="{FF2B5EF4-FFF2-40B4-BE49-F238E27FC236}">
                  <a16:creationId xmlns:a16="http://schemas.microsoft.com/office/drawing/2014/main" id="{64FE2190-ADAD-4B43-81CA-481D880A6258}"/>
                </a:ext>
              </a:extLst>
            </p:cNvPr>
            <p:cNvSpPr>
              <a:spLocks noChangeArrowheads="1"/>
            </p:cNvSpPr>
            <p:nvPr/>
          </p:nvSpPr>
          <p:spPr bwMode="auto">
            <a:xfrm>
              <a:off x="4047932" y="5494218"/>
              <a:ext cx="3519155" cy="413607"/>
            </a:xfrm>
            <a:prstGeom prst="rect">
              <a:avLst/>
            </a:prstGeom>
            <a:noFill/>
            <a:ln w="12700">
              <a:noFill/>
              <a:miter lim="800000"/>
              <a:headEnd/>
              <a:tailEnd/>
            </a:ln>
            <a:effectLst/>
          </p:spPr>
          <p:txBody>
            <a:bodyPr lIns="90488" tIns="44451" rIns="90488" bIns="44451"/>
            <a:lstStyle/>
            <a:p>
              <a:pPr marL="342891" indent="-342891" algn="ctr">
                <a:spcBef>
                  <a:spcPct val="20000"/>
                </a:spcBef>
                <a:buClr>
                  <a:srgbClr val="F0031E"/>
                </a:buClr>
                <a:defRPr/>
              </a:pPr>
              <a:r>
                <a:rPr lang="pt-BR" sz="1000" dirty="0">
                  <a:effectLst>
                    <a:outerShdw blurRad="38100" dist="38100" dir="2700000" algn="tl">
                      <a:srgbClr val="C0C0C0"/>
                    </a:outerShdw>
                  </a:effectLst>
                  <a:latin typeface="Arial Black" pitchFamily="34" charset="0"/>
                </a:rPr>
                <a:t> CUTÂNEA  ou PERCUTÂNEA</a:t>
              </a:r>
            </a:p>
          </p:txBody>
        </p:sp>
        <p:sp>
          <p:nvSpPr>
            <p:cNvPr id="23" name="Rectangle 32">
              <a:extLst>
                <a:ext uri="{FF2B5EF4-FFF2-40B4-BE49-F238E27FC236}">
                  <a16:creationId xmlns:a16="http://schemas.microsoft.com/office/drawing/2014/main" id="{FE2BA16C-1D12-4DCC-BC75-DAEDCF940F7F}"/>
                </a:ext>
              </a:extLst>
            </p:cNvPr>
            <p:cNvSpPr>
              <a:spLocks noChangeArrowheads="1"/>
            </p:cNvSpPr>
            <p:nvPr/>
          </p:nvSpPr>
          <p:spPr bwMode="auto">
            <a:xfrm>
              <a:off x="6594358" y="2551853"/>
              <a:ext cx="1809751" cy="381000"/>
            </a:xfrm>
            <a:prstGeom prst="rect">
              <a:avLst/>
            </a:prstGeom>
            <a:solidFill>
              <a:srgbClr val="BF9000"/>
            </a:solidFill>
            <a:ln w="9525">
              <a:noFill/>
              <a:miter lim="800000"/>
              <a:headEnd/>
              <a:tailEnd/>
            </a:ln>
          </p:spPr>
          <p:txBody>
            <a:bodyPr wrap="none" anchor="ctr"/>
            <a:lstStyle>
              <a:lvl1pPr eaLnBrk="0" hangingPunct="0">
                <a:defRPr sz="2400" b="1">
                  <a:solidFill>
                    <a:schemeClr val="tx1"/>
                  </a:solidFill>
                  <a:latin typeface="Webdings" panose="05030102010509060703" pitchFamily="18" charset="2"/>
                </a:defRPr>
              </a:lvl1pPr>
              <a:lvl2pPr marL="742950" indent="-285750" eaLnBrk="0" hangingPunct="0">
                <a:defRPr sz="2400" b="1">
                  <a:solidFill>
                    <a:schemeClr val="tx1"/>
                  </a:solidFill>
                  <a:latin typeface="Webdings" panose="05030102010509060703" pitchFamily="18" charset="2"/>
                </a:defRPr>
              </a:lvl2pPr>
              <a:lvl3pPr marL="1143000" indent="-228600" eaLnBrk="0" hangingPunct="0">
                <a:defRPr sz="2400" b="1">
                  <a:solidFill>
                    <a:schemeClr val="tx1"/>
                  </a:solidFill>
                  <a:latin typeface="Webdings" panose="05030102010509060703" pitchFamily="18" charset="2"/>
                </a:defRPr>
              </a:lvl3pPr>
              <a:lvl4pPr marL="1600200" indent="-228600" eaLnBrk="0" hangingPunct="0">
                <a:defRPr sz="2400" b="1">
                  <a:solidFill>
                    <a:schemeClr val="tx1"/>
                  </a:solidFill>
                  <a:latin typeface="Webdings" panose="05030102010509060703" pitchFamily="18" charset="2"/>
                </a:defRPr>
              </a:lvl4pPr>
              <a:lvl5pPr marL="2057400" indent="-228600" eaLnBrk="0" hangingPunct="0">
                <a:defRPr sz="2400" b="1">
                  <a:solidFill>
                    <a:schemeClr val="tx1"/>
                  </a:solidFill>
                  <a:latin typeface="Webdings" panose="05030102010509060703" pitchFamily="18" charset="2"/>
                </a:defRPr>
              </a:lvl5pPr>
              <a:lvl6pPr marL="2514600" indent="-228600" eaLnBrk="0" fontAlgn="base" hangingPunct="0">
                <a:spcBef>
                  <a:spcPct val="0"/>
                </a:spcBef>
                <a:spcAft>
                  <a:spcPct val="0"/>
                </a:spcAft>
                <a:defRPr sz="2400" b="1">
                  <a:solidFill>
                    <a:schemeClr val="tx1"/>
                  </a:solidFill>
                  <a:latin typeface="Webdings" panose="05030102010509060703" pitchFamily="18" charset="2"/>
                </a:defRPr>
              </a:lvl6pPr>
              <a:lvl7pPr marL="2971800" indent="-228600" eaLnBrk="0" fontAlgn="base" hangingPunct="0">
                <a:spcBef>
                  <a:spcPct val="0"/>
                </a:spcBef>
                <a:spcAft>
                  <a:spcPct val="0"/>
                </a:spcAft>
                <a:defRPr sz="2400" b="1">
                  <a:solidFill>
                    <a:schemeClr val="tx1"/>
                  </a:solidFill>
                  <a:latin typeface="Webdings" panose="05030102010509060703" pitchFamily="18" charset="2"/>
                </a:defRPr>
              </a:lvl7pPr>
              <a:lvl8pPr marL="3429000" indent="-228600" eaLnBrk="0" fontAlgn="base" hangingPunct="0">
                <a:spcBef>
                  <a:spcPct val="0"/>
                </a:spcBef>
                <a:spcAft>
                  <a:spcPct val="0"/>
                </a:spcAft>
                <a:defRPr sz="2400" b="1">
                  <a:solidFill>
                    <a:schemeClr val="tx1"/>
                  </a:solidFill>
                  <a:latin typeface="Webdings" panose="05030102010509060703" pitchFamily="18" charset="2"/>
                </a:defRPr>
              </a:lvl8pPr>
              <a:lvl9pPr marL="3886200" indent="-228600" eaLnBrk="0" fontAlgn="base" hangingPunct="0">
                <a:spcBef>
                  <a:spcPct val="0"/>
                </a:spcBef>
                <a:spcAft>
                  <a:spcPct val="0"/>
                </a:spcAft>
                <a:defRPr sz="2400" b="1">
                  <a:solidFill>
                    <a:schemeClr val="tx1"/>
                  </a:solidFill>
                  <a:latin typeface="Webdings" panose="05030102010509060703" pitchFamily="18" charset="2"/>
                </a:defRPr>
              </a:lvl9pPr>
            </a:lstStyle>
            <a:p>
              <a:pPr eaLnBrk="1" hangingPunct="1"/>
              <a:endParaRPr lang="pt-BR" altLang="pt-BR"/>
            </a:p>
          </p:txBody>
        </p:sp>
        <p:sp>
          <p:nvSpPr>
            <p:cNvPr id="24" name="Rectangle 26">
              <a:extLst>
                <a:ext uri="{FF2B5EF4-FFF2-40B4-BE49-F238E27FC236}">
                  <a16:creationId xmlns:a16="http://schemas.microsoft.com/office/drawing/2014/main" id="{224C1021-4054-48AB-B3AB-6C0D3F558B4C}"/>
                </a:ext>
              </a:extLst>
            </p:cNvPr>
            <p:cNvSpPr>
              <a:spLocks noChangeArrowheads="1"/>
            </p:cNvSpPr>
            <p:nvPr/>
          </p:nvSpPr>
          <p:spPr bwMode="auto">
            <a:xfrm>
              <a:off x="6594358" y="2573495"/>
              <a:ext cx="1705971" cy="381000"/>
            </a:xfrm>
            <a:prstGeom prst="rect">
              <a:avLst/>
            </a:prstGeom>
            <a:noFill/>
            <a:ln w="12700">
              <a:noFill/>
              <a:miter lim="800000"/>
              <a:headEnd/>
              <a:tailEnd/>
            </a:ln>
            <a:effectLst/>
          </p:spPr>
          <p:txBody>
            <a:bodyPr lIns="90488" tIns="44451" rIns="90488" bIns="44451"/>
            <a:lstStyle/>
            <a:p>
              <a:pPr marL="342891" indent="-342891" algn="ctr">
                <a:spcBef>
                  <a:spcPct val="20000"/>
                </a:spcBef>
                <a:buClr>
                  <a:srgbClr val="F0031E"/>
                </a:buClr>
                <a:defRPr/>
              </a:pPr>
              <a:r>
                <a:rPr lang="pt-BR" sz="1200" dirty="0">
                  <a:effectLst>
                    <a:outerShdw blurRad="38100" dist="38100" dir="2700000" algn="tl">
                      <a:srgbClr val="C0C0C0"/>
                    </a:outerShdw>
                  </a:effectLst>
                  <a:latin typeface="Arial Black" pitchFamily="34" charset="0"/>
                </a:rPr>
                <a:t>CONJUNTIVA</a:t>
              </a:r>
            </a:p>
          </p:txBody>
        </p:sp>
      </p:grpSp>
    </p:spTree>
    <p:extLst>
      <p:ext uri="{BB962C8B-B14F-4D97-AF65-F5344CB8AC3E}">
        <p14:creationId xmlns:p14="http://schemas.microsoft.com/office/powerpoint/2010/main" val="382725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4974337" y="1265314"/>
            <a:ext cx="4299666" cy="3249131"/>
          </a:xfrm>
        </p:spPr>
        <p:txBody>
          <a:bodyPr>
            <a:normAutofit/>
          </a:bodyPr>
          <a:lstStyle/>
          <a:p>
            <a:pPr algn="l">
              <a:lnSpc>
                <a:spcPct val="90000"/>
              </a:lnSpc>
            </a:pPr>
            <a:r>
              <a:rPr lang="pt-BR" sz="4600"/>
              <a:t>O QUE SÃO RISCOS ERGONÔMICOS?</a:t>
            </a:r>
            <a:br>
              <a:rPr lang="pt-BR" sz="4600"/>
            </a:br>
            <a:endParaRPr lang="pt-BR" sz="4600"/>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4974336" y="4514446"/>
            <a:ext cx="4299666" cy="871042"/>
          </a:xfrm>
        </p:spPr>
        <p:txBody>
          <a:bodyPr>
            <a:normAutofit/>
          </a:bodyPr>
          <a:lstStyle/>
          <a:p>
            <a:pPr algn="l">
              <a:lnSpc>
                <a:spcPct val="90000"/>
              </a:lnSpc>
            </a:pPr>
            <a:r>
              <a:rPr lang="pt-BR" sz="1500"/>
              <a:t>	</a:t>
            </a:r>
            <a:r>
              <a:rPr lang="pt-BR" altLang="pt-BR" sz="1500"/>
              <a:t> É todo fator que possa interferir nas características psicofisiológicas do trabalhador, causando desconforto ou afetando sua saúde.</a:t>
            </a:r>
            <a:endParaRPr lang="pt-BR" sz="1500"/>
          </a:p>
        </p:txBody>
      </p:sp>
      <p:sp>
        <p:nvSpPr>
          <p:cNvPr id="71" name="Isosceles Triangle 7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194" name="Picture 2">
            <a:extLst>
              <a:ext uri="{FF2B5EF4-FFF2-40B4-BE49-F238E27FC236}">
                <a16:creationId xmlns:a16="http://schemas.microsoft.com/office/drawing/2014/main" id="{594FF425-994D-4146-89BE-A40BBF18A7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604" y="1925208"/>
            <a:ext cx="3765692" cy="301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14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5483748" y="1265315"/>
            <a:ext cx="4299666" cy="3249131"/>
          </a:xfrm>
        </p:spPr>
        <p:txBody>
          <a:bodyPr>
            <a:normAutofit/>
          </a:bodyPr>
          <a:lstStyle/>
          <a:p>
            <a:pPr algn="l">
              <a:lnSpc>
                <a:spcPct val="90000"/>
              </a:lnSpc>
            </a:pPr>
            <a:r>
              <a:rPr lang="pt-BR" sz="4600" dirty="0"/>
              <a:t>O QUE SÃO RISCOS DE ACIDENTES?</a:t>
            </a:r>
            <a:br>
              <a:rPr lang="pt-BR" sz="4600" dirty="0"/>
            </a:br>
            <a:endParaRPr lang="pt-BR" sz="4600" dirty="0"/>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4974336" y="4514446"/>
            <a:ext cx="4299666" cy="871042"/>
          </a:xfrm>
        </p:spPr>
        <p:txBody>
          <a:bodyPr>
            <a:normAutofit fontScale="92500"/>
          </a:bodyPr>
          <a:lstStyle/>
          <a:p>
            <a:pPr algn="ctr">
              <a:lnSpc>
                <a:spcPct val="90000"/>
              </a:lnSpc>
            </a:pPr>
            <a:r>
              <a:rPr lang="pt-BR" sz="1500" dirty="0"/>
              <a:t>	</a:t>
            </a:r>
            <a:r>
              <a:rPr lang="pt-BR" altLang="pt-BR" sz="1600" dirty="0"/>
              <a:t> Qualquer fator que coloque o trabalhador em situação vulnerável e possa afetar sua integridade, e seu bem estar físico e psíquico.</a:t>
            </a:r>
            <a:endParaRPr lang="pt-BR" sz="1500" dirty="0"/>
          </a:p>
        </p:txBody>
      </p:sp>
      <p:sp>
        <p:nvSpPr>
          <p:cNvPr id="71" name="Isosceles Triangle 7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218" name="Picture 2">
            <a:extLst>
              <a:ext uri="{FF2B5EF4-FFF2-40B4-BE49-F238E27FC236}">
                <a16:creationId xmlns:a16="http://schemas.microsoft.com/office/drawing/2014/main" id="{2DE334F0-D59D-47B8-BEAC-D842846C3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97" y="2291160"/>
            <a:ext cx="4616077" cy="203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31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6343484" y="609600"/>
            <a:ext cx="2930518" cy="1320800"/>
          </a:xfrm>
        </p:spPr>
        <p:txBody>
          <a:bodyPr vert="horz" lIns="91440" tIns="45720" rIns="91440" bIns="45720" rtlCol="0" anchor="ctr">
            <a:normAutofit/>
          </a:bodyPr>
          <a:lstStyle/>
          <a:p>
            <a:pPr algn="l"/>
            <a:r>
              <a:rPr lang="en-US" sz="3600"/>
              <a:t>MAPA DE RISCO:</a:t>
            </a:r>
          </a:p>
        </p:txBody>
      </p:sp>
      <p:pic>
        <p:nvPicPr>
          <p:cNvPr id="10242" name="Picture 2" descr="O que é Mapa de Riscos Ambientais? Conceito e Finalidade.">
            <a:extLst>
              <a:ext uri="{FF2B5EF4-FFF2-40B4-BE49-F238E27FC236}">
                <a16:creationId xmlns:a16="http://schemas.microsoft.com/office/drawing/2014/main" id="{33D060B4-BB48-4855-9483-87C3370D45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7333" y="630015"/>
            <a:ext cx="5421162" cy="2560917"/>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5AB8B64B-62DB-42C5-96DD-BCCE7BC4A4DA}"/>
              </a:ext>
            </a:extLst>
          </p:cNvPr>
          <p:cNvSpPr/>
          <p:nvPr/>
        </p:nvSpPr>
        <p:spPr>
          <a:xfrm>
            <a:off x="5960503" y="3190932"/>
            <a:ext cx="3913699" cy="3880773"/>
          </a:xfrm>
          <a:prstGeom prst="rect">
            <a:avLst/>
          </a:prstGeom>
        </p:spPr>
        <p:txBody>
          <a:bodyPr vert="horz" lIns="91440" tIns="45720" rIns="91440" bIns="45720" rtlCol="0">
            <a:normAutofit/>
          </a:bodyPr>
          <a:lstStyle/>
          <a:p>
            <a:pPr algn="just">
              <a:spcBef>
                <a:spcPts val="1000"/>
              </a:spcBef>
              <a:buClr>
                <a:schemeClr val="accent1"/>
              </a:buClr>
              <a:buSzPct val="80000"/>
            </a:pPr>
            <a:r>
              <a:rPr lang="en-US" dirty="0">
                <a:solidFill>
                  <a:schemeClr val="tx1">
                    <a:lumMod val="75000"/>
                    <a:lumOff val="25000"/>
                  </a:schemeClr>
                </a:solidFill>
              </a:rPr>
              <a:t>O </a:t>
            </a:r>
            <a:r>
              <a:rPr lang="en-US" dirty="0" err="1">
                <a:solidFill>
                  <a:schemeClr val="tx1">
                    <a:lumMod val="75000"/>
                    <a:lumOff val="25000"/>
                  </a:schemeClr>
                </a:solidFill>
              </a:rPr>
              <a:t>Mapa</a:t>
            </a:r>
            <a:r>
              <a:rPr lang="en-US" dirty="0">
                <a:solidFill>
                  <a:schemeClr val="tx1">
                    <a:lumMod val="75000"/>
                    <a:lumOff val="25000"/>
                  </a:schemeClr>
                </a:solidFill>
              </a:rPr>
              <a:t> de </a:t>
            </a:r>
            <a:r>
              <a:rPr lang="en-US" dirty="0" err="1">
                <a:solidFill>
                  <a:schemeClr val="tx1">
                    <a:lumMod val="75000"/>
                    <a:lumOff val="25000"/>
                  </a:schemeClr>
                </a:solidFill>
              </a:rPr>
              <a:t>Riscos</a:t>
            </a:r>
            <a:r>
              <a:rPr lang="en-US" dirty="0">
                <a:solidFill>
                  <a:schemeClr val="tx1">
                    <a:lumMod val="75000"/>
                    <a:lumOff val="25000"/>
                  </a:schemeClr>
                </a:solidFill>
              </a:rPr>
              <a:t> é a </a:t>
            </a:r>
            <a:r>
              <a:rPr lang="en-US" dirty="0" err="1">
                <a:solidFill>
                  <a:schemeClr val="tx1">
                    <a:lumMod val="75000"/>
                    <a:lumOff val="25000"/>
                  </a:schemeClr>
                </a:solidFill>
              </a:rPr>
              <a:t>representação</a:t>
            </a:r>
            <a:r>
              <a:rPr lang="en-US" dirty="0">
                <a:solidFill>
                  <a:schemeClr val="tx1">
                    <a:lumMod val="75000"/>
                    <a:lumOff val="25000"/>
                  </a:schemeClr>
                </a:solidFill>
              </a:rPr>
              <a:t> </a:t>
            </a:r>
            <a:r>
              <a:rPr lang="en-US" dirty="0" err="1">
                <a:solidFill>
                  <a:schemeClr val="tx1">
                    <a:lumMod val="75000"/>
                    <a:lumOff val="25000"/>
                  </a:schemeClr>
                </a:solidFill>
              </a:rPr>
              <a:t>gráfica</a:t>
            </a:r>
            <a:r>
              <a:rPr lang="en-US" dirty="0">
                <a:solidFill>
                  <a:schemeClr val="tx1">
                    <a:lumMod val="75000"/>
                    <a:lumOff val="25000"/>
                  </a:schemeClr>
                </a:solidFill>
              </a:rPr>
              <a:t> do </a:t>
            </a:r>
            <a:r>
              <a:rPr lang="en-US" dirty="0" err="1">
                <a:solidFill>
                  <a:schemeClr val="tx1">
                    <a:lumMod val="75000"/>
                    <a:lumOff val="25000"/>
                  </a:schemeClr>
                </a:solidFill>
              </a:rPr>
              <a:t>reconhecimento</a:t>
            </a:r>
            <a:r>
              <a:rPr lang="en-US" dirty="0">
                <a:solidFill>
                  <a:schemeClr val="tx1">
                    <a:lumMod val="75000"/>
                    <a:lumOff val="25000"/>
                  </a:schemeClr>
                </a:solidFill>
              </a:rPr>
              <a:t> dos </a:t>
            </a:r>
            <a:r>
              <a:rPr lang="en-US" dirty="0" err="1">
                <a:solidFill>
                  <a:schemeClr val="tx1">
                    <a:lumMod val="75000"/>
                    <a:lumOff val="25000"/>
                  </a:schemeClr>
                </a:solidFill>
              </a:rPr>
              <a:t>riscos</a:t>
            </a:r>
            <a:r>
              <a:rPr lang="en-US" dirty="0">
                <a:solidFill>
                  <a:schemeClr val="tx1">
                    <a:lumMod val="75000"/>
                    <a:lumOff val="25000"/>
                  </a:schemeClr>
                </a:solidFill>
              </a:rPr>
              <a:t> </a:t>
            </a:r>
            <a:r>
              <a:rPr lang="en-US" dirty="0" err="1">
                <a:solidFill>
                  <a:schemeClr val="tx1">
                    <a:lumMod val="75000"/>
                    <a:lumOff val="25000"/>
                  </a:schemeClr>
                </a:solidFill>
              </a:rPr>
              <a:t>existentes</a:t>
            </a:r>
            <a:r>
              <a:rPr lang="en-US" dirty="0">
                <a:solidFill>
                  <a:schemeClr val="tx1">
                    <a:lumMod val="75000"/>
                    <a:lumOff val="25000"/>
                  </a:schemeClr>
                </a:solidFill>
              </a:rPr>
              <a:t> </a:t>
            </a:r>
            <a:r>
              <a:rPr lang="en-US" dirty="0" err="1">
                <a:solidFill>
                  <a:schemeClr val="tx1">
                    <a:lumMod val="75000"/>
                    <a:lumOff val="25000"/>
                  </a:schemeClr>
                </a:solidFill>
              </a:rPr>
              <a:t>nos</a:t>
            </a:r>
            <a:r>
              <a:rPr lang="en-US" dirty="0">
                <a:solidFill>
                  <a:schemeClr val="tx1">
                    <a:lumMod val="75000"/>
                    <a:lumOff val="25000"/>
                  </a:schemeClr>
                </a:solidFill>
              </a:rPr>
              <a:t> </a:t>
            </a:r>
            <a:r>
              <a:rPr lang="en-US" dirty="0" err="1">
                <a:solidFill>
                  <a:schemeClr val="tx1">
                    <a:lumMod val="75000"/>
                    <a:lumOff val="25000"/>
                  </a:schemeClr>
                </a:solidFill>
              </a:rPr>
              <a:t>locais</a:t>
            </a:r>
            <a:r>
              <a:rPr lang="en-US" dirty="0">
                <a:solidFill>
                  <a:schemeClr val="tx1">
                    <a:lumMod val="75000"/>
                    <a:lumOff val="25000"/>
                  </a:schemeClr>
                </a:solidFill>
              </a:rPr>
              <a:t> de </a:t>
            </a:r>
            <a:r>
              <a:rPr lang="en-US" dirty="0" err="1">
                <a:solidFill>
                  <a:schemeClr val="tx1">
                    <a:lumMod val="75000"/>
                    <a:lumOff val="25000"/>
                  </a:schemeClr>
                </a:solidFill>
              </a:rPr>
              <a:t>trabalho</a:t>
            </a:r>
            <a:r>
              <a:rPr lang="en-US" dirty="0">
                <a:solidFill>
                  <a:schemeClr val="tx1">
                    <a:lumMod val="75000"/>
                    <a:lumOff val="25000"/>
                  </a:schemeClr>
                </a:solidFill>
              </a:rPr>
              <a:t>, por </a:t>
            </a:r>
            <a:r>
              <a:rPr lang="en-US" dirty="0" err="1">
                <a:solidFill>
                  <a:schemeClr val="tx1">
                    <a:lumMod val="75000"/>
                    <a:lumOff val="25000"/>
                  </a:schemeClr>
                </a:solidFill>
              </a:rPr>
              <a:t>meio</a:t>
            </a:r>
            <a:r>
              <a:rPr lang="en-US" dirty="0">
                <a:solidFill>
                  <a:schemeClr val="tx1">
                    <a:lumMod val="75000"/>
                    <a:lumOff val="25000"/>
                  </a:schemeClr>
                </a:solidFill>
              </a:rPr>
              <a:t> de </a:t>
            </a:r>
            <a:r>
              <a:rPr lang="en-US" dirty="0" err="1">
                <a:solidFill>
                  <a:schemeClr val="tx1">
                    <a:lumMod val="75000"/>
                    <a:lumOff val="25000"/>
                  </a:schemeClr>
                </a:solidFill>
              </a:rPr>
              <a:t>círculos</a:t>
            </a:r>
            <a:r>
              <a:rPr lang="en-US" dirty="0">
                <a:solidFill>
                  <a:schemeClr val="tx1">
                    <a:lumMod val="75000"/>
                    <a:lumOff val="25000"/>
                  </a:schemeClr>
                </a:solidFill>
              </a:rPr>
              <a:t> de </a:t>
            </a:r>
            <a:r>
              <a:rPr lang="en-US" dirty="0" err="1">
                <a:solidFill>
                  <a:schemeClr val="tx1">
                    <a:lumMod val="75000"/>
                    <a:lumOff val="25000"/>
                  </a:schemeClr>
                </a:solidFill>
              </a:rPr>
              <a:t>diferentes</a:t>
            </a:r>
            <a:r>
              <a:rPr lang="en-US" dirty="0">
                <a:solidFill>
                  <a:schemeClr val="tx1">
                    <a:lumMod val="75000"/>
                    <a:lumOff val="25000"/>
                  </a:schemeClr>
                </a:solidFill>
              </a:rPr>
              <a:t> cores e </a:t>
            </a:r>
            <a:r>
              <a:rPr lang="en-US" dirty="0" err="1">
                <a:solidFill>
                  <a:schemeClr val="tx1">
                    <a:lumMod val="75000"/>
                    <a:lumOff val="25000"/>
                  </a:schemeClr>
                </a:solidFill>
              </a:rPr>
              <a:t>tamanhos</a:t>
            </a:r>
            <a:r>
              <a:rPr lang="en-US" dirty="0">
                <a:solidFill>
                  <a:schemeClr val="tx1">
                    <a:lumMod val="75000"/>
                    <a:lumOff val="25000"/>
                  </a:schemeClr>
                </a:solidFill>
              </a:rPr>
              <a:t>.</a:t>
            </a:r>
          </a:p>
          <a:p>
            <a:pPr>
              <a:spcBef>
                <a:spcPts val="1000"/>
              </a:spcBef>
              <a:buClr>
                <a:schemeClr val="accent1"/>
              </a:buClr>
              <a:buSzPct val="80000"/>
            </a:pPr>
            <a:endParaRPr lang="en-US" dirty="0">
              <a:solidFill>
                <a:schemeClr val="tx1">
                  <a:lumMod val="75000"/>
                  <a:lumOff val="25000"/>
                </a:schemeClr>
              </a:solidFill>
            </a:endParaRPr>
          </a:p>
        </p:txBody>
      </p:sp>
      <p:pic>
        <p:nvPicPr>
          <p:cNvPr id="7" name="Imagem 6">
            <a:extLst>
              <a:ext uri="{FF2B5EF4-FFF2-40B4-BE49-F238E27FC236}">
                <a16:creationId xmlns:a16="http://schemas.microsoft.com/office/drawing/2014/main" id="{34686E20-F942-4F1D-B474-5F52995C7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021" y="4013200"/>
            <a:ext cx="3509655" cy="1913427"/>
          </a:xfrm>
          <a:prstGeom prst="rect">
            <a:avLst/>
          </a:prstGeom>
        </p:spPr>
      </p:pic>
      <p:sp>
        <p:nvSpPr>
          <p:cNvPr id="3" name="Retângulo 2">
            <a:extLst>
              <a:ext uri="{FF2B5EF4-FFF2-40B4-BE49-F238E27FC236}">
                <a16:creationId xmlns:a16="http://schemas.microsoft.com/office/drawing/2014/main" id="{7E201C78-FB87-4F6C-B4A5-FD23ED44869A}"/>
              </a:ext>
            </a:extLst>
          </p:cNvPr>
          <p:cNvSpPr/>
          <p:nvPr/>
        </p:nvSpPr>
        <p:spPr>
          <a:xfrm>
            <a:off x="4648471" y="5015902"/>
            <a:ext cx="6096000" cy="230832"/>
          </a:xfrm>
          <a:prstGeom prst="rect">
            <a:avLst/>
          </a:prstGeom>
        </p:spPr>
        <p:txBody>
          <a:bodyPr>
            <a:spAutoFit/>
          </a:bodyPr>
          <a:lstStyle/>
          <a:p>
            <a:pPr algn="ctr">
              <a:lnSpc>
                <a:spcPct val="90000"/>
              </a:lnSpc>
              <a:spcBef>
                <a:spcPct val="50000"/>
              </a:spcBef>
              <a:buClr>
                <a:schemeClr val="accent2"/>
              </a:buClr>
            </a:pPr>
            <a:r>
              <a:rPr lang="en-US" altLang="pt-BR" sz="1000" dirty="0">
                <a:solidFill>
                  <a:srgbClr val="FF0000"/>
                </a:solidFill>
                <a:latin typeface="Arial" panose="020B0604020202020204" pitchFamily="34" charset="0"/>
              </a:rPr>
              <a:t>OBS: O </a:t>
            </a:r>
            <a:r>
              <a:rPr lang="en-US" altLang="pt-BR" sz="1000" dirty="0" err="1">
                <a:solidFill>
                  <a:srgbClr val="FF0000"/>
                </a:solidFill>
                <a:latin typeface="Arial" panose="020B0604020202020204" pitchFamily="34" charset="0"/>
              </a:rPr>
              <a:t>Mapa</a:t>
            </a:r>
            <a:r>
              <a:rPr lang="en-US" altLang="pt-BR" sz="1000" dirty="0">
                <a:solidFill>
                  <a:srgbClr val="FF0000"/>
                </a:solidFill>
                <a:latin typeface="Arial" panose="020B0604020202020204" pitchFamily="34" charset="0"/>
              </a:rPr>
              <a:t> de </a:t>
            </a:r>
            <a:r>
              <a:rPr lang="en-US" altLang="pt-BR" sz="1000" dirty="0" err="1">
                <a:solidFill>
                  <a:srgbClr val="FF0000"/>
                </a:solidFill>
                <a:latin typeface="Arial" panose="020B0604020202020204" pitchFamily="34" charset="0"/>
              </a:rPr>
              <a:t>Riscos</a:t>
            </a:r>
            <a:r>
              <a:rPr lang="en-US" altLang="pt-BR" sz="1000" dirty="0">
                <a:solidFill>
                  <a:srgbClr val="FF0000"/>
                </a:solidFill>
                <a:latin typeface="Arial" panose="020B0604020202020204" pitchFamily="34" charset="0"/>
              </a:rPr>
              <a:t> </a:t>
            </a:r>
            <a:r>
              <a:rPr lang="en-US" altLang="pt-BR" sz="1000" dirty="0" err="1">
                <a:solidFill>
                  <a:srgbClr val="FF0000"/>
                </a:solidFill>
                <a:latin typeface="Arial" panose="020B0604020202020204" pitchFamily="34" charset="0"/>
              </a:rPr>
              <a:t>deve</a:t>
            </a:r>
            <a:r>
              <a:rPr lang="en-US" altLang="pt-BR" sz="1000" dirty="0">
                <a:solidFill>
                  <a:srgbClr val="FF0000"/>
                </a:solidFill>
                <a:latin typeface="Arial" panose="020B0604020202020204" pitchFamily="34" charset="0"/>
              </a:rPr>
              <a:t> ser </a:t>
            </a:r>
            <a:r>
              <a:rPr lang="en-US" altLang="pt-BR" sz="1000" dirty="0" err="1">
                <a:solidFill>
                  <a:srgbClr val="FF0000"/>
                </a:solidFill>
                <a:latin typeface="Arial" panose="020B0604020202020204" pitchFamily="34" charset="0"/>
              </a:rPr>
              <a:t>refeito</a:t>
            </a:r>
            <a:r>
              <a:rPr lang="en-US" altLang="pt-BR" sz="1000" dirty="0">
                <a:solidFill>
                  <a:srgbClr val="FF0000"/>
                </a:solidFill>
                <a:latin typeface="Arial" panose="020B0604020202020204" pitchFamily="34" charset="0"/>
              </a:rPr>
              <a:t> a </a:t>
            </a:r>
            <a:r>
              <a:rPr lang="en-US" altLang="pt-BR" sz="1000" dirty="0" err="1">
                <a:solidFill>
                  <a:srgbClr val="FF0000"/>
                </a:solidFill>
                <a:latin typeface="Arial" panose="020B0604020202020204" pitchFamily="34" charset="0"/>
              </a:rPr>
              <a:t>cada</a:t>
            </a:r>
            <a:r>
              <a:rPr lang="en-US" altLang="pt-BR" sz="1000" dirty="0">
                <a:solidFill>
                  <a:srgbClr val="FF0000"/>
                </a:solidFill>
                <a:latin typeface="Arial" panose="020B0604020202020204" pitchFamily="34" charset="0"/>
              </a:rPr>
              <a:t> </a:t>
            </a:r>
            <a:r>
              <a:rPr lang="en-US" altLang="pt-BR" sz="1000" dirty="0" err="1">
                <a:solidFill>
                  <a:srgbClr val="FF0000"/>
                </a:solidFill>
                <a:latin typeface="Arial" panose="020B0604020202020204" pitchFamily="34" charset="0"/>
              </a:rPr>
              <a:t>gestão</a:t>
            </a:r>
            <a:r>
              <a:rPr lang="en-US" altLang="pt-BR" sz="1000" dirty="0">
                <a:solidFill>
                  <a:srgbClr val="FF0000"/>
                </a:solidFill>
                <a:latin typeface="Arial" panose="020B0604020202020204" pitchFamily="34" charset="0"/>
              </a:rPr>
              <a:t> da CIPA.</a:t>
            </a:r>
          </a:p>
        </p:txBody>
      </p:sp>
    </p:spTree>
    <p:extLst>
      <p:ext uri="{BB962C8B-B14F-4D97-AF65-F5344CB8AC3E}">
        <p14:creationId xmlns:p14="http://schemas.microsoft.com/office/powerpoint/2010/main" val="868757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592665" y="-219396"/>
            <a:ext cx="9028411" cy="1646302"/>
          </a:xfrm>
        </p:spPr>
        <p:txBody>
          <a:bodyPr/>
          <a:lstStyle/>
          <a:p>
            <a:r>
              <a:rPr lang="pt-BR" sz="4800" dirty="0"/>
              <a:t>Para que serve o Mapa de Risco:</a:t>
            </a:r>
          </a:p>
        </p:txBody>
      </p:sp>
      <p:sp>
        <p:nvSpPr>
          <p:cNvPr id="4" name="Retângulo 3">
            <a:extLst>
              <a:ext uri="{FF2B5EF4-FFF2-40B4-BE49-F238E27FC236}">
                <a16:creationId xmlns:a16="http://schemas.microsoft.com/office/drawing/2014/main" id="{16C07F0C-0B9C-47D3-ABB4-155DD597B619}"/>
              </a:ext>
            </a:extLst>
          </p:cNvPr>
          <p:cNvSpPr/>
          <p:nvPr/>
        </p:nvSpPr>
        <p:spPr>
          <a:xfrm>
            <a:off x="1895061" y="1951672"/>
            <a:ext cx="6096000" cy="1477328"/>
          </a:xfrm>
          <a:prstGeom prst="rect">
            <a:avLst/>
          </a:prstGeom>
        </p:spPr>
        <p:txBody>
          <a:bodyPr>
            <a:spAutoFit/>
          </a:bodyPr>
          <a:lstStyle/>
          <a:p>
            <a:pPr algn="just"/>
            <a:r>
              <a:rPr lang="pt-BR" dirty="0">
                <a:latin typeface="Arial" panose="020B0604020202020204" pitchFamily="34" charset="0"/>
                <a:cs typeface="Arial" panose="020B0604020202020204" pitchFamily="34" charset="0"/>
              </a:rPr>
              <a:t>	</a:t>
            </a:r>
            <a:r>
              <a:rPr lang="pt-BR" dirty="0">
                <a:solidFill>
                  <a:schemeClr val="bg1">
                    <a:lumMod val="50000"/>
                  </a:schemeClr>
                </a:solidFill>
                <a:latin typeface="Arial" panose="020B0604020202020204" pitchFamily="34" charset="0"/>
                <a:cs typeface="Arial" panose="020B0604020202020204" pitchFamily="34" charset="0"/>
              </a:rPr>
              <a:t>Serve para mostrar os riscos presentes no ambiente de trabalho, fazendo um diagnóstico da situação da empresa ou do setor analisado. Como também para determinar medidas de prevenção ou anulação dos referidos riscos.</a:t>
            </a:r>
            <a:endParaRPr lang="pt-BR" dirty="0">
              <a:solidFill>
                <a:schemeClr val="bg1">
                  <a:lumMod val="50000"/>
                </a:schemeClr>
              </a:solidFill>
            </a:endParaRPr>
          </a:p>
        </p:txBody>
      </p:sp>
      <p:sp>
        <p:nvSpPr>
          <p:cNvPr id="5" name="Retângulo 4">
            <a:extLst>
              <a:ext uri="{FF2B5EF4-FFF2-40B4-BE49-F238E27FC236}">
                <a16:creationId xmlns:a16="http://schemas.microsoft.com/office/drawing/2014/main" id="{9A14911A-EF29-491C-94E4-48E465B9087B}"/>
              </a:ext>
            </a:extLst>
          </p:cNvPr>
          <p:cNvSpPr/>
          <p:nvPr/>
        </p:nvSpPr>
        <p:spPr>
          <a:xfrm>
            <a:off x="1895061" y="3927406"/>
            <a:ext cx="6096000" cy="1477328"/>
          </a:xfrm>
          <a:prstGeom prst="rect">
            <a:avLst/>
          </a:prstGeom>
        </p:spPr>
        <p:txBody>
          <a:bodyPr>
            <a:spAutoFit/>
          </a:bodyPr>
          <a:lstStyle/>
          <a:p>
            <a:pPr algn="just"/>
            <a:r>
              <a:rPr lang="pt-BR" dirty="0">
                <a:latin typeface="Arial" panose="020B0604020202020204" pitchFamily="34" charset="0"/>
                <a:cs typeface="Arial" panose="020B0604020202020204" pitchFamily="34" charset="0"/>
              </a:rPr>
              <a:t>	</a:t>
            </a:r>
            <a:r>
              <a:rPr lang="pt-BR" b="1" u="sng" dirty="0">
                <a:solidFill>
                  <a:schemeClr val="bg1">
                    <a:lumMod val="50000"/>
                  </a:schemeClr>
                </a:solidFill>
                <a:latin typeface="Arial" panose="020B0604020202020204" pitchFamily="34" charset="0"/>
                <a:cs typeface="Arial" panose="020B0604020202020204" pitchFamily="34" charset="0"/>
              </a:rPr>
              <a:t>Elaboração</a:t>
            </a:r>
            <a:r>
              <a:rPr lang="pt-BR" dirty="0">
                <a:solidFill>
                  <a:schemeClr val="bg1">
                    <a:lumMod val="50000"/>
                  </a:schemeClr>
                </a:solidFill>
                <a:latin typeface="Arial" panose="020B0604020202020204" pitchFamily="34" charset="0"/>
                <a:cs typeface="Arial" panose="020B0604020202020204" pitchFamily="34" charset="0"/>
              </a:rPr>
              <a:t>: De acordo com a NR 5 no item 5.16 a elaboração do Mapa de Risco é de responsabilidade da CIPA em parceria com o SESMT (onde houver). Sendo assim, qualquer uma dessas partes podem elaborar e assinar o documento.</a:t>
            </a:r>
            <a:endParaRPr lang="pt-BR" dirty="0">
              <a:solidFill>
                <a:schemeClr val="bg1">
                  <a:lumMod val="50000"/>
                </a:schemeClr>
              </a:solidFill>
            </a:endParaRPr>
          </a:p>
        </p:txBody>
      </p:sp>
    </p:spTree>
    <p:extLst>
      <p:ext uri="{BB962C8B-B14F-4D97-AF65-F5344CB8AC3E}">
        <p14:creationId xmlns:p14="http://schemas.microsoft.com/office/powerpoint/2010/main" val="252742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5" name="Rectangle 8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Shape 10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7181723" y="609600"/>
            <a:ext cx="4512989" cy="2227730"/>
          </a:xfrm>
        </p:spPr>
        <p:txBody>
          <a:bodyPr vert="horz" lIns="91440" tIns="45720" rIns="91440" bIns="45720" rtlCol="0" anchor="ctr">
            <a:normAutofit/>
          </a:bodyPr>
          <a:lstStyle/>
          <a:p>
            <a:pPr algn="l">
              <a:lnSpc>
                <a:spcPct val="90000"/>
              </a:lnSpc>
            </a:pPr>
            <a:r>
              <a:rPr lang="en-US" sz="3600">
                <a:solidFill>
                  <a:srgbClr val="FFFFFF"/>
                </a:solidFill>
              </a:rPr>
              <a:t>PPRA - Programa de Prevenção de Riscos Ambientais:</a:t>
            </a:r>
            <a:br>
              <a:rPr lang="en-US" sz="3600">
                <a:solidFill>
                  <a:srgbClr val="FFFFFF"/>
                </a:solidFill>
              </a:rPr>
            </a:br>
            <a:endParaRPr lang="en-US" sz="3600">
              <a:solidFill>
                <a:srgbClr val="FFFFFF"/>
              </a:solidFill>
            </a:endParaRPr>
          </a:p>
        </p:txBody>
      </p:sp>
      <p:pic>
        <p:nvPicPr>
          <p:cNvPr id="1026" name="Picture 2" descr="Urgente: você precisa do PPRA! – Reviver Saúde">
            <a:extLst>
              <a:ext uri="{FF2B5EF4-FFF2-40B4-BE49-F238E27FC236}">
                <a16:creationId xmlns:a16="http://schemas.microsoft.com/office/drawing/2014/main" id="{83B51AF6-7364-4CAD-8953-87EF8A132F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251" y="1607735"/>
            <a:ext cx="3856774" cy="3731428"/>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86D97A68-AF3D-4BC6-A31D-E805E45F3F7F}"/>
              </a:ext>
            </a:extLst>
          </p:cNvPr>
          <p:cNvSpPr/>
          <p:nvPr/>
        </p:nvSpPr>
        <p:spPr>
          <a:xfrm>
            <a:off x="7181725" y="2837329"/>
            <a:ext cx="4512988" cy="3317938"/>
          </a:xfrm>
          <a:prstGeom prst="rect">
            <a:avLst/>
          </a:prstGeom>
        </p:spPr>
        <p:txBody>
          <a:bodyPr vert="horz" lIns="91440" tIns="45720" rIns="91440" bIns="45720" rtlCol="0" anchor="t">
            <a:normAutofit/>
          </a:bodyPr>
          <a:lstStyle/>
          <a:p>
            <a:pPr algn="just">
              <a:spcBef>
                <a:spcPts val="1000"/>
              </a:spcBef>
              <a:buClr>
                <a:schemeClr val="accent1"/>
              </a:buClr>
              <a:buSzPct val="80000"/>
              <a:buFont typeface="Wingdings 3" charset="2"/>
              <a:buChar char=""/>
            </a:pPr>
            <a:r>
              <a:rPr lang="en-US" dirty="0">
                <a:solidFill>
                  <a:srgbClr val="FFFFFF"/>
                </a:solidFill>
              </a:rPr>
              <a:t>	O PPRA é um </a:t>
            </a:r>
            <a:r>
              <a:rPr lang="en-US" dirty="0" err="1">
                <a:solidFill>
                  <a:srgbClr val="FFFFFF"/>
                </a:solidFill>
              </a:rPr>
              <a:t>programa</a:t>
            </a:r>
            <a:r>
              <a:rPr lang="en-US" dirty="0">
                <a:solidFill>
                  <a:srgbClr val="FFFFFF"/>
                </a:solidFill>
              </a:rPr>
              <a:t> que visa </a:t>
            </a:r>
            <a:r>
              <a:rPr lang="en-US" dirty="0" err="1">
                <a:solidFill>
                  <a:srgbClr val="FFFFFF"/>
                </a:solidFill>
              </a:rPr>
              <a:t>através</a:t>
            </a:r>
            <a:r>
              <a:rPr lang="en-US" dirty="0">
                <a:solidFill>
                  <a:srgbClr val="FFFFFF"/>
                </a:solidFill>
              </a:rPr>
              <a:t> da </a:t>
            </a:r>
            <a:r>
              <a:rPr lang="en-US" dirty="0" err="1">
                <a:solidFill>
                  <a:srgbClr val="FFFFFF"/>
                </a:solidFill>
              </a:rPr>
              <a:t>antecipação</a:t>
            </a:r>
            <a:r>
              <a:rPr lang="en-US" dirty="0">
                <a:solidFill>
                  <a:srgbClr val="FFFFFF"/>
                </a:solidFill>
              </a:rPr>
              <a:t> dos </a:t>
            </a:r>
            <a:r>
              <a:rPr lang="en-US" dirty="0" err="1">
                <a:solidFill>
                  <a:srgbClr val="FFFFFF"/>
                </a:solidFill>
              </a:rPr>
              <a:t>riscos</a:t>
            </a:r>
            <a:r>
              <a:rPr lang="en-US" dirty="0">
                <a:solidFill>
                  <a:srgbClr val="FFFFFF"/>
                </a:solidFill>
              </a:rPr>
              <a:t> </a:t>
            </a:r>
            <a:r>
              <a:rPr lang="en-US" dirty="0" err="1">
                <a:solidFill>
                  <a:srgbClr val="FFFFFF"/>
                </a:solidFill>
              </a:rPr>
              <a:t>ambientais</a:t>
            </a:r>
            <a:r>
              <a:rPr lang="en-US" dirty="0">
                <a:solidFill>
                  <a:srgbClr val="FFFFFF"/>
                </a:solidFill>
              </a:rPr>
              <a:t>, </a:t>
            </a:r>
            <a:r>
              <a:rPr lang="en-US" dirty="0" err="1">
                <a:solidFill>
                  <a:srgbClr val="FFFFFF"/>
                </a:solidFill>
              </a:rPr>
              <a:t>buscar</a:t>
            </a:r>
            <a:r>
              <a:rPr lang="en-US" dirty="0">
                <a:solidFill>
                  <a:srgbClr val="FFFFFF"/>
                </a:solidFill>
              </a:rPr>
              <a:t> </a:t>
            </a:r>
            <a:r>
              <a:rPr lang="en-US" dirty="0" err="1">
                <a:solidFill>
                  <a:srgbClr val="FFFFFF"/>
                </a:solidFill>
              </a:rPr>
              <a:t>meios</a:t>
            </a:r>
            <a:r>
              <a:rPr lang="en-US" dirty="0">
                <a:solidFill>
                  <a:srgbClr val="FFFFFF"/>
                </a:solidFill>
              </a:rPr>
              <a:t> de </a:t>
            </a:r>
            <a:r>
              <a:rPr lang="en-US" dirty="0" err="1">
                <a:solidFill>
                  <a:srgbClr val="FFFFFF"/>
                </a:solidFill>
              </a:rPr>
              <a:t>evitar</a:t>
            </a:r>
            <a:r>
              <a:rPr lang="en-US" dirty="0">
                <a:solidFill>
                  <a:srgbClr val="FFFFFF"/>
                </a:solidFill>
              </a:rPr>
              <a:t> </a:t>
            </a:r>
            <a:r>
              <a:rPr lang="en-US" dirty="0" err="1">
                <a:solidFill>
                  <a:srgbClr val="FFFFFF"/>
                </a:solidFill>
              </a:rPr>
              <a:t>acidentes</a:t>
            </a:r>
            <a:r>
              <a:rPr lang="en-US" dirty="0">
                <a:solidFill>
                  <a:srgbClr val="FFFFFF"/>
                </a:solidFill>
              </a:rPr>
              <a:t> de </a:t>
            </a:r>
            <a:r>
              <a:rPr lang="en-US" dirty="0" err="1">
                <a:solidFill>
                  <a:srgbClr val="FFFFFF"/>
                </a:solidFill>
              </a:rPr>
              <a:t>trabalho</a:t>
            </a:r>
            <a:r>
              <a:rPr lang="en-US" dirty="0">
                <a:solidFill>
                  <a:srgbClr val="FFFFFF"/>
                </a:solidFill>
              </a:rPr>
              <a:t> e </a:t>
            </a:r>
            <a:r>
              <a:rPr lang="en-US" dirty="0" err="1">
                <a:solidFill>
                  <a:srgbClr val="FFFFFF"/>
                </a:solidFill>
              </a:rPr>
              <a:t>doenças</a:t>
            </a:r>
            <a:r>
              <a:rPr lang="en-US" dirty="0">
                <a:solidFill>
                  <a:srgbClr val="FFFFFF"/>
                </a:solidFill>
              </a:rPr>
              <a:t> </a:t>
            </a:r>
            <a:r>
              <a:rPr lang="en-US" dirty="0" err="1">
                <a:solidFill>
                  <a:srgbClr val="FFFFFF"/>
                </a:solidFill>
              </a:rPr>
              <a:t>ocupacionais</a:t>
            </a:r>
            <a:r>
              <a:rPr lang="en-US" dirty="0">
                <a:solidFill>
                  <a:srgbClr val="FFFFFF"/>
                </a:solidFill>
              </a:rPr>
              <a:t>;</a:t>
            </a:r>
          </a:p>
          <a:p>
            <a:pPr algn="just">
              <a:spcBef>
                <a:spcPts val="1000"/>
              </a:spcBef>
              <a:buClr>
                <a:schemeClr val="accent1"/>
              </a:buClr>
              <a:buSzPct val="80000"/>
              <a:buFont typeface="Wingdings 3" charset="2"/>
              <a:buChar char=""/>
            </a:pPr>
            <a:r>
              <a:rPr lang="en-US" dirty="0">
                <a:solidFill>
                  <a:srgbClr val="FFFFFF"/>
                </a:solidFill>
              </a:rPr>
              <a:t> </a:t>
            </a:r>
            <a:r>
              <a:rPr lang="pt-BR" dirty="0">
                <a:solidFill>
                  <a:srgbClr val="FFFFFF"/>
                </a:solidFill>
              </a:rPr>
              <a:t>Deverá ser realizado sempre que necessário e pelo menos uma vez no ano, a análise global do PPRA.</a:t>
            </a:r>
            <a:endParaRPr lang="en-US" dirty="0">
              <a:solidFill>
                <a:srgbClr val="FFFFFF"/>
              </a:solidFill>
            </a:endParaRPr>
          </a:p>
        </p:txBody>
      </p:sp>
    </p:spTree>
    <p:extLst>
      <p:ext uri="{BB962C8B-B14F-4D97-AF65-F5344CB8AC3E}">
        <p14:creationId xmlns:p14="http://schemas.microsoft.com/office/powerpoint/2010/main" val="634182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ctr"/>
            <a:r>
              <a:rPr lang="en-US" sz="3600" dirty="0"/>
              <a:t>EPI – EQUIPAMENTO DE PROTEÇÃO INDIVIDUAL – NR-06</a:t>
            </a:r>
          </a:p>
        </p:txBody>
      </p:sp>
      <p:sp>
        <p:nvSpPr>
          <p:cNvPr id="4" name="Retângulo 3">
            <a:extLst>
              <a:ext uri="{FF2B5EF4-FFF2-40B4-BE49-F238E27FC236}">
                <a16:creationId xmlns:a16="http://schemas.microsoft.com/office/drawing/2014/main" id="{1F247343-B1B3-4F69-88B5-615DE8107269}"/>
              </a:ext>
            </a:extLst>
          </p:cNvPr>
          <p:cNvSpPr/>
          <p:nvPr/>
        </p:nvSpPr>
        <p:spPr>
          <a:xfrm>
            <a:off x="688892" y="2756937"/>
            <a:ext cx="3957349" cy="3880773"/>
          </a:xfrm>
          <a:prstGeom prst="rect">
            <a:avLst/>
          </a:prstGeom>
        </p:spPr>
        <p:txBody>
          <a:bodyPr vert="horz" lIns="91440" tIns="45720" rIns="91440" bIns="45720" rtlCol="0">
            <a:normAutofit/>
          </a:bodyPr>
          <a:lstStyle/>
          <a:p>
            <a:pPr algn="ctr">
              <a:spcBef>
                <a:spcPts val="1000"/>
              </a:spcBef>
              <a:buClr>
                <a:schemeClr val="accent1"/>
              </a:buClr>
              <a:buSzPct val="80000"/>
              <a:buFont typeface="Wingdings 3" charset="2"/>
              <a:buChar char=""/>
            </a:pPr>
            <a:r>
              <a:rPr lang="en-US" dirty="0">
                <a:solidFill>
                  <a:schemeClr val="tx1">
                    <a:lumMod val="75000"/>
                    <a:lumOff val="25000"/>
                  </a:schemeClr>
                </a:solidFill>
              </a:rPr>
              <a:t> </a:t>
            </a:r>
            <a:r>
              <a:rPr lang="en-US" dirty="0" err="1">
                <a:solidFill>
                  <a:schemeClr val="bg1">
                    <a:lumMod val="65000"/>
                  </a:schemeClr>
                </a:solidFill>
              </a:rPr>
              <a:t>Considera</a:t>
            </a:r>
            <a:r>
              <a:rPr lang="en-US" dirty="0">
                <a:solidFill>
                  <a:schemeClr val="bg1">
                    <a:lumMod val="65000"/>
                  </a:schemeClr>
                </a:solidFill>
              </a:rPr>
              <a:t>-se </a:t>
            </a:r>
            <a:r>
              <a:rPr lang="en-US" dirty="0" err="1">
                <a:solidFill>
                  <a:schemeClr val="bg1">
                    <a:lumMod val="65000"/>
                  </a:schemeClr>
                </a:solidFill>
              </a:rPr>
              <a:t>Equipamento</a:t>
            </a:r>
            <a:r>
              <a:rPr lang="en-US" dirty="0">
                <a:solidFill>
                  <a:schemeClr val="bg1">
                    <a:lumMod val="65000"/>
                  </a:schemeClr>
                </a:solidFill>
              </a:rPr>
              <a:t> de </a:t>
            </a:r>
            <a:r>
              <a:rPr lang="en-US" dirty="0" err="1">
                <a:solidFill>
                  <a:schemeClr val="bg1">
                    <a:lumMod val="65000"/>
                  </a:schemeClr>
                </a:solidFill>
              </a:rPr>
              <a:t>Proteção</a:t>
            </a:r>
            <a:r>
              <a:rPr lang="en-US" dirty="0">
                <a:solidFill>
                  <a:schemeClr val="bg1">
                    <a:lumMod val="65000"/>
                  </a:schemeClr>
                </a:solidFill>
              </a:rPr>
              <a:t> Individual - EPI, </a:t>
            </a:r>
            <a:r>
              <a:rPr lang="en-US" dirty="0" err="1">
                <a:solidFill>
                  <a:schemeClr val="bg1">
                    <a:lumMod val="65000"/>
                  </a:schemeClr>
                </a:solidFill>
              </a:rPr>
              <a:t>todo</a:t>
            </a:r>
            <a:r>
              <a:rPr lang="en-US" dirty="0">
                <a:solidFill>
                  <a:schemeClr val="bg1">
                    <a:lumMod val="65000"/>
                  </a:schemeClr>
                </a:solidFill>
              </a:rPr>
              <a:t> </a:t>
            </a:r>
            <a:r>
              <a:rPr lang="en-US" dirty="0" err="1">
                <a:solidFill>
                  <a:schemeClr val="bg1">
                    <a:lumMod val="65000"/>
                  </a:schemeClr>
                </a:solidFill>
              </a:rPr>
              <a:t>dispositivo</a:t>
            </a:r>
            <a:r>
              <a:rPr lang="en-US" dirty="0">
                <a:solidFill>
                  <a:schemeClr val="bg1">
                    <a:lumMod val="65000"/>
                  </a:schemeClr>
                </a:solidFill>
              </a:rPr>
              <a:t> </a:t>
            </a:r>
            <a:r>
              <a:rPr lang="en-US" dirty="0" err="1">
                <a:solidFill>
                  <a:schemeClr val="bg1">
                    <a:lumMod val="65000"/>
                  </a:schemeClr>
                </a:solidFill>
              </a:rPr>
              <a:t>ou</a:t>
            </a:r>
            <a:r>
              <a:rPr lang="en-US" dirty="0">
                <a:solidFill>
                  <a:schemeClr val="bg1">
                    <a:lumMod val="65000"/>
                  </a:schemeClr>
                </a:solidFill>
              </a:rPr>
              <a:t> </a:t>
            </a:r>
            <a:r>
              <a:rPr lang="en-US" dirty="0" err="1">
                <a:solidFill>
                  <a:schemeClr val="bg1">
                    <a:lumMod val="65000"/>
                  </a:schemeClr>
                </a:solidFill>
              </a:rPr>
              <a:t>produto</a:t>
            </a:r>
            <a:r>
              <a:rPr lang="en-US" dirty="0">
                <a:solidFill>
                  <a:schemeClr val="bg1">
                    <a:lumMod val="65000"/>
                  </a:schemeClr>
                </a:solidFill>
              </a:rPr>
              <a:t>, de </a:t>
            </a:r>
            <a:r>
              <a:rPr lang="en-US" dirty="0" err="1">
                <a:solidFill>
                  <a:schemeClr val="bg1">
                    <a:lumMod val="65000"/>
                  </a:schemeClr>
                </a:solidFill>
              </a:rPr>
              <a:t>uso</a:t>
            </a:r>
            <a:r>
              <a:rPr lang="en-US" dirty="0">
                <a:solidFill>
                  <a:schemeClr val="bg1">
                    <a:lumMod val="65000"/>
                  </a:schemeClr>
                </a:solidFill>
              </a:rPr>
              <a:t> </a:t>
            </a:r>
            <a:r>
              <a:rPr lang="en-US" b="1" u="sng" dirty="0">
                <a:solidFill>
                  <a:schemeClr val="bg1">
                    <a:lumMod val="65000"/>
                  </a:schemeClr>
                </a:solidFill>
              </a:rPr>
              <a:t>individual</a:t>
            </a:r>
            <a:r>
              <a:rPr lang="en-US" dirty="0">
                <a:solidFill>
                  <a:schemeClr val="bg1">
                    <a:lumMod val="65000"/>
                  </a:schemeClr>
                </a:solidFill>
              </a:rPr>
              <a:t> </a:t>
            </a:r>
            <a:r>
              <a:rPr lang="en-US" dirty="0" err="1">
                <a:solidFill>
                  <a:schemeClr val="bg1">
                    <a:lumMod val="65000"/>
                  </a:schemeClr>
                </a:solidFill>
              </a:rPr>
              <a:t>utilizado</a:t>
            </a:r>
            <a:r>
              <a:rPr lang="en-US" dirty="0">
                <a:solidFill>
                  <a:schemeClr val="bg1">
                    <a:lumMod val="65000"/>
                  </a:schemeClr>
                </a:solidFill>
              </a:rPr>
              <a:t> </a:t>
            </a:r>
            <a:r>
              <a:rPr lang="en-US" dirty="0" err="1">
                <a:solidFill>
                  <a:schemeClr val="bg1">
                    <a:lumMod val="65000"/>
                  </a:schemeClr>
                </a:solidFill>
              </a:rPr>
              <a:t>pelo</a:t>
            </a:r>
            <a:r>
              <a:rPr lang="en-US" dirty="0">
                <a:solidFill>
                  <a:schemeClr val="bg1">
                    <a:lumMod val="65000"/>
                  </a:schemeClr>
                </a:solidFill>
              </a:rPr>
              <a:t> </a:t>
            </a:r>
            <a:r>
              <a:rPr lang="en-US" dirty="0" err="1">
                <a:solidFill>
                  <a:schemeClr val="bg1">
                    <a:lumMod val="65000"/>
                  </a:schemeClr>
                </a:solidFill>
              </a:rPr>
              <a:t>trabalhador</a:t>
            </a:r>
            <a:r>
              <a:rPr lang="en-US" dirty="0">
                <a:solidFill>
                  <a:schemeClr val="bg1">
                    <a:lumMod val="65000"/>
                  </a:schemeClr>
                </a:solidFill>
              </a:rPr>
              <a:t>, </a:t>
            </a:r>
            <a:r>
              <a:rPr lang="en-US" dirty="0" err="1">
                <a:solidFill>
                  <a:schemeClr val="bg1">
                    <a:lumMod val="65000"/>
                  </a:schemeClr>
                </a:solidFill>
              </a:rPr>
              <a:t>destinado</a:t>
            </a:r>
            <a:r>
              <a:rPr lang="en-US" dirty="0">
                <a:solidFill>
                  <a:schemeClr val="bg1">
                    <a:lumMod val="65000"/>
                  </a:schemeClr>
                </a:solidFill>
              </a:rPr>
              <a:t> à </a:t>
            </a:r>
            <a:r>
              <a:rPr lang="en-US" dirty="0" err="1">
                <a:solidFill>
                  <a:schemeClr val="bg1">
                    <a:lumMod val="65000"/>
                  </a:schemeClr>
                </a:solidFill>
              </a:rPr>
              <a:t>proteção</a:t>
            </a:r>
            <a:r>
              <a:rPr lang="en-US" dirty="0">
                <a:solidFill>
                  <a:schemeClr val="bg1">
                    <a:lumMod val="65000"/>
                  </a:schemeClr>
                </a:solidFill>
              </a:rPr>
              <a:t> de </a:t>
            </a:r>
            <a:r>
              <a:rPr lang="en-US" dirty="0" err="1">
                <a:solidFill>
                  <a:schemeClr val="bg1">
                    <a:lumMod val="65000"/>
                  </a:schemeClr>
                </a:solidFill>
              </a:rPr>
              <a:t>riscos</a:t>
            </a:r>
            <a:r>
              <a:rPr lang="en-US" dirty="0">
                <a:solidFill>
                  <a:schemeClr val="bg1">
                    <a:lumMod val="65000"/>
                  </a:schemeClr>
                </a:solidFill>
              </a:rPr>
              <a:t> </a:t>
            </a:r>
            <a:r>
              <a:rPr lang="en-US" dirty="0" err="1">
                <a:solidFill>
                  <a:schemeClr val="bg1">
                    <a:lumMod val="65000"/>
                  </a:schemeClr>
                </a:solidFill>
              </a:rPr>
              <a:t>suscetíveis</a:t>
            </a:r>
            <a:r>
              <a:rPr lang="en-US" dirty="0">
                <a:solidFill>
                  <a:schemeClr val="bg1">
                    <a:lumMod val="65000"/>
                  </a:schemeClr>
                </a:solidFill>
              </a:rPr>
              <a:t> de </a:t>
            </a:r>
            <a:r>
              <a:rPr lang="en-US" dirty="0" err="1">
                <a:solidFill>
                  <a:schemeClr val="bg1">
                    <a:lumMod val="65000"/>
                  </a:schemeClr>
                </a:solidFill>
              </a:rPr>
              <a:t>ameaçar</a:t>
            </a:r>
            <a:r>
              <a:rPr lang="en-US" dirty="0">
                <a:solidFill>
                  <a:schemeClr val="bg1">
                    <a:lumMod val="65000"/>
                  </a:schemeClr>
                </a:solidFill>
              </a:rPr>
              <a:t> a </a:t>
            </a:r>
            <a:r>
              <a:rPr lang="en-US" dirty="0" err="1">
                <a:solidFill>
                  <a:schemeClr val="bg1">
                    <a:lumMod val="65000"/>
                  </a:schemeClr>
                </a:solidFill>
              </a:rPr>
              <a:t>segurança</a:t>
            </a:r>
            <a:r>
              <a:rPr lang="en-US" dirty="0">
                <a:solidFill>
                  <a:schemeClr val="bg1">
                    <a:lumMod val="65000"/>
                  </a:schemeClr>
                </a:solidFill>
              </a:rPr>
              <a:t> e a </a:t>
            </a:r>
            <a:r>
              <a:rPr lang="en-US" dirty="0" err="1">
                <a:solidFill>
                  <a:schemeClr val="bg1">
                    <a:lumMod val="65000"/>
                  </a:schemeClr>
                </a:solidFill>
              </a:rPr>
              <a:t>saúde</a:t>
            </a:r>
            <a:r>
              <a:rPr lang="en-US" dirty="0">
                <a:solidFill>
                  <a:schemeClr val="bg1">
                    <a:lumMod val="65000"/>
                  </a:schemeClr>
                </a:solidFill>
              </a:rPr>
              <a:t> no </a:t>
            </a:r>
            <a:r>
              <a:rPr lang="en-US" dirty="0" err="1">
                <a:solidFill>
                  <a:schemeClr val="bg1">
                    <a:lumMod val="65000"/>
                  </a:schemeClr>
                </a:solidFill>
              </a:rPr>
              <a:t>trabalho</a:t>
            </a:r>
            <a:r>
              <a:rPr lang="en-US" dirty="0">
                <a:solidFill>
                  <a:schemeClr val="bg1">
                    <a:lumMod val="65000"/>
                  </a:schemeClr>
                </a:solidFill>
              </a:rPr>
              <a:t>.</a:t>
            </a:r>
          </a:p>
        </p:txBody>
      </p:sp>
      <p:pic>
        <p:nvPicPr>
          <p:cNvPr id="2050" name="Picture 2" descr="Modelos de EPI provam que proteção é sustentabilidade -TEM Sustentável">
            <a:extLst>
              <a:ext uri="{FF2B5EF4-FFF2-40B4-BE49-F238E27FC236}">
                <a16:creationId xmlns:a16="http://schemas.microsoft.com/office/drawing/2014/main" id="{4F02B706-8100-4AF1-A70B-DAD63C5CE2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47" r="11285"/>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2FE64B48-F99E-4E21-9D78-45DB084D1661}"/>
              </a:ext>
            </a:extLst>
          </p:cNvPr>
          <p:cNvSpPr/>
          <p:nvPr/>
        </p:nvSpPr>
        <p:spPr>
          <a:xfrm>
            <a:off x="2367080" y="6041693"/>
            <a:ext cx="5424883" cy="369332"/>
          </a:xfrm>
          <a:prstGeom prst="rect">
            <a:avLst/>
          </a:prstGeom>
        </p:spPr>
        <p:txBody>
          <a:bodyPr wrap="none">
            <a:spAutoFit/>
          </a:bodyPr>
          <a:lstStyle/>
          <a:p>
            <a:pPr>
              <a:spcAft>
                <a:spcPts val="600"/>
              </a:spcAft>
            </a:pPr>
            <a:r>
              <a:rPr lang="pt-BR" dirty="0">
                <a:solidFill>
                  <a:srgbClr val="FF0000"/>
                </a:solidFill>
                <a:latin typeface="Arial" panose="020B0604020202020204" pitchFamily="34" charset="0"/>
                <a:cs typeface="Arial" panose="020B0604020202020204" pitchFamily="34" charset="0"/>
              </a:rPr>
              <a:t>Portaria nº 3214/78 - Norma Regulamentadora - 06</a:t>
            </a:r>
          </a:p>
        </p:txBody>
      </p:sp>
    </p:spTree>
    <p:extLst>
      <p:ext uri="{BB962C8B-B14F-4D97-AF65-F5344CB8AC3E}">
        <p14:creationId xmlns:p14="http://schemas.microsoft.com/office/powerpoint/2010/main" val="1307236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473396" y="-444683"/>
            <a:ext cx="9028411" cy="1646302"/>
          </a:xfrm>
        </p:spPr>
        <p:txBody>
          <a:bodyPr/>
          <a:lstStyle/>
          <a:p>
            <a:pPr algn="ctr"/>
            <a:r>
              <a:rPr lang="pt-BR" dirty="0"/>
              <a:t>FORNECIMENTO DO EPI:</a:t>
            </a:r>
          </a:p>
        </p:txBody>
      </p:sp>
      <p:sp>
        <p:nvSpPr>
          <p:cNvPr id="4" name="Retângulo 3">
            <a:extLst>
              <a:ext uri="{FF2B5EF4-FFF2-40B4-BE49-F238E27FC236}">
                <a16:creationId xmlns:a16="http://schemas.microsoft.com/office/drawing/2014/main" id="{A9DAD5BC-9EB5-478E-BC14-BE288A7C59C1}"/>
              </a:ext>
            </a:extLst>
          </p:cNvPr>
          <p:cNvSpPr/>
          <p:nvPr/>
        </p:nvSpPr>
        <p:spPr>
          <a:xfrm>
            <a:off x="1470991" y="1755409"/>
            <a:ext cx="8123582" cy="923330"/>
          </a:xfrm>
          <a:prstGeom prst="rect">
            <a:avLst/>
          </a:prstGeom>
        </p:spPr>
        <p:txBody>
          <a:bodyPr wrap="square">
            <a:spAutoFit/>
          </a:bodyPr>
          <a:lstStyle/>
          <a:p>
            <a:pPr algn="ctr"/>
            <a:r>
              <a:rPr lang="pt-BR" altLang="pt-BR" dirty="0">
                <a:solidFill>
                  <a:schemeClr val="bg1">
                    <a:lumMod val="65000"/>
                  </a:schemeClr>
                </a:solidFill>
              </a:rPr>
              <a:t>A empresa é obrigada a fornecer aos empregados, </a:t>
            </a:r>
            <a:r>
              <a:rPr lang="pt-BR" altLang="pt-BR" u="sng" dirty="0">
                <a:solidFill>
                  <a:schemeClr val="bg1">
                    <a:lumMod val="65000"/>
                  </a:schemeClr>
                </a:solidFill>
              </a:rPr>
              <a:t>gratuitamente</a:t>
            </a:r>
            <a:r>
              <a:rPr lang="pt-BR" altLang="pt-BR" dirty="0">
                <a:solidFill>
                  <a:schemeClr val="bg1">
                    <a:lumMod val="65000"/>
                  </a:schemeClr>
                </a:solidFill>
              </a:rPr>
              <a:t>, EPI </a:t>
            </a:r>
            <a:r>
              <a:rPr lang="pt-BR" altLang="pt-BR" u="sng" dirty="0">
                <a:solidFill>
                  <a:schemeClr val="bg1">
                    <a:lumMod val="65000"/>
                  </a:schemeClr>
                </a:solidFill>
              </a:rPr>
              <a:t>adequado ao risco</a:t>
            </a:r>
            <a:r>
              <a:rPr lang="pt-BR" altLang="pt-BR" dirty="0">
                <a:solidFill>
                  <a:schemeClr val="bg1">
                    <a:lumMod val="65000"/>
                  </a:schemeClr>
                </a:solidFill>
              </a:rPr>
              <a:t>, em </a:t>
            </a:r>
            <a:r>
              <a:rPr lang="pt-BR" altLang="pt-BR" u="sng" dirty="0">
                <a:solidFill>
                  <a:schemeClr val="bg1">
                    <a:lumMod val="65000"/>
                  </a:schemeClr>
                </a:solidFill>
              </a:rPr>
              <a:t>perfeito estado de conservação e funcionamento</a:t>
            </a:r>
            <a:r>
              <a:rPr lang="pt-BR" altLang="pt-BR" dirty="0">
                <a:solidFill>
                  <a:schemeClr val="bg1">
                    <a:lumMod val="65000"/>
                  </a:schemeClr>
                </a:solidFill>
              </a:rPr>
              <a:t>, nas seguintes circunstâncias:</a:t>
            </a:r>
            <a:endParaRPr lang="pt-BR" dirty="0">
              <a:solidFill>
                <a:schemeClr val="bg1">
                  <a:lumMod val="65000"/>
                </a:schemeClr>
              </a:solidFill>
            </a:endParaRPr>
          </a:p>
        </p:txBody>
      </p:sp>
      <p:sp>
        <p:nvSpPr>
          <p:cNvPr id="6" name="Retângulo 5">
            <a:extLst>
              <a:ext uri="{FF2B5EF4-FFF2-40B4-BE49-F238E27FC236}">
                <a16:creationId xmlns:a16="http://schemas.microsoft.com/office/drawing/2014/main" id="{9185A801-B6E9-4EFC-B4E4-DF4957007773}"/>
              </a:ext>
            </a:extLst>
          </p:cNvPr>
          <p:cNvSpPr/>
          <p:nvPr/>
        </p:nvSpPr>
        <p:spPr>
          <a:xfrm>
            <a:off x="289497" y="3232529"/>
            <a:ext cx="9660834" cy="646331"/>
          </a:xfrm>
          <a:prstGeom prst="rect">
            <a:avLst/>
          </a:prstGeom>
        </p:spPr>
        <p:txBody>
          <a:bodyPr wrap="square">
            <a:spAutoFit/>
          </a:bodyPr>
          <a:lstStyle/>
          <a:p>
            <a:pPr marL="285750" indent="-285750" algn="just">
              <a:buFont typeface="Arial" panose="020B0604020202020204" pitchFamily="34" charset="0"/>
              <a:buChar char="•"/>
            </a:pPr>
            <a:r>
              <a:rPr lang="pt-BR" dirty="0">
                <a:solidFill>
                  <a:schemeClr val="bg1">
                    <a:lumMod val="65000"/>
                  </a:schemeClr>
                </a:solidFill>
              </a:rPr>
              <a:t>Quando as medidas de ordem geral não oferecerem completa proteção contra os riscos de acidentes do trabalho ou de doenças profissionais e do trabalho.</a:t>
            </a:r>
          </a:p>
        </p:txBody>
      </p:sp>
      <p:pic>
        <p:nvPicPr>
          <p:cNvPr id="7" name="Imagem 6">
            <a:extLst>
              <a:ext uri="{FF2B5EF4-FFF2-40B4-BE49-F238E27FC236}">
                <a16:creationId xmlns:a16="http://schemas.microsoft.com/office/drawing/2014/main" id="{3D27D81E-8F59-4747-A977-7299A6C83C09}"/>
              </a:ext>
            </a:extLst>
          </p:cNvPr>
          <p:cNvPicPr>
            <a:picLocks noChangeAspect="1"/>
          </p:cNvPicPr>
          <p:nvPr/>
        </p:nvPicPr>
        <p:blipFill>
          <a:blip r:embed="rId2" cstate="print">
            <a:duotone>
              <a:schemeClr val="accent4">
                <a:shade val="45000"/>
                <a:satMod val="135000"/>
              </a:schemeClr>
              <a:prstClr val="white"/>
            </a:duotone>
          </a:blip>
          <a:stretch>
            <a:fillRect/>
          </a:stretch>
        </p:blipFill>
        <p:spPr>
          <a:xfrm>
            <a:off x="4332849" y="4334020"/>
            <a:ext cx="2049876" cy="2176554"/>
          </a:xfrm>
          <a:prstGeom prst="rect">
            <a:avLst/>
          </a:prstGeom>
        </p:spPr>
      </p:pic>
    </p:spTree>
    <p:extLst>
      <p:ext uri="{BB962C8B-B14F-4D97-AF65-F5344CB8AC3E}">
        <p14:creationId xmlns:p14="http://schemas.microsoft.com/office/powerpoint/2010/main" val="2334467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677334" y="609600"/>
            <a:ext cx="8596668" cy="1320800"/>
          </a:xfrm>
        </p:spPr>
        <p:txBody>
          <a:bodyPr vert="horz" lIns="91440" tIns="45720" rIns="91440" bIns="45720" rtlCol="0" anchor="t">
            <a:normAutofit/>
          </a:bodyPr>
          <a:lstStyle/>
          <a:p>
            <a:pPr algn="l"/>
            <a:r>
              <a:rPr lang="en-US" sz="3600" dirty="0"/>
              <a:t>RESPONSABILIDADES DO EMPREGADOR:</a:t>
            </a:r>
          </a:p>
        </p:txBody>
      </p:sp>
      <p:sp>
        <p:nvSpPr>
          <p:cNvPr id="4" name="Retângulo 3">
            <a:extLst>
              <a:ext uri="{FF2B5EF4-FFF2-40B4-BE49-F238E27FC236}">
                <a16:creationId xmlns:a16="http://schemas.microsoft.com/office/drawing/2014/main" id="{4AF97F92-7C23-4393-96C9-4DACCA5D0C1C}"/>
              </a:ext>
            </a:extLst>
          </p:cNvPr>
          <p:cNvSpPr/>
          <p:nvPr/>
        </p:nvSpPr>
        <p:spPr>
          <a:xfrm>
            <a:off x="6336287" y="2160589"/>
            <a:ext cx="2934714" cy="3880773"/>
          </a:xfrm>
          <a:prstGeom prst="rect">
            <a:avLst/>
          </a:prstGeom>
        </p:spPr>
        <p:txBody>
          <a:bodyPr vert="horz" lIns="91440" tIns="45720" rIns="91440" bIns="45720" rtlCol="0">
            <a:normAutofit/>
          </a:bodyPr>
          <a:lstStyle/>
          <a:p>
            <a:pPr marL="285750" indent="-285750" algn="just">
              <a:spcBef>
                <a:spcPts val="1000"/>
              </a:spcBef>
              <a:buClr>
                <a:schemeClr val="accent1"/>
              </a:buClr>
              <a:buSzPct val="80000"/>
              <a:buFont typeface="Wingdings 3" charset="2"/>
              <a:buChar char=""/>
            </a:pPr>
            <a:r>
              <a:rPr lang="en-US" altLang="pt-BR" sz="1700" dirty="0" err="1">
                <a:solidFill>
                  <a:schemeClr val="tx1">
                    <a:lumMod val="75000"/>
                    <a:lumOff val="25000"/>
                  </a:schemeClr>
                </a:solidFill>
              </a:rPr>
              <a:t>Adquirir</a:t>
            </a:r>
            <a:r>
              <a:rPr lang="en-US" altLang="pt-BR" sz="1700" dirty="0">
                <a:solidFill>
                  <a:schemeClr val="tx1">
                    <a:lumMod val="75000"/>
                    <a:lumOff val="25000"/>
                  </a:schemeClr>
                </a:solidFill>
              </a:rPr>
              <a:t> o </a:t>
            </a:r>
            <a:r>
              <a:rPr lang="en-US" altLang="pt-BR" sz="1700" dirty="0" err="1">
                <a:solidFill>
                  <a:schemeClr val="tx1">
                    <a:lumMod val="75000"/>
                    <a:lumOff val="25000"/>
                  </a:schemeClr>
                </a:solidFill>
              </a:rPr>
              <a:t>adequado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ao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risco</a:t>
            </a:r>
            <a:r>
              <a:rPr lang="en-US" altLang="pt-BR" sz="1700" dirty="0">
                <a:solidFill>
                  <a:schemeClr val="tx1">
                    <a:lumMod val="75000"/>
                    <a:lumOff val="25000"/>
                  </a:schemeClr>
                </a:solidFill>
              </a:rPr>
              <a:t> de </a:t>
            </a:r>
            <a:r>
              <a:rPr lang="en-US" altLang="pt-BR" sz="1700" dirty="0" err="1">
                <a:solidFill>
                  <a:schemeClr val="tx1">
                    <a:lumMod val="75000"/>
                    <a:lumOff val="25000"/>
                  </a:schemeClr>
                </a:solidFill>
              </a:rPr>
              <a:t>cada</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atividade</a:t>
            </a:r>
            <a:r>
              <a:rPr lang="en-US" altLang="pt-BR" sz="1700" dirty="0">
                <a:solidFill>
                  <a:schemeClr val="tx1">
                    <a:lumMod val="75000"/>
                    <a:lumOff val="25000"/>
                  </a:schemeClr>
                </a:solidFill>
              </a:rPr>
              <a:t>;</a:t>
            </a:r>
          </a:p>
          <a:p>
            <a:pPr marL="285750" indent="-285750" algn="just">
              <a:spcBef>
                <a:spcPts val="1000"/>
              </a:spcBef>
              <a:buClr>
                <a:schemeClr val="accent1"/>
              </a:buClr>
              <a:buSzPct val="80000"/>
              <a:buFont typeface="Wingdings 3" charset="2"/>
              <a:buChar char=""/>
            </a:pPr>
            <a:r>
              <a:rPr lang="en-US" altLang="pt-BR" sz="1700" dirty="0" err="1">
                <a:solidFill>
                  <a:schemeClr val="tx1">
                    <a:lumMod val="75000"/>
                    <a:lumOff val="25000"/>
                  </a:schemeClr>
                </a:solidFill>
              </a:rPr>
              <a:t>Exigir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seu</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uso</a:t>
            </a:r>
            <a:r>
              <a:rPr lang="en-US" altLang="pt-BR" sz="1700" dirty="0">
                <a:solidFill>
                  <a:schemeClr val="tx1">
                    <a:lumMod val="75000"/>
                    <a:lumOff val="25000"/>
                  </a:schemeClr>
                </a:solidFill>
              </a:rPr>
              <a:t>; </a:t>
            </a:r>
          </a:p>
          <a:p>
            <a:pPr marL="285750" indent="-285750" algn="just">
              <a:spcBef>
                <a:spcPts val="1000"/>
              </a:spcBef>
              <a:buClr>
                <a:schemeClr val="accent1"/>
              </a:buClr>
              <a:buSzPct val="80000"/>
              <a:buFont typeface="Wingdings 3" charset="2"/>
              <a:buChar char=""/>
            </a:pPr>
            <a:r>
              <a:rPr lang="en-US" altLang="pt-BR" sz="1700" dirty="0" err="1">
                <a:solidFill>
                  <a:schemeClr val="tx1">
                    <a:lumMod val="75000"/>
                    <a:lumOff val="25000"/>
                  </a:schemeClr>
                </a:solidFill>
              </a:rPr>
              <a:t>Fornecer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ao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trabalhador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somente</a:t>
            </a:r>
            <a:r>
              <a:rPr lang="en-US" altLang="pt-BR" sz="1700" dirty="0">
                <a:solidFill>
                  <a:schemeClr val="tx1">
                    <a:lumMod val="75000"/>
                    <a:lumOff val="25000"/>
                  </a:schemeClr>
                </a:solidFill>
              </a:rPr>
              <a:t> o </a:t>
            </a:r>
            <a:r>
              <a:rPr lang="en-US" altLang="pt-BR" sz="1700" dirty="0" err="1">
                <a:solidFill>
                  <a:schemeClr val="tx1">
                    <a:lumMod val="75000"/>
                    <a:lumOff val="25000"/>
                  </a:schemeClr>
                </a:solidFill>
              </a:rPr>
              <a:t>aprovado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pelo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órgão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nacional</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competente</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em</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matéria</a:t>
            </a:r>
            <a:r>
              <a:rPr lang="en-US" altLang="pt-BR" sz="1700" dirty="0">
                <a:solidFill>
                  <a:schemeClr val="tx1">
                    <a:lumMod val="75000"/>
                    <a:lumOff val="25000"/>
                  </a:schemeClr>
                </a:solidFill>
              </a:rPr>
              <a:t> de </a:t>
            </a:r>
            <a:r>
              <a:rPr lang="en-US" altLang="pt-BR" sz="1700" dirty="0" err="1">
                <a:solidFill>
                  <a:schemeClr val="tx1">
                    <a:lumMod val="75000"/>
                    <a:lumOff val="25000"/>
                  </a:schemeClr>
                </a:solidFill>
              </a:rPr>
              <a:t>segurança</a:t>
            </a:r>
            <a:r>
              <a:rPr lang="en-US" altLang="pt-BR" sz="1700" dirty="0">
                <a:solidFill>
                  <a:schemeClr val="tx1">
                    <a:lumMod val="75000"/>
                    <a:lumOff val="25000"/>
                  </a:schemeClr>
                </a:solidFill>
              </a:rPr>
              <a:t> e </a:t>
            </a:r>
            <a:r>
              <a:rPr lang="en-US" altLang="pt-BR" sz="1700" dirty="0" err="1">
                <a:solidFill>
                  <a:schemeClr val="tx1">
                    <a:lumMod val="75000"/>
                    <a:lumOff val="25000"/>
                  </a:schemeClr>
                </a:solidFill>
              </a:rPr>
              <a:t>saúde</a:t>
            </a:r>
            <a:r>
              <a:rPr lang="en-US" altLang="pt-BR" sz="1700" dirty="0">
                <a:solidFill>
                  <a:schemeClr val="tx1">
                    <a:lumMod val="75000"/>
                    <a:lumOff val="25000"/>
                  </a:schemeClr>
                </a:solidFill>
              </a:rPr>
              <a:t> no </a:t>
            </a:r>
            <a:r>
              <a:rPr lang="en-US" altLang="pt-BR" sz="1700" dirty="0" err="1">
                <a:solidFill>
                  <a:schemeClr val="tx1">
                    <a:lumMod val="75000"/>
                    <a:lumOff val="25000"/>
                  </a:schemeClr>
                </a:solidFill>
              </a:rPr>
              <a:t>trabalho</a:t>
            </a:r>
            <a:r>
              <a:rPr lang="en-US" altLang="pt-BR" sz="1700" dirty="0">
                <a:solidFill>
                  <a:schemeClr val="tx1">
                    <a:lumMod val="75000"/>
                    <a:lumOff val="25000"/>
                  </a:schemeClr>
                </a:solidFill>
              </a:rPr>
              <a:t>; </a:t>
            </a:r>
          </a:p>
          <a:p>
            <a:pPr marL="285750" indent="-285750" algn="just">
              <a:spcBef>
                <a:spcPts val="1000"/>
              </a:spcBef>
              <a:buClr>
                <a:schemeClr val="accent1"/>
              </a:buClr>
              <a:buSzPct val="80000"/>
              <a:buFont typeface="Wingdings 3" charset="2"/>
              <a:buChar char=""/>
            </a:pPr>
            <a:r>
              <a:rPr lang="en-US" altLang="pt-BR" sz="1700" dirty="0" err="1">
                <a:solidFill>
                  <a:schemeClr val="tx1">
                    <a:lumMod val="75000"/>
                    <a:lumOff val="25000"/>
                  </a:schemeClr>
                </a:solidFill>
              </a:rPr>
              <a:t>Orientar</a:t>
            </a:r>
            <a:r>
              <a:rPr lang="en-US" altLang="pt-BR" sz="1700" dirty="0">
                <a:solidFill>
                  <a:schemeClr val="tx1">
                    <a:lumMod val="75000"/>
                    <a:lumOff val="25000"/>
                  </a:schemeClr>
                </a:solidFill>
              </a:rPr>
              <a:t> e </a:t>
            </a:r>
            <a:r>
              <a:rPr lang="en-US" altLang="pt-BR" sz="1700" dirty="0" err="1">
                <a:solidFill>
                  <a:schemeClr val="tx1">
                    <a:lumMod val="75000"/>
                    <a:lumOff val="25000"/>
                  </a:schemeClr>
                </a:solidFill>
              </a:rPr>
              <a:t>treinar</a:t>
            </a:r>
            <a:r>
              <a:rPr lang="en-US" altLang="pt-BR" sz="1700" dirty="0">
                <a:solidFill>
                  <a:schemeClr val="tx1">
                    <a:lumMod val="75000"/>
                    <a:lumOff val="25000"/>
                  </a:schemeClr>
                </a:solidFill>
              </a:rPr>
              <a:t> o </a:t>
            </a:r>
            <a:r>
              <a:rPr lang="en-US" altLang="pt-BR" sz="1700" dirty="0" err="1">
                <a:solidFill>
                  <a:schemeClr val="tx1">
                    <a:lumMod val="75000"/>
                    <a:lumOff val="25000"/>
                  </a:schemeClr>
                </a:solidFill>
              </a:rPr>
              <a:t>trabalhador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sobre</a:t>
            </a:r>
            <a:r>
              <a:rPr lang="en-US" altLang="pt-BR" sz="1700" dirty="0">
                <a:solidFill>
                  <a:schemeClr val="tx1">
                    <a:lumMod val="75000"/>
                    <a:lumOff val="25000"/>
                  </a:schemeClr>
                </a:solidFill>
              </a:rPr>
              <a:t> o </a:t>
            </a:r>
            <a:r>
              <a:rPr lang="en-US" altLang="pt-BR" sz="1700" dirty="0" err="1">
                <a:solidFill>
                  <a:schemeClr val="tx1">
                    <a:lumMod val="75000"/>
                    <a:lumOff val="25000"/>
                  </a:schemeClr>
                </a:solidFill>
              </a:rPr>
              <a:t>uso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adequado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guarda</a:t>
            </a:r>
            <a:r>
              <a:rPr lang="en-US" altLang="pt-BR" sz="1700" dirty="0">
                <a:solidFill>
                  <a:schemeClr val="tx1">
                    <a:lumMod val="75000"/>
                    <a:lumOff val="25000"/>
                  </a:schemeClr>
                </a:solidFill>
              </a:rPr>
              <a:t> e </a:t>
            </a:r>
            <a:r>
              <a:rPr lang="en-US" altLang="pt-BR" sz="1700" dirty="0" err="1">
                <a:solidFill>
                  <a:schemeClr val="tx1">
                    <a:lumMod val="75000"/>
                    <a:lumOff val="25000"/>
                  </a:schemeClr>
                </a:solidFill>
              </a:rPr>
              <a:t>conservação</a:t>
            </a:r>
            <a:r>
              <a:rPr lang="en-US" altLang="pt-BR" sz="1700" dirty="0">
                <a:solidFill>
                  <a:schemeClr val="tx1">
                    <a:lumMod val="75000"/>
                    <a:lumOff val="25000"/>
                  </a:schemeClr>
                </a:solidFill>
              </a:rPr>
              <a:t>. </a:t>
            </a:r>
          </a:p>
        </p:txBody>
      </p:sp>
      <p:pic>
        <p:nvPicPr>
          <p:cNvPr id="3074" name="Picture 2" descr="TREEBUUCHET - EPI'S">
            <a:extLst>
              <a:ext uri="{FF2B5EF4-FFF2-40B4-BE49-F238E27FC236}">
                <a16:creationId xmlns:a16="http://schemas.microsoft.com/office/drawing/2014/main" id="{1E4E2BB7-C483-45DE-9331-7B3B15A412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21" r="1405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9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r>
              <a:rPr lang="pt-BR" dirty="0"/>
              <a:t>SEGURANÇA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1096899"/>
          </a:xfrm>
        </p:spPr>
        <p:txBody>
          <a:bodyPr/>
          <a:lstStyle/>
          <a:p>
            <a:pPr algn="ctr"/>
            <a:r>
              <a:rPr lang="pt-BR" altLang="pt-BR" b="1" dirty="0">
                <a:latin typeface="Arial" panose="020B0604020202020204" pitchFamily="34" charset="0"/>
                <a:cs typeface="Arial" panose="020B0604020202020204" pitchFamily="34" charset="0"/>
              </a:rPr>
              <a:t>É o conjunto de medidas e ações que são adotadas visando minimizar ou extinguir acidentes de trabalho e doenças ocupacionais.</a:t>
            </a:r>
          </a:p>
          <a:p>
            <a:pPr algn="ctr"/>
            <a:endParaRPr lang="pt-BR" dirty="0"/>
          </a:p>
        </p:txBody>
      </p:sp>
      <p:sp>
        <p:nvSpPr>
          <p:cNvPr id="4" name="Retângulo 3">
            <a:extLst>
              <a:ext uri="{FF2B5EF4-FFF2-40B4-BE49-F238E27FC236}">
                <a16:creationId xmlns:a16="http://schemas.microsoft.com/office/drawing/2014/main" id="{C2A47673-9916-4D49-BCAD-20DDB90F1403}"/>
              </a:ext>
            </a:extLst>
          </p:cNvPr>
          <p:cNvSpPr/>
          <p:nvPr/>
        </p:nvSpPr>
        <p:spPr>
          <a:xfrm>
            <a:off x="821634" y="3690430"/>
            <a:ext cx="8574156" cy="2118529"/>
          </a:xfrm>
          <a:prstGeom prst="rect">
            <a:avLst/>
          </a:prstGeom>
        </p:spPr>
        <p:txBody>
          <a:bodyPr wrap="square">
            <a:spAutoFit/>
          </a:bodyPr>
          <a:lstStyle/>
          <a:p>
            <a:pPr algn="just">
              <a:lnSpc>
                <a:spcPct val="150000"/>
              </a:lnSpc>
              <a:spcBef>
                <a:spcPct val="50000"/>
              </a:spcBef>
            </a:pPr>
            <a:r>
              <a:rPr lang="pt-BR" altLang="pt-BR" b="1" dirty="0">
                <a:solidFill>
                  <a:schemeClr val="bg1">
                    <a:lumMod val="50000"/>
                  </a:schemeClr>
                </a:solidFill>
                <a:latin typeface="Arial" panose="020B0604020202020204" pitchFamily="34" charset="0"/>
                <a:cs typeface="Arial" panose="020B0604020202020204" pitchFamily="34" charset="0"/>
              </a:rPr>
              <a:t>Historia</a:t>
            </a:r>
            <a:r>
              <a:rPr lang="pt-BR" altLang="pt-BR" dirty="0">
                <a:solidFill>
                  <a:schemeClr val="bg1">
                    <a:lumMod val="50000"/>
                  </a:schemeClr>
                </a:solidFill>
                <a:latin typeface="Arial" panose="020B0604020202020204" pitchFamily="34" charset="0"/>
                <a:cs typeface="Arial" panose="020B0604020202020204" pitchFamily="34" charset="0"/>
              </a:rPr>
              <a:t>: Ao longo da historia, o homem esteve constantemente exposto a riscos ocupacionais, mas a partir da revolução industrial, com a substituição do trabalho artesanal por máquinas, esses riscos aumentaram. Resultando em um grande número de acidentes de trabalho, doenças e muitos trabalhadores mortos ou mutilados.</a:t>
            </a:r>
          </a:p>
        </p:txBody>
      </p:sp>
    </p:spTree>
    <p:extLst>
      <p:ext uri="{BB962C8B-B14F-4D97-AF65-F5344CB8AC3E}">
        <p14:creationId xmlns:p14="http://schemas.microsoft.com/office/powerpoint/2010/main" val="3635708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0" y="125160"/>
            <a:ext cx="9028411" cy="1646302"/>
          </a:xfrm>
        </p:spPr>
        <p:txBody>
          <a:bodyPr/>
          <a:lstStyle/>
          <a:p>
            <a:r>
              <a:rPr lang="en-US" sz="3500" dirty="0"/>
              <a:t>RESPONSABILIDADES DO EMPREGADOR:</a:t>
            </a:r>
            <a:endParaRPr lang="pt-BR" sz="3500" dirty="0"/>
          </a:p>
        </p:txBody>
      </p:sp>
      <p:sp>
        <p:nvSpPr>
          <p:cNvPr id="4" name="Retângulo 3">
            <a:extLst>
              <a:ext uri="{FF2B5EF4-FFF2-40B4-BE49-F238E27FC236}">
                <a16:creationId xmlns:a16="http://schemas.microsoft.com/office/drawing/2014/main" id="{94FCF16B-22DD-4D26-816D-845D46986C39}"/>
              </a:ext>
            </a:extLst>
          </p:cNvPr>
          <p:cNvSpPr/>
          <p:nvPr/>
        </p:nvSpPr>
        <p:spPr>
          <a:xfrm>
            <a:off x="1060174" y="2369511"/>
            <a:ext cx="8150087" cy="211897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pt-BR" altLang="pt-BR" dirty="0">
                <a:solidFill>
                  <a:schemeClr val="bg1">
                    <a:lumMod val="65000"/>
                  </a:schemeClr>
                </a:solidFill>
              </a:rPr>
              <a:t>Substituir imediatamente, quando danificado ou extraviado;</a:t>
            </a:r>
          </a:p>
          <a:p>
            <a:pPr marL="285750" indent="-285750" algn="just">
              <a:lnSpc>
                <a:spcPct val="150000"/>
              </a:lnSpc>
              <a:buFont typeface="Arial" panose="020B0604020202020204" pitchFamily="34" charset="0"/>
              <a:buChar char="•"/>
            </a:pPr>
            <a:r>
              <a:rPr lang="pt-BR" altLang="pt-BR" dirty="0">
                <a:solidFill>
                  <a:schemeClr val="bg1">
                    <a:lumMod val="65000"/>
                  </a:schemeClr>
                </a:solidFill>
              </a:rPr>
              <a:t>Responsabilizar-se pela higienização e manutenção periódica;</a:t>
            </a:r>
          </a:p>
          <a:p>
            <a:pPr marL="285750" indent="-285750" algn="just">
              <a:lnSpc>
                <a:spcPct val="150000"/>
              </a:lnSpc>
              <a:buFont typeface="Arial" panose="020B0604020202020204" pitchFamily="34" charset="0"/>
              <a:buChar char="•"/>
            </a:pPr>
            <a:r>
              <a:rPr lang="pt-BR" altLang="pt-BR" dirty="0">
                <a:solidFill>
                  <a:schemeClr val="bg1">
                    <a:lumMod val="65000"/>
                  </a:schemeClr>
                </a:solidFill>
              </a:rPr>
              <a:t>Comunicar ao MTE qualquer irregularidade observada. </a:t>
            </a:r>
          </a:p>
          <a:p>
            <a:pPr marL="285750" indent="-285750" algn="just">
              <a:lnSpc>
                <a:spcPct val="150000"/>
              </a:lnSpc>
              <a:buFont typeface="Arial" panose="020B0604020202020204" pitchFamily="34" charset="0"/>
              <a:buChar char="•"/>
            </a:pPr>
            <a:r>
              <a:rPr lang="pt-BR" altLang="pt-BR" dirty="0">
                <a:solidFill>
                  <a:schemeClr val="bg1">
                    <a:lumMod val="65000"/>
                  </a:schemeClr>
                </a:solidFill>
              </a:rPr>
              <a:t>Registrar o seu fornecimento ao trabalhador, podendo ser adotados livros, fichas ou sistema eletrônico. </a:t>
            </a:r>
          </a:p>
        </p:txBody>
      </p:sp>
    </p:spTree>
    <p:extLst>
      <p:ext uri="{BB962C8B-B14F-4D97-AF65-F5344CB8AC3E}">
        <p14:creationId xmlns:p14="http://schemas.microsoft.com/office/powerpoint/2010/main" val="661463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801975" y="521825"/>
            <a:ext cx="8596668" cy="1320800"/>
          </a:xfrm>
        </p:spPr>
        <p:txBody>
          <a:bodyPr vert="horz" lIns="91440" tIns="45720" rIns="91440" bIns="45720" rtlCol="0" anchor="t">
            <a:normAutofit/>
          </a:bodyPr>
          <a:lstStyle/>
          <a:p>
            <a:pPr algn="ctr"/>
            <a:r>
              <a:rPr lang="en-US" sz="3600" dirty="0"/>
              <a:t>RESPONSABILIDADES DO TRABALHADOR:</a:t>
            </a:r>
          </a:p>
        </p:txBody>
      </p:sp>
      <p:sp>
        <p:nvSpPr>
          <p:cNvPr id="5" name="Retângulo 4">
            <a:extLst>
              <a:ext uri="{FF2B5EF4-FFF2-40B4-BE49-F238E27FC236}">
                <a16:creationId xmlns:a16="http://schemas.microsoft.com/office/drawing/2014/main" id="{72196559-5327-49FF-B0CA-484992110C22}"/>
              </a:ext>
            </a:extLst>
          </p:cNvPr>
          <p:cNvSpPr/>
          <p:nvPr/>
        </p:nvSpPr>
        <p:spPr>
          <a:xfrm>
            <a:off x="6336287" y="2160589"/>
            <a:ext cx="2934714" cy="3880773"/>
          </a:xfrm>
          <a:prstGeom prst="rect">
            <a:avLst/>
          </a:prstGeom>
        </p:spPr>
        <p:txBody>
          <a:bodyPr vert="horz" lIns="91440" tIns="45720" rIns="91440" bIns="45720" rtlCol="0">
            <a:normAutofit/>
          </a:bodyPr>
          <a:lstStyle/>
          <a:p>
            <a:pPr marL="285750" indent="-285750" algn="just">
              <a:spcBef>
                <a:spcPts val="1000"/>
              </a:spcBef>
              <a:buClr>
                <a:schemeClr val="accent1"/>
              </a:buClr>
              <a:buSzPct val="80000"/>
              <a:buFont typeface="Wingdings 3" charset="2"/>
              <a:buChar char=""/>
            </a:pPr>
            <a:r>
              <a:rPr lang="en-US" altLang="pt-BR" sz="1700" dirty="0">
                <a:solidFill>
                  <a:schemeClr val="tx1">
                    <a:lumMod val="75000"/>
                    <a:lumOff val="25000"/>
                  </a:schemeClr>
                </a:solidFill>
              </a:rPr>
              <a:t>Usar, </a:t>
            </a:r>
            <a:r>
              <a:rPr lang="en-US" altLang="pt-BR" sz="1700" dirty="0" err="1">
                <a:solidFill>
                  <a:schemeClr val="tx1">
                    <a:lumMod val="75000"/>
                    <a:lumOff val="25000"/>
                  </a:schemeClr>
                </a:solidFill>
              </a:rPr>
              <a:t>utilizando</a:t>
            </a:r>
            <a:r>
              <a:rPr lang="en-US" altLang="pt-BR" sz="1700" dirty="0">
                <a:solidFill>
                  <a:schemeClr val="tx1">
                    <a:lumMod val="75000"/>
                    <a:lumOff val="25000"/>
                  </a:schemeClr>
                </a:solidFill>
              </a:rPr>
              <a:t>-o </a:t>
            </a:r>
            <a:r>
              <a:rPr lang="en-US" altLang="pt-BR" sz="1700" dirty="0" err="1">
                <a:solidFill>
                  <a:schemeClr val="tx1">
                    <a:lumMod val="75000"/>
                    <a:lumOff val="25000"/>
                  </a:schemeClr>
                </a:solidFill>
              </a:rPr>
              <a:t>apenas</a:t>
            </a:r>
            <a:r>
              <a:rPr lang="en-US" altLang="pt-BR" sz="1700" dirty="0">
                <a:solidFill>
                  <a:schemeClr val="tx1">
                    <a:lumMod val="75000"/>
                    <a:lumOff val="25000"/>
                  </a:schemeClr>
                </a:solidFill>
              </a:rPr>
              <a:t> para a </a:t>
            </a:r>
            <a:r>
              <a:rPr lang="en-US" altLang="pt-BR" sz="1700" dirty="0" err="1">
                <a:solidFill>
                  <a:schemeClr val="tx1">
                    <a:lumMod val="75000"/>
                    <a:lumOff val="25000"/>
                  </a:schemeClr>
                </a:solidFill>
              </a:rPr>
              <a:t>finalidade</a:t>
            </a:r>
            <a:r>
              <a:rPr lang="en-US" altLang="pt-BR" sz="1700" dirty="0">
                <a:solidFill>
                  <a:schemeClr val="tx1">
                    <a:lumMod val="75000"/>
                    <a:lumOff val="25000"/>
                  </a:schemeClr>
                </a:solidFill>
              </a:rPr>
              <a:t> a que se </a:t>
            </a:r>
            <a:r>
              <a:rPr lang="en-US" altLang="pt-BR" sz="1700" dirty="0" err="1">
                <a:solidFill>
                  <a:schemeClr val="tx1">
                    <a:lumMod val="75000"/>
                    <a:lumOff val="25000"/>
                  </a:schemeClr>
                </a:solidFill>
              </a:rPr>
              <a:t>destina</a:t>
            </a:r>
            <a:r>
              <a:rPr lang="en-US" altLang="pt-BR" sz="1700" dirty="0">
                <a:solidFill>
                  <a:schemeClr val="tx1">
                    <a:lumMod val="75000"/>
                    <a:lumOff val="25000"/>
                  </a:schemeClr>
                </a:solidFill>
              </a:rPr>
              <a:t>;</a:t>
            </a:r>
          </a:p>
          <a:p>
            <a:pPr marL="285750" indent="-285750" algn="just">
              <a:spcBef>
                <a:spcPts val="1000"/>
              </a:spcBef>
              <a:buClr>
                <a:schemeClr val="accent1"/>
              </a:buClr>
              <a:buSzPct val="80000"/>
              <a:buFont typeface="Wingdings 3" charset="2"/>
              <a:buChar char=""/>
            </a:pPr>
            <a:r>
              <a:rPr lang="en-US" altLang="pt-BR" sz="1700" dirty="0" err="1">
                <a:solidFill>
                  <a:schemeClr val="tx1">
                    <a:lumMod val="75000"/>
                    <a:lumOff val="25000"/>
                  </a:schemeClr>
                </a:solidFill>
              </a:rPr>
              <a:t>Responsabilizar</a:t>
            </a:r>
            <a:r>
              <a:rPr lang="en-US" altLang="pt-BR" sz="1700" dirty="0">
                <a:solidFill>
                  <a:schemeClr val="tx1">
                    <a:lumMod val="75000"/>
                    <a:lumOff val="25000"/>
                  </a:schemeClr>
                </a:solidFill>
              </a:rPr>
              <a:t>-se pela </a:t>
            </a:r>
            <a:r>
              <a:rPr lang="en-US" altLang="pt-BR" sz="1700" dirty="0" err="1">
                <a:solidFill>
                  <a:schemeClr val="tx1">
                    <a:lumMod val="75000"/>
                    <a:lumOff val="25000"/>
                  </a:schemeClr>
                </a:solidFill>
              </a:rPr>
              <a:t>guarda</a:t>
            </a:r>
            <a:r>
              <a:rPr lang="en-US" altLang="pt-BR" sz="1700" dirty="0">
                <a:solidFill>
                  <a:schemeClr val="tx1">
                    <a:lumMod val="75000"/>
                    <a:lumOff val="25000"/>
                  </a:schemeClr>
                </a:solidFill>
              </a:rPr>
              <a:t> e </a:t>
            </a:r>
            <a:r>
              <a:rPr lang="en-US" altLang="pt-BR" sz="1700" dirty="0" err="1">
                <a:solidFill>
                  <a:schemeClr val="tx1">
                    <a:lumMod val="75000"/>
                    <a:lumOff val="25000"/>
                  </a:schemeClr>
                </a:solidFill>
              </a:rPr>
              <a:t>conservação</a:t>
            </a:r>
            <a:r>
              <a:rPr lang="en-US" altLang="pt-BR" sz="1700" dirty="0">
                <a:solidFill>
                  <a:schemeClr val="tx1">
                    <a:lumMod val="75000"/>
                    <a:lumOff val="25000"/>
                  </a:schemeClr>
                </a:solidFill>
              </a:rPr>
              <a:t>;</a:t>
            </a:r>
          </a:p>
          <a:p>
            <a:pPr marL="285750" indent="-285750" algn="just">
              <a:spcBef>
                <a:spcPts val="1000"/>
              </a:spcBef>
              <a:buClr>
                <a:schemeClr val="accent1"/>
              </a:buClr>
              <a:buSzPct val="80000"/>
              <a:buFont typeface="Wingdings 3" charset="2"/>
              <a:buChar char=""/>
            </a:pPr>
            <a:r>
              <a:rPr lang="en-US" altLang="pt-BR" sz="1700" dirty="0" err="1">
                <a:solidFill>
                  <a:schemeClr val="tx1">
                    <a:lumMod val="75000"/>
                    <a:lumOff val="25000"/>
                  </a:schemeClr>
                </a:solidFill>
              </a:rPr>
              <a:t>Comunicar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ao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empregador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qualquer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alteração</a:t>
            </a:r>
            <a:r>
              <a:rPr lang="en-US" altLang="pt-BR" sz="1700" dirty="0">
                <a:solidFill>
                  <a:schemeClr val="tx1">
                    <a:lumMod val="75000"/>
                    <a:lumOff val="25000"/>
                  </a:schemeClr>
                </a:solidFill>
              </a:rPr>
              <a:t> que o </a:t>
            </a:r>
            <a:r>
              <a:rPr lang="en-US" altLang="pt-BR" sz="1700" dirty="0" err="1">
                <a:solidFill>
                  <a:schemeClr val="tx1">
                    <a:lumMod val="75000"/>
                    <a:lumOff val="25000"/>
                  </a:schemeClr>
                </a:solidFill>
              </a:rPr>
              <a:t>torne</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impróprio</a:t>
            </a:r>
            <a:r>
              <a:rPr lang="en-US" altLang="pt-BR" sz="1700" dirty="0">
                <a:solidFill>
                  <a:schemeClr val="tx1">
                    <a:lumMod val="75000"/>
                    <a:lumOff val="25000"/>
                  </a:schemeClr>
                </a:solidFill>
              </a:rPr>
              <a:t> para </a:t>
            </a:r>
            <a:r>
              <a:rPr lang="en-US" altLang="pt-BR" sz="1700" dirty="0" err="1">
                <a:solidFill>
                  <a:schemeClr val="tx1">
                    <a:lumMod val="75000"/>
                    <a:lumOff val="25000"/>
                  </a:schemeClr>
                </a:solidFill>
              </a:rPr>
              <a:t>uso</a:t>
            </a:r>
            <a:r>
              <a:rPr lang="en-US" altLang="pt-BR" sz="1700" dirty="0">
                <a:solidFill>
                  <a:schemeClr val="tx1">
                    <a:lumMod val="75000"/>
                    <a:lumOff val="25000"/>
                  </a:schemeClr>
                </a:solidFill>
              </a:rPr>
              <a:t>;</a:t>
            </a:r>
          </a:p>
          <a:p>
            <a:pPr marL="285750" indent="-285750" algn="just">
              <a:spcBef>
                <a:spcPts val="1000"/>
              </a:spcBef>
              <a:buClr>
                <a:schemeClr val="accent1"/>
              </a:buClr>
              <a:buSzPct val="80000"/>
              <a:buFont typeface="Wingdings 3" charset="2"/>
              <a:buChar char=""/>
            </a:pPr>
            <a:r>
              <a:rPr lang="en-US" altLang="pt-BR" sz="1700" dirty="0" err="1">
                <a:solidFill>
                  <a:schemeClr val="tx1">
                    <a:lumMod val="75000"/>
                    <a:lumOff val="25000"/>
                  </a:schemeClr>
                </a:solidFill>
              </a:rPr>
              <a:t>Cumprir</a:t>
            </a:r>
            <a:r>
              <a:rPr lang="en-US" altLang="pt-BR" sz="1700" dirty="0">
                <a:solidFill>
                  <a:schemeClr val="tx1">
                    <a:lumMod val="75000"/>
                    <a:lumOff val="25000"/>
                  </a:schemeClr>
                </a:solidFill>
              </a:rPr>
              <a:t> as </a:t>
            </a:r>
            <a:r>
              <a:rPr lang="en-US" altLang="pt-BR" sz="1700" dirty="0" err="1">
                <a:solidFill>
                  <a:schemeClr val="tx1">
                    <a:lumMod val="75000"/>
                    <a:lumOff val="25000"/>
                  </a:schemeClr>
                </a:solidFill>
              </a:rPr>
              <a:t>determinações</a:t>
            </a:r>
            <a:r>
              <a:rPr lang="en-US" altLang="pt-BR" sz="1700" dirty="0">
                <a:solidFill>
                  <a:schemeClr val="tx1">
                    <a:lumMod val="75000"/>
                    <a:lumOff val="25000"/>
                  </a:schemeClr>
                </a:solidFill>
              </a:rPr>
              <a:t> do </a:t>
            </a:r>
            <a:r>
              <a:rPr lang="en-US" altLang="pt-BR" sz="1700" dirty="0" err="1">
                <a:solidFill>
                  <a:schemeClr val="tx1">
                    <a:lumMod val="75000"/>
                    <a:lumOff val="25000"/>
                  </a:schemeClr>
                </a:solidFill>
              </a:rPr>
              <a:t>empregador</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sobre</a:t>
            </a:r>
            <a:r>
              <a:rPr lang="en-US" altLang="pt-BR" sz="1700" dirty="0">
                <a:solidFill>
                  <a:schemeClr val="tx1">
                    <a:lumMod val="75000"/>
                    <a:lumOff val="25000"/>
                  </a:schemeClr>
                </a:solidFill>
              </a:rPr>
              <a:t> o </a:t>
            </a:r>
            <a:r>
              <a:rPr lang="en-US" altLang="pt-BR" sz="1700" dirty="0" err="1">
                <a:solidFill>
                  <a:schemeClr val="tx1">
                    <a:lumMod val="75000"/>
                    <a:lumOff val="25000"/>
                  </a:schemeClr>
                </a:solidFill>
              </a:rPr>
              <a:t>uso</a:t>
            </a:r>
            <a:r>
              <a:rPr lang="en-US" altLang="pt-BR" sz="1700" dirty="0">
                <a:solidFill>
                  <a:schemeClr val="tx1">
                    <a:lumMod val="75000"/>
                    <a:lumOff val="25000"/>
                  </a:schemeClr>
                </a:solidFill>
              </a:rPr>
              <a:t> </a:t>
            </a:r>
            <a:r>
              <a:rPr lang="en-US" altLang="pt-BR" sz="1700" dirty="0" err="1">
                <a:solidFill>
                  <a:schemeClr val="tx1">
                    <a:lumMod val="75000"/>
                    <a:lumOff val="25000"/>
                  </a:schemeClr>
                </a:solidFill>
              </a:rPr>
              <a:t>adequado</a:t>
            </a:r>
            <a:r>
              <a:rPr lang="en-US" altLang="pt-BR" sz="1700" dirty="0">
                <a:solidFill>
                  <a:schemeClr val="tx1">
                    <a:lumMod val="75000"/>
                    <a:lumOff val="25000"/>
                  </a:schemeClr>
                </a:solidFill>
              </a:rPr>
              <a:t>.</a:t>
            </a:r>
          </a:p>
        </p:txBody>
      </p:sp>
      <p:pic>
        <p:nvPicPr>
          <p:cNvPr id="4100" name="Picture 4" descr="O que é Segurança do Trabalho | EQPRO EPIs e Uniformes">
            <a:extLst>
              <a:ext uri="{FF2B5EF4-FFF2-40B4-BE49-F238E27FC236}">
                <a16:creationId xmlns:a16="http://schemas.microsoft.com/office/drawing/2014/main" id="{5205B7B7-AACE-4C59-A5E8-BEB186795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87" r="7701" b="-3"/>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O que é Segurança do Trabalho | EQPRO EPIs e Uniformes">
            <a:extLst>
              <a:ext uri="{FF2B5EF4-FFF2-40B4-BE49-F238E27FC236}">
                <a16:creationId xmlns:a16="http://schemas.microsoft.com/office/drawing/2014/main" id="{EB598FE7-2F91-4A6D-B884-DF767BD227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698643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499901" y="-418179"/>
            <a:ext cx="9028411" cy="1646302"/>
          </a:xfrm>
        </p:spPr>
        <p:txBody>
          <a:bodyPr/>
          <a:lstStyle/>
          <a:p>
            <a:pPr algn="ctr"/>
            <a:r>
              <a:rPr lang="pt-BR" sz="3500" dirty="0"/>
              <a:t>CERTIFICADO DE APROVAÇÃO – CA:</a:t>
            </a:r>
          </a:p>
        </p:txBody>
      </p:sp>
      <p:sp>
        <p:nvSpPr>
          <p:cNvPr id="4" name="Retângulo 3">
            <a:extLst>
              <a:ext uri="{FF2B5EF4-FFF2-40B4-BE49-F238E27FC236}">
                <a16:creationId xmlns:a16="http://schemas.microsoft.com/office/drawing/2014/main" id="{450D8441-3CCF-4B00-B272-30F87A944496}"/>
              </a:ext>
            </a:extLst>
          </p:cNvPr>
          <p:cNvSpPr/>
          <p:nvPr/>
        </p:nvSpPr>
        <p:spPr>
          <a:xfrm>
            <a:off x="1720941" y="1777844"/>
            <a:ext cx="6586330" cy="1420838"/>
          </a:xfrm>
          <a:prstGeom prst="rect">
            <a:avLst/>
          </a:prstGeom>
        </p:spPr>
        <p:txBody>
          <a:bodyPr wrap="square">
            <a:spAutoFit/>
          </a:bodyPr>
          <a:lstStyle/>
          <a:p>
            <a:pPr algn="ctr">
              <a:lnSpc>
                <a:spcPct val="150000"/>
              </a:lnSpc>
            </a:pPr>
            <a:r>
              <a:rPr lang="pt-BR" altLang="pt-BR" sz="2000" dirty="0">
                <a:solidFill>
                  <a:schemeClr val="bg1">
                    <a:lumMod val="65000"/>
                  </a:schemeClr>
                </a:solidFill>
              </a:rPr>
              <a:t>	O equipamento de proteção só poderá ser posto à venda ou utilizado com a indicação do Certificado de Aprovação (CA) do Ministério do Trabalho e Emprego.</a:t>
            </a:r>
          </a:p>
        </p:txBody>
      </p:sp>
      <p:pic>
        <p:nvPicPr>
          <p:cNvPr id="5" name="Picture 4" descr="http://4.bp.blogspot.com/_cZaWvTdoUT0/TEeUhoAUOHI/AAAAAAAAABY/RkVdiRXoo1c/s400/C.A.JPG">
            <a:extLst>
              <a:ext uri="{FF2B5EF4-FFF2-40B4-BE49-F238E27FC236}">
                <a16:creationId xmlns:a16="http://schemas.microsoft.com/office/drawing/2014/main" id="{271BA670-A225-42CE-B780-32A4EF977B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094" y="3748403"/>
            <a:ext cx="2478999" cy="245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id="{D015D79A-183B-45C8-8905-4069434DAD0E}"/>
              </a:ext>
            </a:extLst>
          </p:cNvPr>
          <p:cNvPicPr>
            <a:picLocks noChangeAspect="1"/>
          </p:cNvPicPr>
          <p:nvPr/>
        </p:nvPicPr>
        <p:blipFill>
          <a:blip r:embed="rId3" cstate="print"/>
          <a:stretch>
            <a:fillRect/>
          </a:stretch>
        </p:blipFill>
        <p:spPr>
          <a:xfrm>
            <a:off x="7211942" y="2926080"/>
            <a:ext cx="2475953" cy="3621339"/>
          </a:xfrm>
          <a:prstGeom prst="rect">
            <a:avLst/>
          </a:prstGeom>
          <a:effectLst>
            <a:outerShdw blurRad="76200" dir="18900000" sy="23000" kx="-1200000" algn="bl" rotWithShape="0">
              <a:prstClr val="black">
                <a:alpha val="20000"/>
              </a:prstClr>
            </a:outerShdw>
          </a:effectLst>
        </p:spPr>
      </p:pic>
      <p:sp>
        <p:nvSpPr>
          <p:cNvPr id="7" name="Retângulo 6">
            <a:extLst>
              <a:ext uri="{FF2B5EF4-FFF2-40B4-BE49-F238E27FC236}">
                <a16:creationId xmlns:a16="http://schemas.microsoft.com/office/drawing/2014/main" id="{9258E9D4-7A22-4C61-B1AB-B1103DB034E3}"/>
              </a:ext>
            </a:extLst>
          </p:cNvPr>
          <p:cNvSpPr/>
          <p:nvPr/>
        </p:nvSpPr>
        <p:spPr>
          <a:xfrm>
            <a:off x="3714357" y="4975507"/>
            <a:ext cx="4341253" cy="369332"/>
          </a:xfrm>
          <a:prstGeom prst="rect">
            <a:avLst/>
          </a:prstGeom>
        </p:spPr>
        <p:txBody>
          <a:bodyPr wrap="none">
            <a:spAutoFit/>
          </a:bodyPr>
          <a:lstStyle/>
          <a:p>
            <a:pPr algn="ctr">
              <a:defRPr/>
            </a:pPr>
            <a:r>
              <a:rPr lang="pt-BR" altLang="pt-BR" dirty="0">
                <a:solidFill>
                  <a:srgbClr val="FF0000"/>
                </a:solidFill>
                <a:effectLst>
                  <a:outerShdw blurRad="38100" dist="38100" dir="2700000" algn="tl">
                    <a:srgbClr val="000000">
                      <a:alpha val="43137"/>
                    </a:srgbClr>
                  </a:outerShdw>
                </a:effectLst>
              </a:rPr>
              <a:t>Garantia de que foi testado e aprovado!</a:t>
            </a:r>
          </a:p>
        </p:txBody>
      </p:sp>
    </p:spTree>
    <p:extLst>
      <p:ext uri="{BB962C8B-B14F-4D97-AF65-F5344CB8AC3E}">
        <p14:creationId xmlns:p14="http://schemas.microsoft.com/office/powerpoint/2010/main" val="26933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55345" y="-119270"/>
            <a:ext cx="9028411" cy="1646302"/>
          </a:xfrm>
        </p:spPr>
        <p:txBody>
          <a:bodyPr/>
          <a:lstStyle/>
          <a:p>
            <a:r>
              <a:rPr lang="pt-BR" sz="5000" dirty="0"/>
              <a:t>FICHA DE CONTROLE DE EPI:</a:t>
            </a:r>
          </a:p>
        </p:txBody>
      </p:sp>
      <p:sp>
        <p:nvSpPr>
          <p:cNvPr id="4" name="Retângulo 3">
            <a:extLst>
              <a:ext uri="{FF2B5EF4-FFF2-40B4-BE49-F238E27FC236}">
                <a16:creationId xmlns:a16="http://schemas.microsoft.com/office/drawing/2014/main" id="{D005A984-4802-4A3A-8089-A2DA8A028AFF}"/>
              </a:ext>
            </a:extLst>
          </p:cNvPr>
          <p:cNvSpPr/>
          <p:nvPr/>
        </p:nvSpPr>
        <p:spPr>
          <a:xfrm>
            <a:off x="2027581" y="1980912"/>
            <a:ext cx="6586331" cy="1287981"/>
          </a:xfrm>
          <a:prstGeom prst="rect">
            <a:avLst/>
          </a:prstGeom>
        </p:spPr>
        <p:txBody>
          <a:bodyPr wrap="square">
            <a:spAutoFit/>
          </a:bodyPr>
          <a:lstStyle/>
          <a:p>
            <a:pPr algn="ctr">
              <a:lnSpc>
                <a:spcPct val="150000"/>
              </a:lnSpc>
            </a:pPr>
            <a:r>
              <a:rPr lang="pt-BR" altLang="pt-BR" dirty="0">
                <a:solidFill>
                  <a:schemeClr val="bg1">
                    <a:lumMod val="65000"/>
                  </a:schemeClr>
                </a:solidFill>
              </a:rPr>
              <a:t>Sempre que fornecer um equipamento de proteção individual aos seus funcionários, a empresa deve solicitar, ao funcionário que preencham a ficha de controle de EPI.</a:t>
            </a:r>
          </a:p>
        </p:txBody>
      </p:sp>
      <p:pic>
        <p:nvPicPr>
          <p:cNvPr id="5" name="Imagem 4">
            <a:extLst>
              <a:ext uri="{FF2B5EF4-FFF2-40B4-BE49-F238E27FC236}">
                <a16:creationId xmlns:a16="http://schemas.microsoft.com/office/drawing/2014/main" id="{76F90521-41C0-4DB5-9297-60E7E01F469C}"/>
              </a:ext>
            </a:extLst>
          </p:cNvPr>
          <p:cNvPicPr>
            <a:picLocks noChangeAspect="1"/>
          </p:cNvPicPr>
          <p:nvPr/>
        </p:nvPicPr>
        <p:blipFill rotWithShape="1">
          <a:blip r:embed="rId2" cstate="print"/>
          <a:srcRect l="1" t="2166" r="741" b="63175"/>
          <a:stretch/>
        </p:blipFill>
        <p:spPr>
          <a:xfrm>
            <a:off x="1839448" y="3589108"/>
            <a:ext cx="6962595" cy="1505427"/>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bliqueTopLeft"/>
            <a:lightRig rig="twoPt" dir="t">
              <a:rot lat="0" lon="0" rev="7200000"/>
            </a:lightRig>
          </a:scene3d>
          <a:sp3d>
            <a:bevelT w="25400" h="19050"/>
            <a:contourClr>
              <a:srgbClr val="FFFFFF"/>
            </a:contourClr>
          </a:sp3d>
        </p:spPr>
      </p:pic>
      <p:sp>
        <p:nvSpPr>
          <p:cNvPr id="6" name="Retângulo 5">
            <a:extLst>
              <a:ext uri="{FF2B5EF4-FFF2-40B4-BE49-F238E27FC236}">
                <a16:creationId xmlns:a16="http://schemas.microsoft.com/office/drawing/2014/main" id="{D4CB6046-C8E2-486A-984A-DCEEFD3DFFA1}"/>
              </a:ext>
            </a:extLst>
          </p:cNvPr>
          <p:cNvSpPr/>
          <p:nvPr/>
        </p:nvSpPr>
        <p:spPr>
          <a:xfrm>
            <a:off x="951914" y="5539545"/>
            <a:ext cx="8473440" cy="323165"/>
          </a:xfrm>
          <a:prstGeom prst="rect">
            <a:avLst/>
          </a:prstGeom>
        </p:spPr>
        <p:txBody>
          <a:bodyPr wrap="square">
            <a:spAutoFit/>
          </a:bodyPr>
          <a:lstStyle/>
          <a:p>
            <a:pPr algn="ctr"/>
            <a:r>
              <a:rPr lang="pt-BR" sz="1500" b="1" dirty="0">
                <a:solidFill>
                  <a:schemeClr val="bg1">
                    <a:lumMod val="65000"/>
                  </a:schemeClr>
                </a:solidFill>
                <a:latin typeface="Arial" panose="020B0604020202020204" pitchFamily="34" charset="0"/>
                <a:cs typeface="Arial" panose="020B0604020202020204" pitchFamily="34" charset="0"/>
              </a:rPr>
              <a:t>Serve para registrar e controlar a entrega/devolução dos </a:t>
            </a:r>
            <a:r>
              <a:rPr lang="pt-BR" sz="1500" b="1" dirty="0" err="1">
                <a:solidFill>
                  <a:schemeClr val="bg1">
                    <a:lumMod val="65000"/>
                  </a:schemeClr>
                </a:solidFill>
                <a:latin typeface="Arial" panose="020B0604020202020204" pitchFamily="34" charset="0"/>
                <a:cs typeface="Arial" panose="020B0604020202020204" pitchFamily="34" charset="0"/>
              </a:rPr>
              <a:t>EPI’s</a:t>
            </a:r>
            <a:r>
              <a:rPr lang="pt-BR" sz="1500" b="1" dirty="0">
                <a:solidFill>
                  <a:schemeClr val="bg1">
                    <a:lumMod val="65000"/>
                  </a:schemeClr>
                </a:solidFill>
                <a:latin typeface="Arial" panose="020B0604020202020204" pitchFamily="34" charset="0"/>
                <a:cs typeface="Arial" panose="020B0604020202020204" pitchFamily="34" charset="0"/>
              </a:rPr>
              <a:t> na empresa.</a:t>
            </a:r>
          </a:p>
        </p:txBody>
      </p:sp>
    </p:spTree>
    <p:extLst>
      <p:ext uri="{BB962C8B-B14F-4D97-AF65-F5344CB8AC3E}">
        <p14:creationId xmlns:p14="http://schemas.microsoft.com/office/powerpoint/2010/main" val="2870437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095888" y="941365"/>
            <a:ext cx="2930518" cy="1320800"/>
          </a:xfrm>
        </p:spPr>
        <p:txBody>
          <a:bodyPr vert="horz" lIns="91440" tIns="45720" rIns="91440" bIns="45720" rtlCol="0" anchor="ctr">
            <a:normAutofit/>
          </a:bodyPr>
          <a:lstStyle/>
          <a:p>
            <a:pPr algn="l">
              <a:lnSpc>
                <a:spcPct val="90000"/>
              </a:lnSpc>
            </a:pPr>
            <a:r>
              <a:rPr lang="en-US" sz="2800" dirty="0"/>
              <a:t>EQUIPAMENTO DE PROTEÇÃO COLETIVA - EPC:</a:t>
            </a:r>
          </a:p>
        </p:txBody>
      </p:sp>
      <p:sp>
        <p:nvSpPr>
          <p:cNvPr id="4" name="Retângulo 3">
            <a:extLst>
              <a:ext uri="{FF2B5EF4-FFF2-40B4-BE49-F238E27FC236}">
                <a16:creationId xmlns:a16="http://schemas.microsoft.com/office/drawing/2014/main" id="{AA2DDDF9-2C96-4D64-BEA9-DC88ED5E642E}"/>
              </a:ext>
            </a:extLst>
          </p:cNvPr>
          <p:cNvSpPr/>
          <p:nvPr/>
        </p:nvSpPr>
        <p:spPr>
          <a:xfrm>
            <a:off x="1095889" y="2526349"/>
            <a:ext cx="2930517" cy="3880773"/>
          </a:xfrm>
          <a:prstGeom prst="rect">
            <a:avLst/>
          </a:prstGeom>
        </p:spPr>
        <p:txBody>
          <a:bodyPr vert="horz" lIns="91440" tIns="45720" rIns="91440" bIns="45720" rtlCol="0">
            <a:normAutofit/>
          </a:bodyPr>
          <a:lstStyle/>
          <a:p>
            <a:pPr algn="ctr">
              <a:spcBef>
                <a:spcPts val="1000"/>
              </a:spcBef>
              <a:buClr>
                <a:schemeClr val="accent1"/>
              </a:buClr>
              <a:buSzPct val="80000"/>
              <a:buFont typeface="Wingdings 3" charset="2"/>
              <a:buChar char=""/>
            </a:pPr>
            <a:r>
              <a:rPr lang="en-US" altLang="pt-BR" dirty="0">
                <a:solidFill>
                  <a:schemeClr val="tx1">
                    <a:lumMod val="75000"/>
                    <a:lumOff val="25000"/>
                  </a:schemeClr>
                </a:solidFill>
              </a:rPr>
              <a:t> </a:t>
            </a:r>
            <a:r>
              <a:rPr lang="en-US" altLang="pt-BR" dirty="0" err="1">
                <a:solidFill>
                  <a:schemeClr val="bg1">
                    <a:lumMod val="65000"/>
                  </a:schemeClr>
                </a:solidFill>
              </a:rPr>
              <a:t>Todo</a:t>
            </a:r>
            <a:r>
              <a:rPr lang="en-US" altLang="pt-BR" dirty="0">
                <a:solidFill>
                  <a:schemeClr val="bg1">
                    <a:lumMod val="65000"/>
                  </a:schemeClr>
                </a:solidFill>
              </a:rPr>
              <a:t> </a:t>
            </a:r>
            <a:r>
              <a:rPr lang="en-US" altLang="pt-BR" dirty="0" err="1">
                <a:solidFill>
                  <a:schemeClr val="bg1">
                    <a:lumMod val="65000"/>
                  </a:schemeClr>
                </a:solidFill>
              </a:rPr>
              <a:t>equipamento</a:t>
            </a:r>
            <a:r>
              <a:rPr lang="en-US" altLang="pt-BR" dirty="0">
                <a:solidFill>
                  <a:schemeClr val="bg1">
                    <a:lumMod val="65000"/>
                  </a:schemeClr>
                </a:solidFill>
              </a:rPr>
              <a:t> de </a:t>
            </a:r>
            <a:r>
              <a:rPr lang="en-US" altLang="pt-BR" dirty="0" err="1">
                <a:solidFill>
                  <a:schemeClr val="bg1">
                    <a:lumMod val="65000"/>
                  </a:schemeClr>
                </a:solidFill>
              </a:rPr>
              <a:t>uso</a:t>
            </a:r>
            <a:r>
              <a:rPr lang="en-US" altLang="pt-BR" dirty="0">
                <a:solidFill>
                  <a:schemeClr val="bg1">
                    <a:lumMod val="65000"/>
                  </a:schemeClr>
                </a:solidFill>
              </a:rPr>
              <a:t> </a:t>
            </a:r>
            <a:r>
              <a:rPr lang="en-US" altLang="pt-BR" dirty="0" err="1">
                <a:solidFill>
                  <a:schemeClr val="bg1">
                    <a:lumMod val="65000"/>
                  </a:schemeClr>
                </a:solidFill>
              </a:rPr>
              <a:t>coletivo</a:t>
            </a:r>
            <a:r>
              <a:rPr lang="en-US" altLang="pt-BR" dirty="0">
                <a:solidFill>
                  <a:schemeClr val="bg1">
                    <a:lumMod val="65000"/>
                  </a:schemeClr>
                </a:solidFill>
              </a:rPr>
              <a:t>, </a:t>
            </a:r>
            <a:r>
              <a:rPr lang="en-US" altLang="pt-BR" dirty="0" err="1">
                <a:solidFill>
                  <a:schemeClr val="bg1">
                    <a:lumMod val="65000"/>
                  </a:schemeClr>
                </a:solidFill>
              </a:rPr>
              <a:t>destinado</a:t>
            </a:r>
            <a:r>
              <a:rPr lang="en-US" altLang="pt-BR" dirty="0">
                <a:solidFill>
                  <a:schemeClr val="bg1">
                    <a:lumMod val="65000"/>
                  </a:schemeClr>
                </a:solidFill>
              </a:rPr>
              <a:t> à </a:t>
            </a:r>
            <a:r>
              <a:rPr lang="en-US" altLang="pt-BR" dirty="0" err="1">
                <a:solidFill>
                  <a:schemeClr val="bg1">
                    <a:lumMod val="65000"/>
                  </a:schemeClr>
                </a:solidFill>
              </a:rPr>
              <a:t>preservação</a:t>
            </a:r>
            <a:r>
              <a:rPr lang="en-US" altLang="pt-BR" dirty="0">
                <a:solidFill>
                  <a:schemeClr val="bg1">
                    <a:lumMod val="65000"/>
                  </a:schemeClr>
                </a:solidFill>
              </a:rPr>
              <a:t> da </a:t>
            </a:r>
            <a:r>
              <a:rPr lang="en-US" altLang="pt-BR" dirty="0" err="1">
                <a:solidFill>
                  <a:schemeClr val="bg1">
                    <a:lumMod val="65000"/>
                  </a:schemeClr>
                </a:solidFill>
              </a:rPr>
              <a:t>integridade</a:t>
            </a:r>
            <a:r>
              <a:rPr lang="en-US" altLang="pt-BR" dirty="0">
                <a:solidFill>
                  <a:schemeClr val="bg1">
                    <a:lumMod val="65000"/>
                  </a:schemeClr>
                </a:solidFill>
              </a:rPr>
              <a:t> </a:t>
            </a:r>
            <a:r>
              <a:rPr lang="en-US" altLang="pt-BR" dirty="0" err="1">
                <a:solidFill>
                  <a:schemeClr val="bg1">
                    <a:lumMod val="65000"/>
                  </a:schemeClr>
                </a:solidFill>
              </a:rPr>
              <a:t>física</a:t>
            </a:r>
            <a:r>
              <a:rPr lang="en-US" altLang="pt-BR" dirty="0">
                <a:solidFill>
                  <a:schemeClr val="bg1">
                    <a:lumMod val="65000"/>
                  </a:schemeClr>
                </a:solidFill>
              </a:rPr>
              <a:t> e da </a:t>
            </a:r>
            <a:r>
              <a:rPr lang="en-US" altLang="pt-BR" dirty="0" err="1">
                <a:solidFill>
                  <a:schemeClr val="bg1">
                    <a:lumMod val="65000"/>
                  </a:schemeClr>
                </a:solidFill>
              </a:rPr>
              <a:t>saúde</a:t>
            </a:r>
            <a:r>
              <a:rPr lang="en-US" altLang="pt-BR" dirty="0">
                <a:solidFill>
                  <a:schemeClr val="bg1">
                    <a:lumMod val="65000"/>
                  </a:schemeClr>
                </a:solidFill>
              </a:rPr>
              <a:t> dos </a:t>
            </a:r>
            <a:r>
              <a:rPr lang="en-US" altLang="pt-BR" dirty="0" err="1">
                <a:solidFill>
                  <a:schemeClr val="bg1">
                    <a:lumMod val="65000"/>
                  </a:schemeClr>
                </a:solidFill>
              </a:rPr>
              <a:t>trabalhadores</a:t>
            </a:r>
            <a:r>
              <a:rPr lang="en-US" altLang="pt-BR" dirty="0">
                <a:solidFill>
                  <a:schemeClr val="bg1">
                    <a:lumMod val="65000"/>
                  </a:schemeClr>
                </a:solidFill>
              </a:rPr>
              <a:t>, </a:t>
            </a:r>
            <a:r>
              <a:rPr lang="en-US" altLang="pt-BR" dirty="0" err="1">
                <a:solidFill>
                  <a:schemeClr val="bg1">
                    <a:lumMod val="65000"/>
                  </a:schemeClr>
                </a:solidFill>
              </a:rPr>
              <a:t>assim</a:t>
            </a:r>
            <a:r>
              <a:rPr lang="en-US" altLang="pt-BR" dirty="0">
                <a:solidFill>
                  <a:schemeClr val="bg1">
                    <a:lumMod val="65000"/>
                  </a:schemeClr>
                </a:solidFill>
              </a:rPr>
              <a:t> </a:t>
            </a:r>
            <a:r>
              <a:rPr lang="en-US" altLang="pt-BR" dirty="0" err="1">
                <a:solidFill>
                  <a:schemeClr val="bg1">
                    <a:lumMod val="65000"/>
                  </a:schemeClr>
                </a:solidFill>
              </a:rPr>
              <a:t>como</a:t>
            </a:r>
            <a:r>
              <a:rPr lang="en-US" altLang="pt-BR" dirty="0">
                <a:solidFill>
                  <a:schemeClr val="bg1">
                    <a:lumMod val="65000"/>
                  </a:schemeClr>
                </a:solidFill>
              </a:rPr>
              <a:t> a de </a:t>
            </a:r>
            <a:r>
              <a:rPr lang="en-US" altLang="pt-BR" dirty="0" err="1">
                <a:solidFill>
                  <a:schemeClr val="bg1">
                    <a:lumMod val="65000"/>
                  </a:schemeClr>
                </a:solidFill>
              </a:rPr>
              <a:t>terceiros</a:t>
            </a:r>
            <a:r>
              <a:rPr lang="en-US" altLang="pt-BR" dirty="0">
                <a:solidFill>
                  <a:schemeClr val="bg1">
                    <a:lumMod val="65000"/>
                  </a:schemeClr>
                </a:solidFill>
              </a:rPr>
              <a:t>.</a:t>
            </a:r>
          </a:p>
        </p:txBody>
      </p:sp>
      <p:pic>
        <p:nvPicPr>
          <p:cNvPr id="5122" name="Picture 2" descr="O que é um EPC? | Corais">
            <a:extLst>
              <a:ext uri="{FF2B5EF4-FFF2-40B4-BE49-F238E27FC236}">
                <a16:creationId xmlns:a16="http://schemas.microsoft.com/office/drawing/2014/main" id="{E492DA63-A639-45C3-A97F-46A83B6ABF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82595" y="609600"/>
            <a:ext cx="4764645" cy="26017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I e EPC — Segurança do Trabalho | by Rebecca Cristina | Medium">
            <a:extLst>
              <a:ext uri="{FF2B5EF4-FFF2-40B4-BE49-F238E27FC236}">
                <a16:creationId xmlns:a16="http://schemas.microsoft.com/office/drawing/2014/main" id="{27E4D6AF-6AC8-4D51-B8C4-3C11C95B7D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59247" y="3439020"/>
            <a:ext cx="4011343" cy="260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32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3000" dirty="0"/>
              <a:t>PCMSO – Programa de Controle Médico de Saúde Ocupacional:</a:t>
            </a:r>
          </a:p>
        </p:txBody>
      </p:sp>
      <p:sp>
        <p:nvSpPr>
          <p:cNvPr id="4" name="Retângulo 3">
            <a:extLst>
              <a:ext uri="{FF2B5EF4-FFF2-40B4-BE49-F238E27FC236}">
                <a16:creationId xmlns:a16="http://schemas.microsoft.com/office/drawing/2014/main" id="{996B2313-FC9B-4C0D-86DC-B26C175521AF}"/>
              </a:ext>
            </a:extLst>
          </p:cNvPr>
          <p:cNvSpPr/>
          <p:nvPr/>
        </p:nvSpPr>
        <p:spPr>
          <a:xfrm>
            <a:off x="940905" y="3007091"/>
            <a:ext cx="8640417" cy="646331"/>
          </a:xfrm>
          <a:prstGeom prst="rect">
            <a:avLst/>
          </a:prstGeom>
        </p:spPr>
        <p:txBody>
          <a:bodyPr wrap="square">
            <a:spAutoFit/>
          </a:bodyPr>
          <a:lstStyle/>
          <a:p>
            <a:pPr algn="just"/>
            <a:r>
              <a:rPr lang="pt-BR">
                <a:solidFill>
                  <a:schemeClr val="bg1">
                    <a:lumMod val="65000"/>
                  </a:schemeClr>
                </a:solidFill>
                <a:latin typeface="Arial" panose="020B0604020202020204" pitchFamily="34" charset="0"/>
                <a:cs typeface="Arial" panose="020B0604020202020204" pitchFamily="34" charset="0"/>
              </a:rPr>
              <a:t>Identificar quais os exames de saúde que cada colaborador deverá receber, de acordo com o risco o qual ele esteja exposto, ou seja, de acordo com sua função.</a:t>
            </a:r>
            <a:endParaRPr lang="pt-BR" dirty="0">
              <a:solidFill>
                <a:schemeClr val="bg1">
                  <a:lumMod val="65000"/>
                </a:schemeClr>
              </a:solidFill>
            </a:endParaRPr>
          </a:p>
        </p:txBody>
      </p:sp>
      <p:sp>
        <p:nvSpPr>
          <p:cNvPr id="5" name="Retângulo 4">
            <a:extLst>
              <a:ext uri="{FF2B5EF4-FFF2-40B4-BE49-F238E27FC236}">
                <a16:creationId xmlns:a16="http://schemas.microsoft.com/office/drawing/2014/main" id="{6A48DB97-28EE-4A2D-8A4C-894B8E339E00}"/>
              </a:ext>
            </a:extLst>
          </p:cNvPr>
          <p:cNvSpPr/>
          <p:nvPr/>
        </p:nvSpPr>
        <p:spPr>
          <a:xfrm>
            <a:off x="4636583" y="2422699"/>
            <a:ext cx="1640193" cy="477054"/>
          </a:xfrm>
          <a:prstGeom prst="rect">
            <a:avLst/>
          </a:prstGeom>
        </p:spPr>
        <p:txBody>
          <a:bodyPr wrap="none">
            <a:spAutoFit/>
          </a:bodyPr>
          <a:lstStyle/>
          <a:p>
            <a:r>
              <a:rPr lang="pt-BR" sz="2500" b="1" dirty="0">
                <a:solidFill>
                  <a:schemeClr val="bg1">
                    <a:lumMod val="65000"/>
                  </a:schemeClr>
                </a:solidFill>
                <a:latin typeface="Arial" panose="020B0604020202020204" pitchFamily="34" charset="0"/>
                <a:cs typeface="Arial" panose="020B0604020202020204" pitchFamily="34" charset="0"/>
              </a:rPr>
              <a:t>Objetivo:</a:t>
            </a:r>
            <a:r>
              <a:rPr lang="pt-BR" b="1" dirty="0">
                <a:latin typeface="Arial" panose="020B0604020202020204" pitchFamily="34" charset="0"/>
                <a:cs typeface="Arial" panose="020B0604020202020204" pitchFamily="34" charset="0"/>
              </a:rPr>
              <a:t> </a:t>
            </a:r>
            <a:endParaRPr lang="pt-BR" b="1" dirty="0"/>
          </a:p>
        </p:txBody>
      </p:sp>
      <p:sp>
        <p:nvSpPr>
          <p:cNvPr id="6" name="Retângulo 5">
            <a:extLst>
              <a:ext uri="{FF2B5EF4-FFF2-40B4-BE49-F238E27FC236}">
                <a16:creationId xmlns:a16="http://schemas.microsoft.com/office/drawing/2014/main" id="{77CA8E0F-F61D-4E06-9771-C38B20704614}"/>
              </a:ext>
            </a:extLst>
          </p:cNvPr>
          <p:cNvSpPr/>
          <p:nvPr/>
        </p:nvSpPr>
        <p:spPr>
          <a:xfrm>
            <a:off x="3116686" y="4119656"/>
            <a:ext cx="4479111" cy="477054"/>
          </a:xfrm>
          <a:prstGeom prst="rect">
            <a:avLst/>
          </a:prstGeom>
        </p:spPr>
        <p:txBody>
          <a:bodyPr wrap="none">
            <a:spAutoFit/>
          </a:bodyPr>
          <a:lstStyle/>
          <a:p>
            <a:pPr algn="ctr"/>
            <a:r>
              <a:rPr lang="pt-BR" sz="2500" b="1" dirty="0">
                <a:solidFill>
                  <a:schemeClr val="bg1">
                    <a:lumMod val="65000"/>
                  </a:schemeClr>
                </a:solidFill>
                <a:latin typeface="Arial" panose="020B0604020202020204" pitchFamily="34" charset="0"/>
                <a:cs typeface="Arial" panose="020B0604020202020204" pitchFamily="34" charset="0"/>
              </a:rPr>
              <a:t>Qual a validade do PCMSO?</a:t>
            </a:r>
          </a:p>
        </p:txBody>
      </p:sp>
      <p:sp>
        <p:nvSpPr>
          <p:cNvPr id="7" name="Retângulo 6">
            <a:extLst>
              <a:ext uri="{FF2B5EF4-FFF2-40B4-BE49-F238E27FC236}">
                <a16:creationId xmlns:a16="http://schemas.microsoft.com/office/drawing/2014/main" id="{DC6B337D-9A40-47B5-B3A7-263221BC8C54}"/>
              </a:ext>
            </a:extLst>
          </p:cNvPr>
          <p:cNvSpPr/>
          <p:nvPr/>
        </p:nvSpPr>
        <p:spPr>
          <a:xfrm>
            <a:off x="940905" y="4873325"/>
            <a:ext cx="8640416" cy="923330"/>
          </a:xfrm>
          <a:prstGeom prst="rect">
            <a:avLst/>
          </a:prstGeom>
        </p:spPr>
        <p:txBody>
          <a:bodyPr wrap="square">
            <a:spAutoFit/>
          </a:bodyPr>
          <a:lstStyle/>
          <a:p>
            <a:pPr algn="just"/>
            <a:r>
              <a:rPr lang="pt-BR" dirty="0">
                <a:solidFill>
                  <a:schemeClr val="bg1">
                    <a:lumMod val="65000"/>
                  </a:schemeClr>
                </a:solidFill>
                <a:latin typeface="Arial" panose="020B0604020202020204" pitchFamily="34" charset="0"/>
                <a:cs typeface="Arial" panose="020B0604020202020204" pitchFamily="34" charset="0"/>
              </a:rPr>
              <a:t>Deverá obedecer a um planejamento em que estejam previstas as ações de saúde a serem executadas durante o ano, devendo estas ser revisadas anualmente (</a:t>
            </a:r>
            <a:r>
              <a:rPr lang="pt-BR" b="1" dirty="0">
                <a:solidFill>
                  <a:schemeClr val="bg1">
                    <a:lumMod val="65000"/>
                  </a:schemeClr>
                </a:solidFill>
                <a:latin typeface="Arial" panose="020B0604020202020204" pitchFamily="34" charset="0"/>
                <a:cs typeface="Arial" panose="020B0604020202020204" pitchFamily="34" charset="0"/>
              </a:rPr>
              <a:t>validade um ano</a:t>
            </a:r>
            <a:r>
              <a:rPr lang="pt-BR" dirty="0">
                <a:solidFill>
                  <a:schemeClr val="bg1">
                    <a:lumMod val="65000"/>
                  </a:schemeClr>
                </a:solidFill>
                <a:latin typeface="Arial" panose="020B0604020202020204" pitchFamily="34" charset="0"/>
                <a:cs typeface="Arial" panose="020B0604020202020204" pitchFamily="34" charset="0"/>
              </a:rPr>
              <a:t>). </a:t>
            </a:r>
            <a:endParaRPr lang="pt-BR" dirty="0">
              <a:solidFill>
                <a:schemeClr val="bg1">
                  <a:lumMod val="65000"/>
                </a:schemeClr>
              </a:solidFill>
            </a:endParaRPr>
          </a:p>
        </p:txBody>
      </p:sp>
    </p:spTree>
    <p:extLst>
      <p:ext uri="{BB962C8B-B14F-4D97-AF65-F5344CB8AC3E}">
        <p14:creationId xmlns:p14="http://schemas.microsoft.com/office/powerpoint/2010/main" val="3771846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746907" y="-279871"/>
            <a:ext cx="9028411" cy="1646302"/>
          </a:xfrm>
        </p:spPr>
        <p:txBody>
          <a:bodyPr/>
          <a:lstStyle/>
          <a:p>
            <a:pPr algn="ctr"/>
            <a:r>
              <a:rPr lang="pt-BR" sz="3200" dirty="0"/>
              <a:t>ASO – Atestado de Saúde Ocupacional:</a:t>
            </a:r>
            <a:endParaRPr lang="pt-BR" sz="3000" dirty="0"/>
          </a:p>
        </p:txBody>
      </p:sp>
      <p:sp>
        <p:nvSpPr>
          <p:cNvPr id="4" name="Retângulo 3">
            <a:extLst>
              <a:ext uri="{FF2B5EF4-FFF2-40B4-BE49-F238E27FC236}">
                <a16:creationId xmlns:a16="http://schemas.microsoft.com/office/drawing/2014/main" id="{996B2313-FC9B-4C0D-86DC-B26C175521AF}"/>
              </a:ext>
            </a:extLst>
          </p:cNvPr>
          <p:cNvSpPr/>
          <p:nvPr/>
        </p:nvSpPr>
        <p:spPr>
          <a:xfrm>
            <a:off x="940905" y="3007091"/>
            <a:ext cx="8640417" cy="646331"/>
          </a:xfrm>
          <a:prstGeom prst="rect">
            <a:avLst/>
          </a:prstGeom>
        </p:spPr>
        <p:txBody>
          <a:bodyPr wrap="square">
            <a:spAutoFit/>
          </a:bodyPr>
          <a:lstStyle/>
          <a:p>
            <a:pPr algn="just"/>
            <a:r>
              <a:rPr lang="pt-BR" dirty="0">
                <a:solidFill>
                  <a:schemeClr val="bg1">
                    <a:lumMod val="65000"/>
                  </a:schemeClr>
                </a:solidFill>
                <a:latin typeface="Arial" panose="020B0604020202020204" pitchFamily="34" charset="0"/>
                <a:cs typeface="Arial" panose="020B0604020202020204" pitchFamily="34" charset="0"/>
              </a:rPr>
              <a:t>Comprovar se o colaborador está apto ou inapto para execução de suas atividades na empresa.</a:t>
            </a:r>
            <a:endParaRPr lang="pt-BR" dirty="0">
              <a:solidFill>
                <a:schemeClr val="bg1">
                  <a:lumMod val="65000"/>
                </a:schemeClr>
              </a:solidFill>
            </a:endParaRPr>
          </a:p>
        </p:txBody>
      </p:sp>
      <p:sp>
        <p:nvSpPr>
          <p:cNvPr id="5" name="Retângulo 4">
            <a:extLst>
              <a:ext uri="{FF2B5EF4-FFF2-40B4-BE49-F238E27FC236}">
                <a16:creationId xmlns:a16="http://schemas.microsoft.com/office/drawing/2014/main" id="{6A48DB97-28EE-4A2D-8A4C-894B8E339E00}"/>
              </a:ext>
            </a:extLst>
          </p:cNvPr>
          <p:cNvSpPr/>
          <p:nvPr/>
        </p:nvSpPr>
        <p:spPr>
          <a:xfrm>
            <a:off x="4636583" y="2422699"/>
            <a:ext cx="1640193" cy="477054"/>
          </a:xfrm>
          <a:prstGeom prst="rect">
            <a:avLst/>
          </a:prstGeom>
        </p:spPr>
        <p:txBody>
          <a:bodyPr wrap="none">
            <a:spAutoFit/>
          </a:bodyPr>
          <a:lstStyle/>
          <a:p>
            <a:r>
              <a:rPr lang="pt-BR" sz="2500" b="1" dirty="0">
                <a:solidFill>
                  <a:schemeClr val="bg1">
                    <a:lumMod val="65000"/>
                  </a:schemeClr>
                </a:solidFill>
                <a:latin typeface="Arial" panose="020B0604020202020204" pitchFamily="34" charset="0"/>
                <a:cs typeface="Arial" panose="020B0604020202020204" pitchFamily="34" charset="0"/>
              </a:rPr>
              <a:t>Objetivo:</a:t>
            </a:r>
            <a:r>
              <a:rPr lang="pt-BR" b="1" dirty="0">
                <a:latin typeface="Arial" panose="020B0604020202020204" pitchFamily="34" charset="0"/>
                <a:cs typeface="Arial" panose="020B0604020202020204" pitchFamily="34" charset="0"/>
              </a:rPr>
              <a:t> </a:t>
            </a:r>
            <a:endParaRPr lang="pt-BR" b="1" dirty="0"/>
          </a:p>
        </p:txBody>
      </p:sp>
      <p:sp>
        <p:nvSpPr>
          <p:cNvPr id="6" name="Retângulo 5">
            <a:extLst>
              <a:ext uri="{FF2B5EF4-FFF2-40B4-BE49-F238E27FC236}">
                <a16:creationId xmlns:a16="http://schemas.microsoft.com/office/drawing/2014/main" id="{77CA8E0F-F61D-4E06-9771-C38B20704614}"/>
              </a:ext>
            </a:extLst>
          </p:cNvPr>
          <p:cNvSpPr/>
          <p:nvPr/>
        </p:nvSpPr>
        <p:spPr>
          <a:xfrm>
            <a:off x="4034437" y="4119656"/>
            <a:ext cx="2643609" cy="477054"/>
          </a:xfrm>
          <a:prstGeom prst="rect">
            <a:avLst/>
          </a:prstGeom>
        </p:spPr>
        <p:txBody>
          <a:bodyPr wrap="none">
            <a:spAutoFit/>
          </a:bodyPr>
          <a:lstStyle/>
          <a:p>
            <a:pPr algn="ctr"/>
            <a:r>
              <a:rPr lang="pt-BR" sz="2500" b="1" dirty="0">
                <a:solidFill>
                  <a:schemeClr val="bg1">
                    <a:lumMod val="65000"/>
                  </a:schemeClr>
                </a:solidFill>
                <a:latin typeface="Arial" panose="020B0604020202020204" pitchFamily="34" charset="0"/>
                <a:cs typeface="Arial" panose="020B0604020202020204" pitchFamily="34" charset="0"/>
              </a:rPr>
              <a:t>Tipos de </a:t>
            </a:r>
            <a:r>
              <a:rPr lang="pt-BR" sz="2500" b="1" dirty="0" err="1">
                <a:solidFill>
                  <a:schemeClr val="bg1">
                    <a:lumMod val="65000"/>
                  </a:schemeClr>
                </a:solidFill>
                <a:latin typeface="Arial" panose="020B0604020202020204" pitchFamily="34" charset="0"/>
                <a:cs typeface="Arial" panose="020B0604020202020204" pitchFamily="34" charset="0"/>
              </a:rPr>
              <a:t>ASOs</a:t>
            </a:r>
            <a:r>
              <a:rPr lang="pt-BR" sz="2500" b="1" dirty="0">
                <a:solidFill>
                  <a:schemeClr val="bg1">
                    <a:lumMod val="65000"/>
                  </a:schemeClr>
                </a:solidFill>
                <a:latin typeface="Arial" panose="020B0604020202020204" pitchFamily="34" charset="0"/>
                <a:cs typeface="Arial" panose="020B0604020202020204" pitchFamily="34" charset="0"/>
              </a:rPr>
              <a:t>: </a:t>
            </a:r>
          </a:p>
        </p:txBody>
      </p:sp>
      <p:sp>
        <p:nvSpPr>
          <p:cNvPr id="7" name="Retângulo 6">
            <a:extLst>
              <a:ext uri="{FF2B5EF4-FFF2-40B4-BE49-F238E27FC236}">
                <a16:creationId xmlns:a16="http://schemas.microsoft.com/office/drawing/2014/main" id="{DC6B337D-9A40-47B5-B3A7-263221BC8C54}"/>
              </a:ext>
            </a:extLst>
          </p:cNvPr>
          <p:cNvSpPr/>
          <p:nvPr/>
        </p:nvSpPr>
        <p:spPr>
          <a:xfrm>
            <a:off x="1457740" y="4969027"/>
            <a:ext cx="2438399" cy="923330"/>
          </a:xfrm>
          <a:prstGeom prst="rect">
            <a:avLst/>
          </a:prstGeom>
        </p:spPr>
        <p:txBody>
          <a:bodyPr wrap="square">
            <a:spAutoFit/>
          </a:bodyPr>
          <a:lstStyle/>
          <a:p>
            <a:pPr marL="342891" indent="-342891">
              <a:buFont typeface="Wingdings" panose="05000000000000000000" pitchFamily="2" charset="2"/>
              <a:buChar char="ü"/>
            </a:pPr>
            <a:r>
              <a:rPr lang="pt-BR" dirty="0">
                <a:solidFill>
                  <a:schemeClr val="bg1">
                    <a:lumMod val="65000"/>
                  </a:schemeClr>
                </a:solidFill>
                <a:latin typeface="Arial" panose="020B0604020202020204" pitchFamily="34" charset="0"/>
                <a:cs typeface="Arial" panose="020B0604020202020204" pitchFamily="34" charset="0"/>
              </a:rPr>
              <a:t>Admissionais;</a:t>
            </a:r>
          </a:p>
          <a:p>
            <a:pPr marL="342891" indent="-342891">
              <a:buFont typeface="Wingdings" panose="05000000000000000000" pitchFamily="2" charset="2"/>
              <a:buChar char="ü"/>
            </a:pPr>
            <a:r>
              <a:rPr lang="pt-BR" dirty="0">
                <a:solidFill>
                  <a:schemeClr val="bg1">
                    <a:lumMod val="65000"/>
                  </a:schemeClr>
                </a:solidFill>
                <a:latin typeface="Arial" panose="020B0604020202020204" pitchFamily="34" charset="0"/>
                <a:cs typeface="Arial" panose="020B0604020202020204" pitchFamily="34" charset="0"/>
              </a:rPr>
              <a:t> Periódicos; </a:t>
            </a:r>
          </a:p>
          <a:p>
            <a:pPr marL="342891" indent="-342891">
              <a:buFont typeface="Wingdings" panose="05000000000000000000" pitchFamily="2" charset="2"/>
              <a:buChar char="ü"/>
            </a:pPr>
            <a:r>
              <a:rPr lang="pt-BR" dirty="0" err="1">
                <a:solidFill>
                  <a:schemeClr val="bg1">
                    <a:lumMod val="65000"/>
                  </a:schemeClr>
                </a:solidFill>
                <a:latin typeface="Arial" panose="020B0604020202020204" pitchFamily="34" charset="0"/>
                <a:cs typeface="Arial" panose="020B0604020202020204" pitchFamily="34" charset="0"/>
              </a:rPr>
              <a:t>Demissional</a:t>
            </a:r>
            <a:r>
              <a:rPr lang="pt-BR" dirty="0">
                <a:solidFill>
                  <a:schemeClr val="bg1">
                    <a:lumMod val="65000"/>
                  </a:schemeClr>
                </a:solidFill>
                <a:latin typeface="Arial" panose="020B0604020202020204" pitchFamily="34" charset="0"/>
                <a:cs typeface="Arial" panose="020B0604020202020204" pitchFamily="34" charset="0"/>
              </a:rPr>
              <a:t>;</a:t>
            </a:r>
          </a:p>
        </p:txBody>
      </p:sp>
      <p:sp>
        <p:nvSpPr>
          <p:cNvPr id="9" name="Retângulo 8">
            <a:extLst>
              <a:ext uri="{FF2B5EF4-FFF2-40B4-BE49-F238E27FC236}">
                <a16:creationId xmlns:a16="http://schemas.microsoft.com/office/drawing/2014/main" id="{C0B5E697-ABF5-4FC2-8B6D-D1A5D5A1CA3E}"/>
              </a:ext>
            </a:extLst>
          </p:cNvPr>
          <p:cNvSpPr/>
          <p:nvPr/>
        </p:nvSpPr>
        <p:spPr>
          <a:xfrm>
            <a:off x="4246472" y="5107526"/>
            <a:ext cx="6096000" cy="646331"/>
          </a:xfrm>
          <a:prstGeom prst="rect">
            <a:avLst/>
          </a:prstGeom>
        </p:spPr>
        <p:txBody>
          <a:bodyPr>
            <a:spAutoFit/>
          </a:bodyPr>
          <a:lstStyle/>
          <a:p>
            <a:pPr marL="342891" indent="-342891">
              <a:buFont typeface="Wingdings" panose="05000000000000000000" pitchFamily="2" charset="2"/>
              <a:buChar char="ü"/>
            </a:pPr>
            <a:r>
              <a:rPr lang="pt-BR" dirty="0">
                <a:solidFill>
                  <a:schemeClr val="bg1">
                    <a:lumMod val="65000"/>
                  </a:schemeClr>
                </a:solidFill>
                <a:latin typeface="Arial" panose="020B0604020202020204" pitchFamily="34" charset="0"/>
                <a:cs typeface="Arial" panose="020B0604020202020204" pitchFamily="34" charset="0"/>
              </a:rPr>
              <a:t>Mudança de função;</a:t>
            </a:r>
          </a:p>
          <a:p>
            <a:pPr marL="342891" indent="-342891">
              <a:buFont typeface="Wingdings" panose="05000000000000000000" pitchFamily="2" charset="2"/>
              <a:buChar char="ü"/>
            </a:pPr>
            <a:r>
              <a:rPr lang="pt-BR" dirty="0">
                <a:solidFill>
                  <a:schemeClr val="bg1">
                    <a:lumMod val="65000"/>
                  </a:schemeClr>
                </a:solidFill>
                <a:latin typeface="Arial" panose="020B0604020202020204" pitchFamily="34" charset="0"/>
                <a:cs typeface="Arial" panose="020B0604020202020204" pitchFamily="34" charset="0"/>
              </a:rPr>
              <a:t>Retorno ao trabalho e exames complementares.</a:t>
            </a:r>
          </a:p>
        </p:txBody>
      </p:sp>
    </p:spTree>
    <p:extLst>
      <p:ext uri="{BB962C8B-B14F-4D97-AF65-F5344CB8AC3E}">
        <p14:creationId xmlns:p14="http://schemas.microsoft.com/office/powerpoint/2010/main" val="2562198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8" y="-272406"/>
            <a:ext cx="9028411" cy="1646302"/>
          </a:xfrm>
        </p:spPr>
        <p:txBody>
          <a:bodyPr/>
          <a:lstStyle/>
          <a:p>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395682" y="2043304"/>
            <a:ext cx="7766936" cy="1935099"/>
          </a:xfrm>
        </p:spPr>
        <p:txBody>
          <a:bodyPr>
            <a:normAutofit fontScale="77500" lnSpcReduction="20000"/>
          </a:bodyPr>
          <a:lstStyle/>
          <a:p>
            <a:pPr algn="ctr"/>
            <a:r>
              <a:rPr lang="pt-BR" sz="2600" u="sng" dirty="0">
                <a:solidFill>
                  <a:schemeClr val="bg1">
                    <a:lumMod val="65000"/>
                  </a:schemeClr>
                </a:solidFill>
                <a:latin typeface="Calibri" pitchFamily="34" charset="0"/>
              </a:rPr>
              <a:t>CONCEITO LEGAL</a:t>
            </a:r>
            <a:r>
              <a:rPr lang="pt-BR" sz="2600" b="1" dirty="0">
                <a:solidFill>
                  <a:schemeClr val="bg1">
                    <a:lumMod val="65000"/>
                  </a:schemeClr>
                </a:solidFill>
                <a:latin typeface="Calibri" pitchFamily="34" charset="0"/>
              </a:rPr>
              <a:t>: “Acidente do trabalho é  o que ocorre pelo exercício do trabalho, a serviço da empresa provocando lesão corporal ou perturbação funcional, que cause a morte, ou a perda ou a redução, permanente ou temporária da capacidade para o trabalho. Equiparam-se legalmente ao acidente de trabalho, o acidente de trajeto, a doença profissional e a do trabalho.” - Lei 8.213/91 – Art. 19</a:t>
            </a:r>
          </a:p>
          <a:p>
            <a:pPr algn="ctr"/>
            <a:endParaRPr lang="pt-BR" dirty="0"/>
          </a:p>
        </p:txBody>
      </p:sp>
      <p:pic>
        <p:nvPicPr>
          <p:cNvPr id="6146" name="Picture 2">
            <a:extLst>
              <a:ext uri="{FF2B5EF4-FFF2-40B4-BE49-F238E27FC236}">
                <a16:creationId xmlns:a16="http://schemas.microsoft.com/office/drawing/2014/main" id="{F2FA0DF0-7551-4FF8-B583-E41B72BEA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035" y="3978403"/>
            <a:ext cx="5753686" cy="19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296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5760" y="-243862"/>
            <a:ext cx="9874092" cy="1646302"/>
          </a:xfrm>
        </p:spPr>
        <p:txBody>
          <a:bodyPr/>
          <a:lstStyle/>
          <a:p>
            <a:r>
              <a:rPr lang="pt-BR" sz="3000" dirty="0"/>
              <a:t>Conceito: Lesão corporal e Perturbação funcional:</a:t>
            </a:r>
          </a:p>
        </p:txBody>
      </p:sp>
      <p:sp>
        <p:nvSpPr>
          <p:cNvPr id="4" name="Retângulo 3">
            <a:extLst>
              <a:ext uri="{FF2B5EF4-FFF2-40B4-BE49-F238E27FC236}">
                <a16:creationId xmlns:a16="http://schemas.microsoft.com/office/drawing/2014/main" id="{43043732-9D00-47B3-874E-E1CF7C79A60E}"/>
              </a:ext>
            </a:extLst>
          </p:cNvPr>
          <p:cNvSpPr/>
          <p:nvPr/>
        </p:nvSpPr>
        <p:spPr>
          <a:xfrm>
            <a:off x="3917969" y="1770754"/>
            <a:ext cx="1915909" cy="369332"/>
          </a:xfrm>
          <a:prstGeom prst="rect">
            <a:avLst/>
          </a:prstGeom>
        </p:spPr>
        <p:txBody>
          <a:bodyPr wrap="none">
            <a:spAutoFit/>
          </a:bodyPr>
          <a:lstStyle/>
          <a:p>
            <a:r>
              <a:rPr lang="pt-BR" b="1" dirty="0">
                <a:solidFill>
                  <a:schemeClr val="bg1">
                    <a:lumMod val="65000"/>
                  </a:schemeClr>
                </a:solidFill>
                <a:latin typeface="Arial" panose="020B0604020202020204" pitchFamily="34" charset="0"/>
                <a:cs typeface="Arial" panose="020B0604020202020204" pitchFamily="34" charset="0"/>
              </a:rPr>
              <a:t>Lesão corporal:</a:t>
            </a:r>
            <a:endParaRPr lang="pt-BR" dirty="0">
              <a:solidFill>
                <a:schemeClr val="bg1">
                  <a:lumMod val="65000"/>
                </a:schemeClr>
              </a:solidFill>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4DFAB90-EE20-4457-B019-F0B6D959B2FE}"/>
              </a:ext>
            </a:extLst>
          </p:cNvPr>
          <p:cNvSpPr/>
          <p:nvPr/>
        </p:nvSpPr>
        <p:spPr>
          <a:xfrm>
            <a:off x="1827923" y="2150531"/>
            <a:ext cx="6096000" cy="1200329"/>
          </a:xfrm>
          <a:prstGeom prst="rect">
            <a:avLst/>
          </a:prstGeom>
        </p:spPr>
        <p:txBody>
          <a:bodyPr>
            <a:spAutoFit/>
          </a:bodyPr>
          <a:lstStyle/>
          <a:p>
            <a:pPr algn="ctr"/>
            <a:r>
              <a:rPr lang="pt-BR" b="1" dirty="0">
                <a:latin typeface="Arial" panose="020B0604020202020204" pitchFamily="34" charset="0"/>
                <a:cs typeface="Arial" panose="020B0604020202020204" pitchFamily="34" charset="0"/>
              </a:rPr>
              <a:t>Resultado bem sucedido de qualquer agressão ao corpo. </a:t>
            </a:r>
            <a:r>
              <a:rPr lang="pt-BR" dirty="0">
                <a:latin typeface="Arial" panose="020B0604020202020204" pitchFamily="34" charset="0"/>
                <a:cs typeface="Arial" panose="020B0604020202020204" pitchFamily="34" charset="0"/>
              </a:rPr>
              <a:t>Pode dizer respeito e debilitação de um órgão do corpo humano, exemplo: ferida cegueira causada por um lançamento de um estilhaço no olho. </a:t>
            </a:r>
          </a:p>
        </p:txBody>
      </p:sp>
      <p:sp>
        <p:nvSpPr>
          <p:cNvPr id="6" name="Retângulo 5">
            <a:extLst>
              <a:ext uri="{FF2B5EF4-FFF2-40B4-BE49-F238E27FC236}">
                <a16:creationId xmlns:a16="http://schemas.microsoft.com/office/drawing/2014/main" id="{6352D560-15BB-4757-91A5-C63CDDA407D5}"/>
              </a:ext>
            </a:extLst>
          </p:cNvPr>
          <p:cNvSpPr/>
          <p:nvPr/>
        </p:nvSpPr>
        <p:spPr>
          <a:xfrm>
            <a:off x="3526835" y="4098951"/>
            <a:ext cx="2698175" cy="369332"/>
          </a:xfrm>
          <a:prstGeom prst="rect">
            <a:avLst/>
          </a:prstGeom>
        </p:spPr>
        <p:txBody>
          <a:bodyPr wrap="none">
            <a:spAutoFit/>
          </a:bodyPr>
          <a:lstStyle/>
          <a:p>
            <a:r>
              <a:rPr lang="pt-BR" b="1" dirty="0">
                <a:solidFill>
                  <a:schemeClr val="bg1">
                    <a:lumMod val="65000"/>
                  </a:schemeClr>
                </a:solidFill>
                <a:latin typeface="Arial" panose="020B0604020202020204" pitchFamily="34" charset="0"/>
                <a:cs typeface="Arial" panose="020B0604020202020204" pitchFamily="34" charset="0"/>
              </a:rPr>
              <a:t>Perturbação funcional:</a:t>
            </a:r>
            <a:endParaRPr lang="pt-BR" dirty="0">
              <a:solidFill>
                <a:schemeClr val="bg1">
                  <a:lumMod val="65000"/>
                </a:schemeClr>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E70B25B-5084-4A59-9B64-F72B44B1DF5A}"/>
              </a:ext>
            </a:extLst>
          </p:cNvPr>
          <p:cNvPicPr>
            <a:picLocks noChangeAspect="1"/>
          </p:cNvPicPr>
          <p:nvPr/>
        </p:nvPicPr>
        <p:blipFill>
          <a:blip r:embed="rId2" cstate="print"/>
          <a:stretch>
            <a:fillRect/>
          </a:stretch>
        </p:blipFill>
        <p:spPr>
          <a:xfrm>
            <a:off x="7923923" y="1770754"/>
            <a:ext cx="2002660" cy="2271925"/>
          </a:xfrm>
          <a:prstGeom prst="rect">
            <a:avLst/>
          </a:prstGeom>
          <a:effectLst>
            <a:outerShdw blurRad="76200" dir="13500000" sy="23000" kx="1200000" algn="br" rotWithShape="0">
              <a:prstClr val="black">
                <a:alpha val="20000"/>
              </a:prstClr>
            </a:outerShdw>
          </a:effectLst>
        </p:spPr>
      </p:pic>
      <p:sp>
        <p:nvSpPr>
          <p:cNvPr id="8" name="Retângulo 7">
            <a:extLst>
              <a:ext uri="{FF2B5EF4-FFF2-40B4-BE49-F238E27FC236}">
                <a16:creationId xmlns:a16="http://schemas.microsoft.com/office/drawing/2014/main" id="{EAEA56FB-2967-4427-BADB-77B60803D817}"/>
              </a:ext>
            </a:extLst>
          </p:cNvPr>
          <p:cNvSpPr/>
          <p:nvPr/>
        </p:nvSpPr>
        <p:spPr>
          <a:xfrm>
            <a:off x="2067339" y="4484700"/>
            <a:ext cx="6096000" cy="1754326"/>
          </a:xfrm>
          <a:prstGeom prst="rect">
            <a:avLst/>
          </a:prstGeom>
        </p:spPr>
        <p:txBody>
          <a:bodyPr>
            <a:spAutoFit/>
          </a:bodyPr>
          <a:lstStyle/>
          <a:p>
            <a:pPr algn="ctr"/>
            <a:r>
              <a:rPr lang="pt-BR" b="1" dirty="0">
                <a:latin typeface="Arial" panose="020B0604020202020204" pitchFamily="34" charset="0"/>
                <a:cs typeface="Arial" panose="020B0604020202020204" pitchFamily="34" charset="0"/>
              </a:rPr>
              <a:t>Comprometimento do funcionamento de qualquer parte do corpo, </a:t>
            </a:r>
            <a:r>
              <a:rPr lang="pt-BR" b="1" u="sng" dirty="0">
                <a:latin typeface="Arial" panose="020B0604020202020204" pitchFamily="34" charset="0"/>
                <a:cs typeface="Arial" panose="020B0604020202020204" pitchFamily="34" charset="0"/>
              </a:rPr>
              <a:t>órgão</a:t>
            </a:r>
            <a:r>
              <a:rPr lang="pt-BR" b="1" dirty="0">
                <a:latin typeface="Arial" panose="020B0604020202020204" pitchFamily="34" charset="0"/>
                <a:cs typeface="Arial" panose="020B0604020202020204" pitchFamily="34" charset="0"/>
              </a:rPr>
              <a:t> ou </a:t>
            </a:r>
            <a:r>
              <a:rPr lang="pt-BR" b="1" u="sng" dirty="0">
                <a:latin typeface="Arial" panose="020B0604020202020204" pitchFamily="34" charset="0"/>
                <a:cs typeface="Arial" panose="020B0604020202020204" pitchFamily="34" charset="0"/>
              </a:rPr>
              <a:t>sentido</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como por exemplo: a perda da capacidade de ouvir, por parte de um trabalhador no ambiente de trabalho (doença ocupacional) ou fora do ambiente de trabalho (não-ocupacional).</a:t>
            </a:r>
            <a:endParaRPr lang="pt-BR" dirty="0"/>
          </a:p>
        </p:txBody>
      </p:sp>
      <p:pic>
        <p:nvPicPr>
          <p:cNvPr id="9" name="Imagem 8">
            <a:extLst>
              <a:ext uri="{FF2B5EF4-FFF2-40B4-BE49-F238E27FC236}">
                <a16:creationId xmlns:a16="http://schemas.microsoft.com/office/drawing/2014/main" id="{B9FC2A54-7A52-43BB-89DA-E20F60B1FDFC}"/>
              </a:ext>
            </a:extLst>
          </p:cNvPr>
          <p:cNvPicPr>
            <a:picLocks noChangeAspect="1"/>
          </p:cNvPicPr>
          <p:nvPr/>
        </p:nvPicPr>
        <p:blipFill>
          <a:blip r:embed="rId3" cstate="print"/>
          <a:stretch>
            <a:fillRect/>
          </a:stretch>
        </p:blipFill>
        <p:spPr>
          <a:xfrm>
            <a:off x="8163339" y="4283617"/>
            <a:ext cx="2122481" cy="217146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216119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algn="ctr"/>
            <a:r>
              <a:rPr lang="pt-BR" dirty="0"/>
              <a:t>LEI 8.213/91 – Art. 20 - § 1º - Não são consideradas como doença do trabalho:</a:t>
            </a:r>
          </a:p>
          <a:p>
            <a:pPr algn="ctr"/>
            <a:endParaRPr lang="pt-BR" dirty="0"/>
          </a:p>
          <a:p>
            <a:pPr algn="ctr"/>
            <a:r>
              <a:rPr lang="pt-BR" dirty="0"/>
              <a:t>a) a doença degenerativa;</a:t>
            </a:r>
          </a:p>
          <a:p>
            <a:pPr algn="ctr"/>
            <a:r>
              <a:rPr lang="pt-BR" dirty="0"/>
              <a:t>b) a inerente a grupo etário;</a:t>
            </a:r>
          </a:p>
          <a:p>
            <a:pPr algn="ctr"/>
            <a:r>
              <a:rPr lang="pt-BR" dirty="0"/>
              <a:t>c) a que não produza incapacidade laborativa; </a:t>
            </a:r>
          </a:p>
          <a:p>
            <a:pPr algn="ctr"/>
            <a:r>
              <a:rPr lang="pt-BR" dirty="0"/>
              <a:t>d) a doença endêmica adquirida por segurado habitante de região em que ela se desenvolva, salvo comprovação de que é resultante de exposição ou contato direto determinado pela natureza do trabalho.</a:t>
            </a:r>
          </a:p>
          <a:p>
            <a:pPr algn="ctr"/>
            <a:endParaRPr lang="pt-BR" dirty="0"/>
          </a:p>
        </p:txBody>
      </p:sp>
    </p:spTree>
    <p:extLst>
      <p:ext uri="{BB962C8B-B14F-4D97-AF65-F5344CB8AC3E}">
        <p14:creationId xmlns:p14="http://schemas.microsoft.com/office/powerpoint/2010/main" val="336452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718137" y="-304800"/>
            <a:ext cx="9992140" cy="1440158"/>
          </a:xfrm>
        </p:spPr>
        <p:txBody>
          <a:bodyPr/>
          <a:lstStyle/>
          <a:p>
            <a:r>
              <a:rPr lang="pt-BR" sz="4000" dirty="0"/>
              <a:t>NORMAS REGULAMENTADORAS - NRS</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23970" y="1956989"/>
            <a:ext cx="8498325" cy="1096899"/>
          </a:xfrm>
        </p:spPr>
        <p:txBody>
          <a:bodyPr>
            <a:normAutofit lnSpcReduction="10000"/>
          </a:bodyPr>
          <a:lstStyle/>
          <a:p>
            <a:pPr algn="just"/>
            <a:r>
              <a:rPr lang="pt-BR" altLang="pt-BR" dirty="0">
                <a:latin typeface="Arial" panose="020B0604020202020204" pitchFamily="34" charset="0"/>
                <a:cs typeface="Arial" panose="020B0604020202020204" pitchFamily="34" charset="0"/>
              </a:rPr>
              <a:t>	Normas Regulamentadoras, também chamadas de </a:t>
            </a:r>
            <a:r>
              <a:rPr lang="pt-BR" altLang="pt-BR" dirty="0" err="1">
                <a:latin typeface="Arial" panose="020B0604020202020204" pitchFamily="34" charset="0"/>
                <a:cs typeface="Arial" panose="020B0604020202020204" pitchFamily="34" charset="0"/>
              </a:rPr>
              <a:t>NR’s</a:t>
            </a:r>
            <a:r>
              <a:rPr lang="pt-BR" altLang="pt-BR" dirty="0">
                <a:latin typeface="Arial" panose="020B0604020202020204" pitchFamily="34" charset="0"/>
                <a:cs typeface="Arial" panose="020B0604020202020204" pitchFamily="34" charset="0"/>
              </a:rPr>
              <a:t>, foram </a:t>
            </a:r>
            <a:r>
              <a:rPr lang="pt-BR" altLang="pt-BR" b="1" dirty="0">
                <a:latin typeface="Arial" panose="020B0604020202020204" pitchFamily="34" charset="0"/>
                <a:cs typeface="Arial" panose="020B0604020202020204" pitchFamily="34" charset="0"/>
              </a:rPr>
              <a:t>publicadas pelo Ministério do Trabalho e Emprego</a:t>
            </a:r>
            <a:r>
              <a:rPr lang="pt-BR" altLang="pt-BR" dirty="0">
                <a:latin typeface="Arial" panose="020B0604020202020204" pitchFamily="34" charset="0"/>
                <a:cs typeface="Arial" panose="020B0604020202020204" pitchFamily="34" charset="0"/>
              </a:rPr>
              <a:t>, portaria </a:t>
            </a:r>
            <a:r>
              <a:rPr lang="pt-BR" altLang="pt-BR" b="1" dirty="0">
                <a:solidFill>
                  <a:srgbClr val="FF0000"/>
                </a:solidFill>
                <a:latin typeface="Arial" panose="020B0604020202020204" pitchFamily="34" charset="0"/>
                <a:cs typeface="Arial" panose="020B0604020202020204" pitchFamily="34" charset="0"/>
              </a:rPr>
              <a:t>3.214/78</a:t>
            </a:r>
            <a:r>
              <a:rPr lang="pt-BR" altLang="pt-BR" dirty="0">
                <a:latin typeface="Arial" panose="020B0604020202020204" pitchFamily="34" charset="0"/>
                <a:cs typeface="Arial" panose="020B0604020202020204" pitchFamily="34" charset="0"/>
              </a:rPr>
              <a:t>, para estabelecer requisitos técnicos e legais sobre os aspectos mínimos de Saúde, Segurança e Meio Ambiente de Trabalho.</a:t>
            </a:r>
            <a:endParaRPr lang="pt-BR" dirty="0"/>
          </a:p>
        </p:txBody>
      </p:sp>
      <p:grpSp>
        <p:nvGrpSpPr>
          <p:cNvPr id="4" name="Grupo 5">
            <a:extLst>
              <a:ext uri="{FF2B5EF4-FFF2-40B4-BE49-F238E27FC236}">
                <a16:creationId xmlns:a16="http://schemas.microsoft.com/office/drawing/2014/main" id="{43F8AC04-BB18-4A69-BE31-C0E43FF63C51}"/>
              </a:ext>
            </a:extLst>
          </p:cNvPr>
          <p:cNvGrpSpPr/>
          <p:nvPr/>
        </p:nvGrpSpPr>
        <p:grpSpPr>
          <a:xfrm>
            <a:off x="3782521" y="3053888"/>
            <a:ext cx="2533115" cy="2533115"/>
            <a:chOff x="352691" y="1644991"/>
            <a:chExt cx="3039414" cy="3039414"/>
          </a:xfrm>
        </p:grpSpPr>
        <p:sp>
          <p:nvSpPr>
            <p:cNvPr id="5" name="Losango 4">
              <a:extLst>
                <a:ext uri="{FF2B5EF4-FFF2-40B4-BE49-F238E27FC236}">
                  <a16:creationId xmlns:a16="http://schemas.microsoft.com/office/drawing/2014/main" id="{857A7FA9-560B-4690-8A95-C1658690D79F}"/>
                </a:ext>
              </a:extLst>
            </p:cNvPr>
            <p:cNvSpPr/>
            <p:nvPr/>
          </p:nvSpPr>
          <p:spPr>
            <a:xfrm>
              <a:off x="352691" y="1644991"/>
              <a:ext cx="3039414" cy="3039414"/>
            </a:xfrm>
            <a:prstGeom prst="diamond">
              <a:avLst/>
            </a:prstGeom>
            <a:gradFill>
              <a:gsLst>
                <a:gs pos="0">
                  <a:srgbClr val="FFFF00"/>
                </a:gs>
                <a:gs pos="82000">
                  <a:schemeClr val="accent4">
                    <a:lumMod val="60000"/>
                    <a:lumOff val="40000"/>
                  </a:schemeClr>
                </a:gs>
                <a:gs pos="100000">
                  <a:schemeClr val="accent4">
                    <a:lumMod val="40000"/>
                    <a:lumOff val="60000"/>
                  </a:schemeClr>
                </a:gs>
                <a:gs pos="48000">
                  <a:schemeClr val="accent4"/>
                </a:gs>
              </a:gsLst>
              <a:lin ang="5400000" scaled="1"/>
            </a:gradFill>
            <a:ln w="76200">
              <a:solidFill>
                <a:schemeClr val="tx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pic>
          <p:nvPicPr>
            <p:cNvPr id="6" name="Imagem 5">
              <a:extLst>
                <a:ext uri="{FF2B5EF4-FFF2-40B4-BE49-F238E27FC236}">
                  <a16:creationId xmlns:a16="http://schemas.microsoft.com/office/drawing/2014/main" id="{A019A9AD-752C-4D5F-9A33-0C06D8988D42}"/>
                </a:ext>
              </a:extLst>
            </p:cNvPr>
            <p:cNvPicPr>
              <a:picLocks noChangeAspect="1"/>
            </p:cNvPicPr>
            <p:nvPr/>
          </p:nvPicPr>
          <p:blipFill>
            <a:blip r:embed="rId2" cstate="print"/>
            <a:stretch>
              <a:fillRect/>
            </a:stretch>
          </p:blipFill>
          <p:spPr>
            <a:xfrm>
              <a:off x="911242" y="2756931"/>
              <a:ext cx="1983869" cy="797638"/>
            </a:xfrm>
            <a:prstGeom prst="rect">
              <a:avLst/>
            </a:prstGeom>
          </p:spPr>
        </p:pic>
      </p:grpSp>
      <p:sp>
        <p:nvSpPr>
          <p:cNvPr id="8" name="Retângulo 7">
            <a:extLst>
              <a:ext uri="{FF2B5EF4-FFF2-40B4-BE49-F238E27FC236}">
                <a16:creationId xmlns:a16="http://schemas.microsoft.com/office/drawing/2014/main" id="{D83AF795-25E4-442C-8E91-CA51E9A7C7C3}"/>
              </a:ext>
            </a:extLst>
          </p:cNvPr>
          <p:cNvSpPr/>
          <p:nvPr/>
        </p:nvSpPr>
        <p:spPr>
          <a:xfrm>
            <a:off x="2354944" y="5904068"/>
            <a:ext cx="5388270" cy="369332"/>
          </a:xfrm>
          <a:prstGeom prst="rect">
            <a:avLst/>
          </a:prstGeom>
        </p:spPr>
        <p:txBody>
          <a:bodyPr wrap="none">
            <a:spAutoFit/>
          </a:bodyPr>
          <a:lstStyle/>
          <a:p>
            <a:r>
              <a:rPr lang="pt-BR" dirty="0">
                <a:solidFill>
                  <a:schemeClr val="bg1">
                    <a:lumMod val="50000"/>
                  </a:schemeClr>
                </a:solidFill>
              </a:rPr>
              <a:t>Atualmente existem 37 Normas Regulamentadoras</a:t>
            </a:r>
          </a:p>
        </p:txBody>
      </p:sp>
    </p:spTree>
    <p:extLst>
      <p:ext uri="{BB962C8B-B14F-4D97-AF65-F5344CB8AC3E}">
        <p14:creationId xmlns:p14="http://schemas.microsoft.com/office/powerpoint/2010/main" val="3201819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fontScale="92500" lnSpcReduction="20000"/>
          </a:bodyPr>
          <a:lstStyle/>
          <a:p>
            <a:pPr algn="ctr"/>
            <a:r>
              <a:rPr lang="pt-BR" dirty="0"/>
              <a:t>LEI 8.213/91 – Art. 21 – Equiparam-se também ao acidente do trabalho...</a:t>
            </a:r>
          </a:p>
          <a:p>
            <a:pPr algn="ctr"/>
            <a:endParaRPr lang="pt-BR" dirty="0"/>
          </a:p>
          <a:p>
            <a:pPr algn="ctr"/>
            <a:r>
              <a:rPr lang="pt-BR" dirty="0"/>
              <a:t>II - o acidente sofrido pelo segurado no local e no horário do trabalho, em consequência de:</a:t>
            </a:r>
          </a:p>
          <a:p>
            <a:pPr algn="ctr"/>
            <a:endParaRPr lang="pt-BR" dirty="0"/>
          </a:p>
          <a:p>
            <a:pPr algn="ctr"/>
            <a:r>
              <a:rPr lang="pt-BR" dirty="0"/>
              <a:t>a) ato de agressão, sabotagem ou terrorismo praticado por terceiro ou companheiro de trabalho;</a:t>
            </a:r>
          </a:p>
          <a:p>
            <a:pPr algn="ctr"/>
            <a:r>
              <a:rPr lang="pt-BR" dirty="0"/>
              <a:t>b) ofensa física intencional, inclusive de terceiro, por motivo de disputa relacionada ao trabalho;</a:t>
            </a:r>
          </a:p>
          <a:p>
            <a:pPr algn="ctr"/>
            <a:r>
              <a:rPr lang="pt-BR" dirty="0"/>
              <a:t>c) ato de imprudência, de negligência ou de imperícia de terceiro ou de companheiro de trabalho.</a:t>
            </a:r>
          </a:p>
          <a:p>
            <a:pPr algn="ctr"/>
            <a:endParaRPr lang="pt-BR" dirty="0"/>
          </a:p>
        </p:txBody>
      </p:sp>
    </p:spTree>
    <p:extLst>
      <p:ext uri="{BB962C8B-B14F-4D97-AF65-F5344CB8AC3E}">
        <p14:creationId xmlns:p14="http://schemas.microsoft.com/office/powerpoint/2010/main" val="164951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090881" y="2848936"/>
            <a:ext cx="7766936" cy="3406090"/>
          </a:xfrm>
        </p:spPr>
        <p:txBody>
          <a:bodyPr>
            <a:normAutofit/>
          </a:bodyPr>
          <a:lstStyle/>
          <a:p>
            <a:pPr algn="ctr"/>
            <a:r>
              <a:rPr lang="pt-BR" b="1" dirty="0">
                <a:solidFill>
                  <a:srgbClr val="FF0000"/>
                </a:solidFill>
              </a:rPr>
              <a:t>IMPRUDÊNCIA</a:t>
            </a:r>
            <a:r>
              <a:rPr lang="pt-BR" dirty="0"/>
              <a:t> - é uma atitude em que o agente atua com precipitação, sem cautelas, não usando de poderes inibidores.</a:t>
            </a:r>
          </a:p>
          <a:p>
            <a:pPr algn="ctr"/>
            <a:r>
              <a:rPr lang="pt-BR" dirty="0"/>
              <a:t>Ex.: O empregador que determina a um empregado não qualificado que opere uma máquina perigosa.</a:t>
            </a:r>
          </a:p>
          <a:p>
            <a:pPr algn="ctr"/>
            <a:endParaRPr lang="pt-BR" dirty="0"/>
          </a:p>
        </p:txBody>
      </p:sp>
      <p:sp>
        <p:nvSpPr>
          <p:cNvPr id="5" name="Retângulo 4">
            <a:extLst>
              <a:ext uri="{FF2B5EF4-FFF2-40B4-BE49-F238E27FC236}">
                <a16:creationId xmlns:a16="http://schemas.microsoft.com/office/drawing/2014/main" id="{7C76AED9-91AA-465E-94DE-1D896B45C8FF}"/>
              </a:ext>
            </a:extLst>
          </p:cNvPr>
          <p:cNvSpPr/>
          <p:nvPr/>
        </p:nvSpPr>
        <p:spPr>
          <a:xfrm>
            <a:off x="954157" y="4413119"/>
            <a:ext cx="8587408" cy="1477328"/>
          </a:xfrm>
          <a:prstGeom prst="rect">
            <a:avLst/>
          </a:prstGeom>
        </p:spPr>
        <p:txBody>
          <a:bodyPr wrap="square">
            <a:spAutoFit/>
          </a:bodyPr>
          <a:lstStyle/>
          <a:p>
            <a:pPr algn="ctr"/>
            <a:r>
              <a:rPr lang="pt-BR" b="1" dirty="0">
                <a:solidFill>
                  <a:srgbClr val="FFC000"/>
                </a:solidFill>
              </a:rPr>
              <a:t>NEGLIGÊNCIA</a:t>
            </a:r>
            <a:r>
              <a:rPr lang="pt-BR" dirty="0">
                <a:solidFill>
                  <a:schemeClr val="bg1">
                    <a:lumMod val="50000"/>
                  </a:schemeClr>
                </a:solidFill>
              </a:rPr>
              <a:t> - É a inércia psíquica, a indiferença do agente que, podendo tomar as cautelas exigíveis, não o faz por displicência ou preguiça mental.</a:t>
            </a:r>
          </a:p>
          <a:p>
            <a:pPr algn="ctr"/>
            <a:endParaRPr lang="pt-BR" dirty="0">
              <a:solidFill>
                <a:schemeClr val="bg1">
                  <a:lumMod val="50000"/>
                </a:schemeClr>
              </a:solidFill>
            </a:endParaRPr>
          </a:p>
          <a:p>
            <a:pPr algn="ctr"/>
            <a:r>
              <a:rPr lang="pt-BR" dirty="0">
                <a:solidFill>
                  <a:schemeClr val="bg1">
                    <a:lumMod val="50000"/>
                  </a:schemeClr>
                </a:solidFill>
              </a:rPr>
              <a:t>Ex.: O empregador que não coloca avisos de advertência em áreas onde estão armazenados explosivos. </a:t>
            </a:r>
          </a:p>
        </p:txBody>
      </p:sp>
    </p:spTree>
    <p:extLst>
      <p:ext uri="{BB962C8B-B14F-4D97-AF65-F5344CB8AC3E}">
        <p14:creationId xmlns:p14="http://schemas.microsoft.com/office/powerpoint/2010/main" val="2643578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marL="285750" indent="-285750" algn="ctr">
              <a:buFont typeface="Arial" panose="020B0604020202020204" pitchFamily="34" charset="0"/>
              <a:buChar char="•"/>
            </a:pPr>
            <a:r>
              <a:rPr lang="pt-BR" b="1" dirty="0"/>
              <a:t>IMPERÍCIA</a:t>
            </a:r>
            <a:r>
              <a:rPr lang="pt-BR" dirty="0"/>
              <a:t> - É a falta de aptidão técnica (teórica ou prática) necessária para a realização de determinada atividade. Somente pode ser atribuída a alguém no exercício de arte ou profissão.</a:t>
            </a:r>
          </a:p>
          <a:p>
            <a:pPr algn="ctr"/>
            <a:r>
              <a:rPr lang="pt-BR" dirty="0"/>
              <a:t>Ex.: Profissional de segurança ou medicina do trabalho que dimensiona erradamente uma medida de prevenção de acidente do trabalho.</a:t>
            </a:r>
          </a:p>
          <a:p>
            <a:pPr algn="ctr"/>
            <a:endParaRPr lang="pt-BR" dirty="0"/>
          </a:p>
          <a:p>
            <a:pPr marL="285750" indent="-285750" algn="ctr">
              <a:buFont typeface="Arial" panose="020B0604020202020204" pitchFamily="34" charset="0"/>
              <a:buChar char="•"/>
            </a:pPr>
            <a:r>
              <a:rPr lang="pt-BR" b="1" dirty="0"/>
              <a:t>DOLO</a:t>
            </a:r>
            <a:r>
              <a:rPr lang="pt-BR" dirty="0"/>
              <a:t> - É a vontade dirigida ao resultado delituoso, isto é, querer este resultado (dolo direto) ou assumir o risco de produzi-lo (dolo eventual). É a mais grave das formas de culpabilidade.</a:t>
            </a:r>
          </a:p>
          <a:p>
            <a:pPr algn="ctr"/>
            <a:endParaRPr lang="pt-BR" dirty="0"/>
          </a:p>
        </p:txBody>
      </p:sp>
    </p:spTree>
    <p:extLst>
      <p:ext uri="{BB962C8B-B14F-4D97-AF65-F5344CB8AC3E}">
        <p14:creationId xmlns:p14="http://schemas.microsoft.com/office/powerpoint/2010/main" val="2013857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fontScale="92500" lnSpcReduction="10000"/>
          </a:bodyPr>
          <a:lstStyle/>
          <a:p>
            <a:pPr algn="ctr"/>
            <a:r>
              <a:rPr lang="pt-BR" b="1" dirty="0"/>
              <a:t>LEI 8.213/91 – Art. 21 – Equiparam-se também ao acidente do trabalho...</a:t>
            </a:r>
          </a:p>
          <a:p>
            <a:pPr marL="285750" indent="-285750" algn="ctr">
              <a:buFont typeface="Arial" panose="020B0604020202020204" pitchFamily="34" charset="0"/>
              <a:buChar char="•"/>
            </a:pPr>
            <a:endParaRPr lang="pt-BR" b="1" dirty="0"/>
          </a:p>
          <a:p>
            <a:pPr algn="ctr"/>
            <a:r>
              <a:rPr lang="pt-BR" b="1" dirty="0"/>
              <a:t>IV - o acidente sofrido pelo segurado ainda que fora do local e horário de trabalho:</a:t>
            </a:r>
          </a:p>
          <a:p>
            <a:pPr marL="285750" indent="-285750" algn="ctr">
              <a:buFont typeface="Arial" panose="020B0604020202020204" pitchFamily="34" charset="0"/>
              <a:buChar char="•"/>
            </a:pPr>
            <a:endParaRPr lang="pt-BR" b="1" dirty="0"/>
          </a:p>
          <a:p>
            <a:pPr algn="ctr"/>
            <a:r>
              <a:rPr lang="pt-BR" b="1" dirty="0"/>
              <a:t>a) na execução de ordem ou na realização de serviço sob a autoridade da empresa;</a:t>
            </a:r>
          </a:p>
          <a:p>
            <a:pPr marL="285750" indent="-285750" algn="ctr">
              <a:buFont typeface="Arial" panose="020B0604020202020204" pitchFamily="34" charset="0"/>
              <a:buChar char="•"/>
            </a:pPr>
            <a:endParaRPr lang="pt-BR" b="1" dirty="0"/>
          </a:p>
          <a:p>
            <a:pPr algn="ctr"/>
            <a:r>
              <a:rPr lang="pt-BR" b="1" dirty="0"/>
              <a:t>b) na prestação espontânea de qualquer serviço à empresa para lhe evitar prejuízo ou proporcionar proveito.</a:t>
            </a:r>
          </a:p>
          <a:p>
            <a:pPr algn="ctr"/>
            <a:endParaRPr lang="pt-BR" dirty="0"/>
          </a:p>
        </p:txBody>
      </p:sp>
    </p:spTree>
    <p:extLst>
      <p:ext uri="{BB962C8B-B14F-4D97-AF65-F5344CB8AC3E}">
        <p14:creationId xmlns:p14="http://schemas.microsoft.com/office/powerpoint/2010/main" val="1730346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fontScale="85000" lnSpcReduction="20000"/>
          </a:bodyPr>
          <a:lstStyle/>
          <a:p>
            <a:pPr algn="ctr"/>
            <a:r>
              <a:rPr lang="pt-BR" b="1" dirty="0"/>
              <a:t>LEI 8.213/91 – Art. 21...</a:t>
            </a:r>
          </a:p>
          <a:p>
            <a:pPr algn="ctr"/>
            <a:r>
              <a:rPr lang="pt-BR" dirty="0"/>
              <a:t>§ 1º - Nos períodos destinados a refeição ou descanso, ou por ocasião da satisfação de outras necessidades fisiológicas, no local do trabalho ou durante este, o empregado é considerado no exercício do trabalho.</a:t>
            </a:r>
          </a:p>
          <a:p>
            <a:pPr algn="ctr"/>
            <a:r>
              <a:rPr lang="pt-BR" dirty="0"/>
              <a:t> 	LEI 8.213/91 – Art. 22 – A empresa deverá comunicar o acidente do trabalho à Previdência Social até o 1º (primeiro) dia útil seguinte ao da ocorrência e, em caso de morte, de imediato, à autoridade competente, sob pena de multa variável entre o limite mínimo e o limite máximo do salário-de-contribuição, sucessivamente aumentada nas reincidências, aplicada e cobrada pela Previdência Social.</a:t>
            </a:r>
          </a:p>
          <a:p>
            <a:pPr algn="ctr"/>
            <a:endParaRPr lang="pt-BR" dirty="0"/>
          </a:p>
          <a:p>
            <a:pPr algn="ctr"/>
            <a:r>
              <a:rPr lang="pt-BR" dirty="0"/>
              <a:t>§ 2º - Na falta de comunicação por parte da empresa, podem formalizá-la o próprio acidentado, seus dependentes, a entidade sindical competente, o médico que o assistiu ou qualquer autoridade pública, não prevalecendo nestes casos o prazo previsto neste artigo. </a:t>
            </a:r>
          </a:p>
          <a:p>
            <a:pPr algn="ctr"/>
            <a:endParaRPr lang="pt-BR" dirty="0"/>
          </a:p>
        </p:txBody>
      </p:sp>
    </p:spTree>
    <p:extLst>
      <p:ext uri="{BB962C8B-B14F-4D97-AF65-F5344CB8AC3E}">
        <p14:creationId xmlns:p14="http://schemas.microsoft.com/office/powerpoint/2010/main" val="3767975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CONCEITO ACIDENTE DO TRABALHO: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algn="ctr"/>
            <a:r>
              <a:rPr lang="pt-BR" b="1" dirty="0"/>
              <a:t>Art. 23 </a:t>
            </a:r>
            <a:r>
              <a:rPr lang="pt-BR" dirty="0"/>
              <a:t>– Considera-se como dia do acidente, no caso de doença profissional ou do trabalho, a data do início da incapacidade laborativa para o exercício da atividade habitual, ou o dia da segregação compulsória, ou o dia em que for realizado o diagnóstico, valendo para este efeito o que ocorrer primeiro. </a:t>
            </a:r>
          </a:p>
          <a:p>
            <a:pPr algn="ctr"/>
            <a:endParaRPr lang="pt-BR" dirty="0"/>
          </a:p>
          <a:p>
            <a:pPr algn="ctr"/>
            <a:r>
              <a:rPr lang="pt-BR" b="1" dirty="0"/>
              <a:t>Art. 118</a:t>
            </a:r>
            <a:r>
              <a:rPr lang="pt-BR" dirty="0"/>
              <a:t> – O segurado que sofreu acidente do trabalho tem garantida, pelo prazo mínimo de  doze meses, a manutenção do seu contrato de trabalho na empresa, após a cessação do auxílio-doença acidentário, independentemente de percepção de auxílio-acidente.</a:t>
            </a:r>
          </a:p>
          <a:p>
            <a:pPr algn="ctr"/>
            <a:endParaRPr lang="pt-BR" dirty="0"/>
          </a:p>
        </p:txBody>
      </p:sp>
    </p:spTree>
    <p:extLst>
      <p:ext uri="{BB962C8B-B14F-4D97-AF65-F5344CB8AC3E}">
        <p14:creationId xmlns:p14="http://schemas.microsoft.com/office/powerpoint/2010/main" val="3045414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COMUNICAÇÃO DE ACIDENTE DO TRABALHO - CAT:</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marL="342891" indent="-342891" algn="just">
              <a:buFont typeface="Wingdings" panose="05000000000000000000" pitchFamily="2" charset="2"/>
              <a:buChar char="ü"/>
            </a:pPr>
            <a:r>
              <a:rPr lang="pt-BR" b="1" dirty="0">
                <a:latin typeface="Arial" panose="020B0604020202020204" pitchFamily="34" charset="0"/>
                <a:cs typeface="Arial" panose="020B0604020202020204" pitchFamily="34" charset="0"/>
              </a:rPr>
              <a:t>A comunicação realizada pela empresa é feita mediante a emissão de um documento especial chamado de Comunicação de Acidentes de Trabalho (CAT). A CAT é fornecida pela unidade de Recursos Humanos ou por sua chefia imediata ao servidor, que deve apresentá-la com seus documentos básicos aos órgãos competentes.</a:t>
            </a:r>
          </a:p>
          <a:p>
            <a:pPr algn="ctr"/>
            <a:endParaRPr lang="pt-BR" dirty="0"/>
          </a:p>
        </p:txBody>
      </p:sp>
      <p:pic>
        <p:nvPicPr>
          <p:cNvPr id="1026" name="Picture 2">
            <a:extLst>
              <a:ext uri="{FF2B5EF4-FFF2-40B4-BE49-F238E27FC236}">
                <a16:creationId xmlns:a16="http://schemas.microsoft.com/office/drawing/2014/main" id="{F6AE614D-C244-460C-87A0-D4529F780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225899"/>
            <a:ext cx="5692507" cy="201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40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PARA QUE SERVE:</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algn="ctr"/>
            <a:r>
              <a:rPr lang="pt-BR" b="1" dirty="0">
                <a:latin typeface="Arial" panose="020B0604020202020204" pitchFamily="34" charset="0"/>
                <a:cs typeface="Arial" panose="020B0604020202020204" pitchFamily="34" charset="0"/>
              </a:rPr>
              <a:t>Serve para comunicar ao INSS que determinada pessoa sofreu um acidente de trabalho ou doença ocupacional. É também a principal ferramenta de estatísticas de acidente de trabalho e de trajeto da Previdência Social.</a:t>
            </a:r>
          </a:p>
          <a:p>
            <a:pPr algn="ctr"/>
            <a:endParaRPr lang="pt-BR" b="1" dirty="0">
              <a:latin typeface="Arial" panose="020B0604020202020204" pitchFamily="34" charset="0"/>
              <a:cs typeface="Arial" panose="020B0604020202020204" pitchFamily="34" charset="0"/>
            </a:endParaRPr>
          </a:p>
          <a:p>
            <a:pPr algn="ctr"/>
            <a:r>
              <a:rPr lang="pt-BR" dirty="0"/>
              <a:t>Só após comunicar o acidente que o INSS poderá dar seguimento ao amparo que é dado ao trabalhador acidentado ou vítima de doença ocupacional. Ou no caso de morte, a família dele. Artigos 22 e 23 da Lei 8.213/91. </a:t>
            </a:r>
          </a:p>
        </p:txBody>
      </p:sp>
      <p:pic>
        <p:nvPicPr>
          <p:cNvPr id="5" name="Imagem 4">
            <a:extLst>
              <a:ext uri="{FF2B5EF4-FFF2-40B4-BE49-F238E27FC236}">
                <a16:creationId xmlns:a16="http://schemas.microsoft.com/office/drawing/2014/main" id="{7611358C-CE91-43C0-A613-6AEEDD85CDB7}"/>
              </a:ext>
            </a:extLst>
          </p:cNvPr>
          <p:cNvPicPr>
            <a:picLocks noChangeAspect="1"/>
          </p:cNvPicPr>
          <p:nvPr/>
        </p:nvPicPr>
        <p:blipFill>
          <a:blip r:embed="rId2" cstate="print"/>
          <a:stretch>
            <a:fillRect/>
          </a:stretch>
        </p:blipFill>
        <p:spPr>
          <a:xfrm>
            <a:off x="2053010" y="4799243"/>
            <a:ext cx="1766631" cy="2058757"/>
          </a:xfrm>
          <a:prstGeom prst="rect">
            <a:avLst/>
          </a:prstGeom>
        </p:spPr>
      </p:pic>
      <p:pic>
        <p:nvPicPr>
          <p:cNvPr id="6" name="Picture 4" descr="https://logodownload.org/wp-content/uploads/2014/01/logo-inss-previdencia-social.png">
            <a:extLst>
              <a:ext uri="{FF2B5EF4-FFF2-40B4-BE49-F238E27FC236}">
                <a16:creationId xmlns:a16="http://schemas.microsoft.com/office/drawing/2014/main" id="{171BE5F5-E69C-45A8-9BF1-B96A8AA48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3017" y="5277050"/>
            <a:ext cx="1526955" cy="9222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09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QUANDO EMITIR:</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marL="342891" indent="-342891" algn="just">
              <a:buFont typeface="Wingdings" panose="05000000000000000000" pitchFamily="2" charset="2"/>
              <a:buChar char="ü"/>
            </a:pPr>
            <a:r>
              <a:rPr lang="pt-BR" b="1" dirty="0">
                <a:latin typeface="Arial" panose="020B0604020202020204" pitchFamily="34" charset="0"/>
                <a:cs typeface="Arial" panose="020B0604020202020204" pitchFamily="34" charset="0"/>
              </a:rPr>
              <a:t> A CAT deve ser emitida logo após o acidente, pode ser emitida até o </a:t>
            </a:r>
            <a:r>
              <a:rPr lang="pt-BR" b="1" u="sng" dirty="0">
                <a:latin typeface="Arial" panose="020B0604020202020204" pitchFamily="34" charset="0"/>
                <a:cs typeface="Arial" panose="020B0604020202020204" pitchFamily="34" charset="0"/>
              </a:rPr>
              <a:t>primeiro dia útil após o acidente</a:t>
            </a:r>
            <a:r>
              <a:rPr lang="pt-BR" b="1" dirty="0">
                <a:latin typeface="Arial" panose="020B0604020202020204" pitchFamily="34" charset="0"/>
                <a:cs typeface="Arial" panose="020B0604020202020204" pitchFamily="34" charset="0"/>
              </a:rPr>
              <a:t>. Se por acaso a empresa perder este prazo, preencha assim mesmo. O que não pode é deixar de emitir.</a:t>
            </a:r>
          </a:p>
          <a:p>
            <a:pPr algn="ctr"/>
            <a:endParaRPr lang="pt-BR" b="1"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ü"/>
            </a:pPr>
            <a:r>
              <a:rPr lang="pt-BR" b="1" dirty="0">
                <a:latin typeface="Arial" panose="020B0604020202020204" pitchFamily="34" charset="0"/>
                <a:cs typeface="Arial" panose="020B0604020202020204" pitchFamily="34" charset="0"/>
              </a:rPr>
              <a:t>No caso de doença do trabalho, a emissão da CAT deverá ser feita logo depois de constatada a incapacidade para o trabalho, ou no dia em que for realizado o diagnóstico da doença.</a:t>
            </a:r>
            <a:endParaRPr lang="pt-BR" dirty="0"/>
          </a:p>
        </p:txBody>
      </p:sp>
      <p:sp>
        <p:nvSpPr>
          <p:cNvPr id="4" name="Retângulo 3">
            <a:extLst>
              <a:ext uri="{FF2B5EF4-FFF2-40B4-BE49-F238E27FC236}">
                <a16:creationId xmlns:a16="http://schemas.microsoft.com/office/drawing/2014/main" id="{22FCADFC-0DCF-4843-AEFC-0801B7E60EBD}"/>
              </a:ext>
            </a:extLst>
          </p:cNvPr>
          <p:cNvSpPr/>
          <p:nvPr/>
        </p:nvSpPr>
        <p:spPr>
          <a:xfrm>
            <a:off x="3345179" y="5368859"/>
            <a:ext cx="2877711" cy="369332"/>
          </a:xfrm>
          <a:prstGeom prst="rect">
            <a:avLst/>
          </a:prstGeom>
        </p:spPr>
        <p:txBody>
          <a:bodyPr wrap="none">
            <a:spAutoFit/>
          </a:bodyPr>
          <a:lstStyle/>
          <a:p>
            <a:r>
              <a:rPr lang="pt-BR" altLang="pt-BR" b="1" dirty="0">
                <a:solidFill>
                  <a:srgbClr val="FF0000"/>
                </a:solidFill>
                <a:latin typeface="Arial" panose="020B0604020202020204" pitchFamily="34" charset="0"/>
                <a:cs typeface="Arial" panose="020B0604020202020204" pitchFamily="34" charset="0"/>
              </a:rPr>
              <a:t>Artigo 22 da Lei 8.213/91</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78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634665" y="0"/>
            <a:ext cx="9028411" cy="1646302"/>
          </a:xfrm>
        </p:spPr>
        <p:txBody>
          <a:bodyPr/>
          <a:lstStyle/>
          <a:p>
            <a:pPr algn="ctr"/>
            <a:r>
              <a:rPr lang="pt-BR" sz="4000" dirty="0"/>
              <a:t>PERÍODO DE GUARDA DO DOCUMENTO: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marL="342891" indent="-342891" algn="just">
              <a:buFont typeface="Wingdings" panose="05000000000000000000" pitchFamily="2" charset="2"/>
              <a:buChar char="ü"/>
            </a:pPr>
            <a:r>
              <a:rPr lang="pt-BR" b="1" dirty="0">
                <a:latin typeface="Arial" panose="020B0604020202020204" pitchFamily="34" charset="0"/>
                <a:cs typeface="Arial" panose="020B0604020202020204" pitchFamily="34" charset="0"/>
              </a:rPr>
              <a:t>Especialistas em documentos previdenciários recomendam que a CAT seja armazenada no </a:t>
            </a:r>
            <a:r>
              <a:rPr lang="pt-BR" b="1" u="sng" dirty="0">
                <a:latin typeface="Arial" panose="020B0604020202020204" pitchFamily="34" charset="0"/>
                <a:cs typeface="Arial" panose="020B0604020202020204" pitchFamily="34" charset="0"/>
              </a:rPr>
              <a:t>mínimo por 10 (dez) anos</a:t>
            </a:r>
            <a:r>
              <a:rPr lang="pt-BR" b="1" dirty="0">
                <a:latin typeface="Arial" panose="020B0604020202020204" pitchFamily="34" charset="0"/>
                <a:cs typeface="Arial" panose="020B0604020202020204" pitchFamily="34" charset="0"/>
              </a:rPr>
              <a:t>.</a:t>
            </a:r>
            <a:endParaRPr lang="pt-BR" dirty="0"/>
          </a:p>
        </p:txBody>
      </p:sp>
      <p:pic>
        <p:nvPicPr>
          <p:cNvPr id="5" name="Imagem 4">
            <a:extLst>
              <a:ext uri="{FF2B5EF4-FFF2-40B4-BE49-F238E27FC236}">
                <a16:creationId xmlns:a16="http://schemas.microsoft.com/office/drawing/2014/main" id="{72DEC9EB-DF9E-4F9E-A445-53EEEBBFDE3C}"/>
              </a:ext>
            </a:extLst>
          </p:cNvPr>
          <p:cNvPicPr>
            <a:picLocks noChangeAspect="1"/>
          </p:cNvPicPr>
          <p:nvPr/>
        </p:nvPicPr>
        <p:blipFill>
          <a:blip r:embed="rId2" cstate="print"/>
          <a:stretch>
            <a:fillRect/>
          </a:stretch>
        </p:blipFill>
        <p:spPr>
          <a:xfrm>
            <a:off x="3737617" y="3429000"/>
            <a:ext cx="2618846" cy="2733294"/>
          </a:xfrm>
          <a:prstGeom prst="rect">
            <a:avLst/>
          </a:prstGeom>
        </p:spPr>
      </p:pic>
    </p:spTree>
    <p:extLst>
      <p:ext uri="{BB962C8B-B14F-4D97-AF65-F5344CB8AC3E}">
        <p14:creationId xmlns:p14="http://schemas.microsoft.com/office/powerpoint/2010/main" val="27791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1056493" y="-643466"/>
            <a:ext cx="7766936" cy="1646302"/>
          </a:xfrm>
        </p:spPr>
        <p:txBody>
          <a:bodyPr/>
          <a:lstStyle/>
          <a:p>
            <a:pPr algn="ctr"/>
            <a:r>
              <a:rPr lang="pt-BR" b="1" dirty="0"/>
              <a:t>O QUE É CIPA?</a:t>
            </a:r>
          </a:p>
        </p:txBody>
      </p:sp>
      <p:sp>
        <p:nvSpPr>
          <p:cNvPr id="4" name="Retângulo 3">
            <a:extLst>
              <a:ext uri="{FF2B5EF4-FFF2-40B4-BE49-F238E27FC236}">
                <a16:creationId xmlns:a16="http://schemas.microsoft.com/office/drawing/2014/main" id="{7BE25033-5782-4EEB-967D-62B34A146C07}"/>
              </a:ext>
            </a:extLst>
          </p:cNvPr>
          <p:cNvSpPr/>
          <p:nvPr/>
        </p:nvSpPr>
        <p:spPr>
          <a:xfrm>
            <a:off x="4872271" y="2342351"/>
            <a:ext cx="4666641" cy="2308324"/>
          </a:xfrm>
          <a:prstGeom prst="rect">
            <a:avLst/>
          </a:prstGeom>
        </p:spPr>
        <p:txBody>
          <a:bodyPr wrap="square">
            <a:spAutoFit/>
          </a:bodyPr>
          <a:lstStyle/>
          <a:p>
            <a:pPr algn="ctr"/>
            <a:r>
              <a:rPr lang="pt-BR" sz="2400" dirty="0">
                <a:latin typeface="Arial" panose="020B0604020202020204" pitchFamily="34" charset="0"/>
                <a:cs typeface="Arial" panose="020B0604020202020204" pitchFamily="34" charset="0"/>
              </a:rPr>
              <a:t>	</a:t>
            </a:r>
            <a:r>
              <a:rPr lang="pt-BR" sz="2400" dirty="0">
                <a:solidFill>
                  <a:schemeClr val="bg1">
                    <a:lumMod val="65000"/>
                  </a:schemeClr>
                </a:solidFill>
                <a:latin typeface="Arial" panose="020B0604020202020204" pitchFamily="34" charset="0"/>
                <a:cs typeface="Arial" panose="020B0604020202020204" pitchFamily="34" charset="0"/>
              </a:rPr>
              <a:t>A CIPA é uma comissão formada por representantes do empregador e dos empregados da empresa para trabalhar em busca de saúde e segurança do trabalho. </a:t>
            </a:r>
          </a:p>
        </p:txBody>
      </p:sp>
      <p:pic>
        <p:nvPicPr>
          <p:cNvPr id="5" name="Imagem 4">
            <a:extLst>
              <a:ext uri="{FF2B5EF4-FFF2-40B4-BE49-F238E27FC236}">
                <a16:creationId xmlns:a16="http://schemas.microsoft.com/office/drawing/2014/main" id="{E88F3670-3A0F-4767-8A2D-381404418047}"/>
              </a:ext>
            </a:extLst>
          </p:cNvPr>
          <p:cNvPicPr>
            <a:picLocks noChangeAspect="1"/>
          </p:cNvPicPr>
          <p:nvPr/>
        </p:nvPicPr>
        <p:blipFill>
          <a:blip r:embed="rId2" cstate="print">
            <a:duotone>
              <a:schemeClr val="accent6">
                <a:shade val="45000"/>
                <a:satMod val="135000"/>
              </a:schemeClr>
              <a:prstClr val="white"/>
            </a:duotone>
          </a:blip>
          <a:stretch>
            <a:fillRect/>
          </a:stretch>
        </p:blipFill>
        <p:spPr>
          <a:xfrm>
            <a:off x="962932" y="2560729"/>
            <a:ext cx="205936" cy="652131"/>
          </a:xfrm>
          <a:prstGeom prst="rect">
            <a:avLst/>
          </a:prstGeom>
        </p:spPr>
      </p:pic>
      <p:pic>
        <p:nvPicPr>
          <p:cNvPr id="6" name="Imagem 5">
            <a:extLst>
              <a:ext uri="{FF2B5EF4-FFF2-40B4-BE49-F238E27FC236}">
                <a16:creationId xmlns:a16="http://schemas.microsoft.com/office/drawing/2014/main" id="{C920073B-909A-4874-93E0-78D28C05DE4D}"/>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a:off x="846922" y="3591610"/>
            <a:ext cx="549161" cy="652129"/>
          </a:xfrm>
          <a:prstGeom prst="rect">
            <a:avLst/>
          </a:prstGeom>
        </p:spPr>
      </p:pic>
      <p:sp>
        <p:nvSpPr>
          <p:cNvPr id="7" name="Retângulo 6">
            <a:extLst>
              <a:ext uri="{FF2B5EF4-FFF2-40B4-BE49-F238E27FC236}">
                <a16:creationId xmlns:a16="http://schemas.microsoft.com/office/drawing/2014/main" id="{744D86C6-EF17-4135-88F1-40DD888AD072}"/>
              </a:ext>
            </a:extLst>
          </p:cNvPr>
          <p:cNvSpPr/>
          <p:nvPr/>
        </p:nvSpPr>
        <p:spPr>
          <a:xfrm>
            <a:off x="1423119" y="1524230"/>
            <a:ext cx="2864676" cy="646331"/>
          </a:xfrm>
          <a:prstGeom prst="rect">
            <a:avLst/>
          </a:prstGeom>
        </p:spPr>
        <p:txBody>
          <a:bodyPr wrap="square">
            <a:spAutoFit/>
          </a:bodyPr>
          <a:lstStyle/>
          <a:p>
            <a:r>
              <a:rPr lang="pt-BR" altLang="pt-BR" sz="3600" b="1" dirty="0">
                <a:solidFill>
                  <a:srgbClr val="00B050"/>
                </a:solidFill>
                <a:latin typeface="Arial" panose="020B0604020202020204" pitchFamily="34" charset="0"/>
                <a:cs typeface="Arial" panose="020B0604020202020204" pitchFamily="34" charset="0"/>
              </a:rPr>
              <a:t>OMISSÃO</a:t>
            </a:r>
          </a:p>
        </p:txBody>
      </p:sp>
      <p:sp>
        <p:nvSpPr>
          <p:cNvPr id="8" name="Retângulo 7">
            <a:extLst>
              <a:ext uri="{FF2B5EF4-FFF2-40B4-BE49-F238E27FC236}">
                <a16:creationId xmlns:a16="http://schemas.microsoft.com/office/drawing/2014/main" id="{BFA3741F-D326-4980-AFE1-2AA72A59A3A1}"/>
              </a:ext>
            </a:extLst>
          </p:cNvPr>
          <p:cNvSpPr/>
          <p:nvPr/>
        </p:nvSpPr>
        <p:spPr>
          <a:xfrm>
            <a:off x="1423119" y="2560729"/>
            <a:ext cx="2779085" cy="646331"/>
          </a:xfrm>
          <a:prstGeom prst="rect">
            <a:avLst/>
          </a:prstGeom>
        </p:spPr>
        <p:txBody>
          <a:bodyPr wrap="square">
            <a:spAutoFit/>
          </a:bodyPr>
          <a:lstStyle/>
          <a:p>
            <a:r>
              <a:rPr lang="pt-BR" altLang="pt-BR" sz="3600" b="1" dirty="0">
                <a:solidFill>
                  <a:srgbClr val="00B050"/>
                </a:solidFill>
                <a:latin typeface="Arial" panose="020B0604020202020204" pitchFamily="34" charset="0"/>
                <a:cs typeface="Arial" panose="020B0604020202020204" pitchFamily="34" charset="0"/>
              </a:rPr>
              <a:t>INTERNA</a:t>
            </a:r>
          </a:p>
        </p:txBody>
      </p:sp>
      <p:sp>
        <p:nvSpPr>
          <p:cNvPr id="9" name="Retângulo 8">
            <a:extLst>
              <a:ext uri="{FF2B5EF4-FFF2-40B4-BE49-F238E27FC236}">
                <a16:creationId xmlns:a16="http://schemas.microsoft.com/office/drawing/2014/main" id="{0B960A9F-7DF1-48DC-9CB7-E87F20196E49}"/>
              </a:ext>
            </a:extLst>
          </p:cNvPr>
          <p:cNvSpPr/>
          <p:nvPr/>
        </p:nvSpPr>
        <p:spPr>
          <a:xfrm>
            <a:off x="1437271" y="3605781"/>
            <a:ext cx="3806371" cy="646331"/>
          </a:xfrm>
          <a:prstGeom prst="rect">
            <a:avLst/>
          </a:prstGeom>
        </p:spPr>
        <p:txBody>
          <a:bodyPr wrap="square">
            <a:spAutoFit/>
          </a:bodyPr>
          <a:lstStyle/>
          <a:p>
            <a:r>
              <a:rPr lang="pt-BR" altLang="pt-BR" sz="3600" b="1" dirty="0">
                <a:solidFill>
                  <a:srgbClr val="00B050"/>
                </a:solidFill>
                <a:latin typeface="Arial" panose="020B0604020202020204" pitchFamily="34" charset="0"/>
                <a:cs typeface="Arial" panose="020B0604020202020204" pitchFamily="34" charset="0"/>
              </a:rPr>
              <a:t>REVENÇÃO</a:t>
            </a:r>
          </a:p>
        </p:txBody>
      </p:sp>
      <p:sp>
        <p:nvSpPr>
          <p:cNvPr id="10" name="Retângulo 9">
            <a:extLst>
              <a:ext uri="{FF2B5EF4-FFF2-40B4-BE49-F238E27FC236}">
                <a16:creationId xmlns:a16="http://schemas.microsoft.com/office/drawing/2014/main" id="{1DC1E946-A763-4E38-8561-37A556353896}"/>
              </a:ext>
            </a:extLst>
          </p:cNvPr>
          <p:cNvSpPr/>
          <p:nvPr/>
        </p:nvSpPr>
        <p:spPr>
          <a:xfrm>
            <a:off x="1396083" y="4528006"/>
            <a:ext cx="3064965" cy="646331"/>
          </a:xfrm>
          <a:prstGeom prst="rect">
            <a:avLst/>
          </a:prstGeom>
        </p:spPr>
        <p:txBody>
          <a:bodyPr wrap="square">
            <a:spAutoFit/>
          </a:bodyPr>
          <a:lstStyle/>
          <a:p>
            <a:r>
              <a:rPr lang="pt-BR" altLang="pt-BR" sz="3600" b="1" dirty="0">
                <a:solidFill>
                  <a:srgbClr val="00B050"/>
                </a:solidFill>
                <a:latin typeface="Arial" panose="020B0604020202020204" pitchFamily="34" charset="0"/>
                <a:cs typeface="Arial" panose="020B0604020202020204" pitchFamily="34" charset="0"/>
              </a:rPr>
              <a:t>CIDENTES</a:t>
            </a:r>
          </a:p>
        </p:txBody>
      </p:sp>
      <p:pic>
        <p:nvPicPr>
          <p:cNvPr id="14" name="Imagem 13">
            <a:extLst>
              <a:ext uri="{FF2B5EF4-FFF2-40B4-BE49-F238E27FC236}">
                <a16:creationId xmlns:a16="http://schemas.microsoft.com/office/drawing/2014/main" id="{40A2EFE0-9C1B-433C-91E4-8006A09F0D83}"/>
              </a:ext>
            </a:extLst>
          </p:cNvPr>
          <p:cNvPicPr>
            <a:picLocks noChangeAspect="1"/>
          </p:cNvPicPr>
          <p:nvPr/>
        </p:nvPicPr>
        <p:blipFill>
          <a:blip r:embed="rId4" cstate="print">
            <a:duotone>
              <a:schemeClr val="accent6">
                <a:shade val="45000"/>
                <a:satMod val="135000"/>
              </a:schemeClr>
              <a:prstClr val="white"/>
            </a:duotone>
          </a:blip>
          <a:stretch>
            <a:fillRect/>
          </a:stretch>
        </p:blipFill>
        <p:spPr>
          <a:xfrm>
            <a:off x="805736" y="1509256"/>
            <a:ext cx="631535" cy="672723"/>
          </a:xfrm>
          <a:prstGeom prst="rect">
            <a:avLst/>
          </a:prstGeom>
        </p:spPr>
      </p:pic>
      <p:pic>
        <p:nvPicPr>
          <p:cNvPr id="15" name="Imagem 14">
            <a:extLst>
              <a:ext uri="{FF2B5EF4-FFF2-40B4-BE49-F238E27FC236}">
                <a16:creationId xmlns:a16="http://schemas.microsoft.com/office/drawing/2014/main" id="{3CFE1500-0AD9-426E-B031-201D7FE8BB41}"/>
              </a:ext>
            </a:extLst>
          </p:cNvPr>
          <p:cNvPicPr>
            <a:picLocks noChangeAspect="1"/>
          </p:cNvPicPr>
          <p:nvPr/>
        </p:nvPicPr>
        <p:blipFill>
          <a:blip r:embed="rId5" cstate="print">
            <a:duotone>
              <a:schemeClr val="accent6">
                <a:shade val="45000"/>
                <a:satMod val="135000"/>
              </a:schemeClr>
              <a:prstClr val="white"/>
            </a:duotone>
          </a:blip>
          <a:stretch>
            <a:fillRect/>
          </a:stretch>
        </p:blipFill>
        <p:spPr>
          <a:xfrm>
            <a:off x="689038" y="4556703"/>
            <a:ext cx="707045" cy="652129"/>
          </a:xfrm>
          <a:prstGeom prst="rect">
            <a:avLst/>
          </a:prstGeom>
        </p:spPr>
      </p:pic>
    </p:spTree>
    <p:extLst>
      <p:ext uri="{BB962C8B-B14F-4D97-AF65-F5344CB8AC3E}">
        <p14:creationId xmlns:p14="http://schemas.microsoft.com/office/powerpoint/2010/main" val="390580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648922" y="-489690"/>
            <a:ext cx="9028411" cy="1646302"/>
          </a:xfrm>
        </p:spPr>
        <p:txBody>
          <a:bodyPr/>
          <a:lstStyle/>
          <a:p>
            <a:pPr algn="ctr"/>
            <a:r>
              <a:rPr lang="pt-BR" sz="4000" dirty="0"/>
              <a:t>CAT:</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450088" y="1621050"/>
            <a:ext cx="7766936" cy="646331"/>
          </a:xfrm>
        </p:spPr>
        <p:txBody>
          <a:bodyPr>
            <a:normAutofit/>
          </a:bodyPr>
          <a:lstStyle/>
          <a:p>
            <a:pPr algn="ctr"/>
            <a:r>
              <a:rPr lang="pt-BR" b="1" dirty="0">
                <a:latin typeface="Arial" panose="020B0604020202020204" pitchFamily="34" charset="0"/>
                <a:cs typeface="Arial" panose="020B0604020202020204" pitchFamily="34" charset="0"/>
              </a:rPr>
              <a:t>A CAT deverá ser emitida em quatro vias, sendo:</a:t>
            </a:r>
          </a:p>
        </p:txBody>
      </p:sp>
      <p:sp>
        <p:nvSpPr>
          <p:cNvPr id="6" name="Retângulo 5">
            <a:extLst>
              <a:ext uri="{FF2B5EF4-FFF2-40B4-BE49-F238E27FC236}">
                <a16:creationId xmlns:a16="http://schemas.microsoft.com/office/drawing/2014/main" id="{C426A755-6A3F-4DF6-9383-EF1A76E85366}"/>
              </a:ext>
            </a:extLst>
          </p:cNvPr>
          <p:cNvSpPr/>
          <p:nvPr/>
        </p:nvSpPr>
        <p:spPr>
          <a:xfrm>
            <a:off x="648922" y="3059668"/>
            <a:ext cx="1577676" cy="369332"/>
          </a:xfrm>
          <a:prstGeom prst="rect">
            <a:avLst/>
          </a:prstGeom>
        </p:spPr>
        <p:txBody>
          <a:bodyPr wrap="none">
            <a:spAutoFit/>
          </a:bodyPr>
          <a:lstStyle/>
          <a:p>
            <a:r>
              <a:rPr lang="pt-BR" dirty="0"/>
              <a:t>1ª via ao INSS</a:t>
            </a:r>
          </a:p>
        </p:txBody>
      </p:sp>
      <p:pic>
        <p:nvPicPr>
          <p:cNvPr id="7" name="Picture 4" descr="https://logodownload.org/wp-content/uploads/2014/01/logo-inss-previdencia-social.png">
            <a:extLst>
              <a:ext uri="{FF2B5EF4-FFF2-40B4-BE49-F238E27FC236}">
                <a16:creationId xmlns:a16="http://schemas.microsoft.com/office/drawing/2014/main" id="{543D3483-48A5-4E69-94AF-0AF68844C2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636" y="4024482"/>
            <a:ext cx="1844962" cy="11143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F852FFBF-869F-4460-ACB2-0EFE8B10B906}"/>
              </a:ext>
            </a:extLst>
          </p:cNvPr>
          <p:cNvSpPr/>
          <p:nvPr/>
        </p:nvSpPr>
        <p:spPr>
          <a:xfrm>
            <a:off x="3048000" y="3105834"/>
            <a:ext cx="6096000" cy="646331"/>
          </a:xfrm>
          <a:prstGeom prst="rect">
            <a:avLst/>
          </a:prstGeom>
        </p:spPr>
        <p:txBody>
          <a:bodyPr>
            <a:spAutoFit/>
          </a:bodyPr>
          <a:lstStyle/>
          <a:p>
            <a:r>
              <a:rPr lang="pt-BR" dirty="0"/>
              <a:t>2ª via ao segurado </a:t>
            </a:r>
          </a:p>
          <a:p>
            <a:r>
              <a:rPr lang="pt-BR" dirty="0"/>
              <a:t>ou dependente</a:t>
            </a:r>
          </a:p>
        </p:txBody>
      </p:sp>
      <p:pic>
        <p:nvPicPr>
          <p:cNvPr id="10" name="Imagem 9">
            <a:extLst>
              <a:ext uri="{FF2B5EF4-FFF2-40B4-BE49-F238E27FC236}">
                <a16:creationId xmlns:a16="http://schemas.microsoft.com/office/drawing/2014/main" id="{5FD14022-2232-48BD-8B62-5D760F9745DB}"/>
              </a:ext>
            </a:extLst>
          </p:cNvPr>
          <p:cNvPicPr>
            <a:picLocks noChangeAspect="1"/>
          </p:cNvPicPr>
          <p:nvPr/>
        </p:nvPicPr>
        <p:blipFill>
          <a:blip r:embed="rId3" cstate="print"/>
          <a:stretch>
            <a:fillRect/>
          </a:stretch>
        </p:blipFill>
        <p:spPr>
          <a:xfrm>
            <a:off x="3595585" y="3915322"/>
            <a:ext cx="751428" cy="1811479"/>
          </a:xfrm>
          <a:prstGeom prst="rect">
            <a:avLst/>
          </a:prstGeom>
          <a:effectLst>
            <a:outerShdw blurRad="76200" dir="13500000" sy="23000" kx="1200000" algn="br" rotWithShape="0">
              <a:prstClr val="black">
                <a:alpha val="20000"/>
              </a:prstClr>
            </a:outerShdw>
          </a:effectLst>
        </p:spPr>
      </p:pic>
      <p:sp>
        <p:nvSpPr>
          <p:cNvPr id="12" name="Retângulo 11">
            <a:extLst>
              <a:ext uri="{FF2B5EF4-FFF2-40B4-BE49-F238E27FC236}">
                <a16:creationId xmlns:a16="http://schemas.microsoft.com/office/drawing/2014/main" id="{41B39E07-D294-425B-8B9D-1FB1E87960DC}"/>
              </a:ext>
            </a:extLst>
          </p:cNvPr>
          <p:cNvSpPr/>
          <p:nvPr/>
        </p:nvSpPr>
        <p:spPr>
          <a:xfrm>
            <a:off x="5447078" y="3105834"/>
            <a:ext cx="6096000" cy="646331"/>
          </a:xfrm>
          <a:prstGeom prst="rect">
            <a:avLst/>
          </a:prstGeom>
        </p:spPr>
        <p:txBody>
          <a:bodyPr>
            <a:spAutoFit/>
          </a:bodyPr>
          <a:lstStyle/>
          <a:p>
            <a:r>
              <a:rPr lang="pt-BR" dirty="0"/>
              <a:t>3ª via do sindicato de</a:t>
            </a:r>
          </a:p>
          <a:p>
            <a:r>
              <a:rPr lang="pt-BR" dirty="0"/>
              <a:t>    classe do trabalhador</a:t>
            </a:r>
          </a:p>
        </p:txBody>
      </p:sp>
      <p:pic>
        <p:nvPicPr>
          <p:cNvPr id="13" name="Imagem 12">
            <a:extLst>
              <a:ext uri="{FF2B5EF4-FFF2-40B4-BE49-F238E27FC236}">
                <a16:creationId xmlns:a16="http://schemas.microsoft.com/office/drawing/2014/main" id="{3FD83098-075B-417B-BA2E-A6E209EA2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239" y="3915322"/>
            <a:ext cx="1509566" cy="1811479"/>
          </a:xfrm>
          <a:prstGeom prst="rect">
            <a:avLst/>
          </a:prstGeom>
          <a:effectLst>
            <a:outerShdw blurRad="76200" dir="13500000" sy="23000" kx="1200000" algn="br" rotWithShape="0">
              <a:prstClr val="black">
                <a:alpha val="20000"/>
              </a:prstClr>
            </a:outerShdw>
          </a:effectLst>
        </p:spPr>
      </p:pic>
      <p:sp>
        <p:nvSpPr>
          <p:cNvPr id="15" name="Retângulo 14">
            <a:extLst>
              <a:ext uri="{FF2B5EF4-FFF2-40B4-BE49-F238E27FC236}">
                <a16:creationId xmlns:a16="http://schemas.microsoft.com/office/drawing/2014/main" id="{E8098E7F-0ED9-4871-958F-3D2469B55576}"/>
              </a:ext>
            </a:extLst>
          </p:cNvPr>
          <p:cNvSpPr/>
          <p:nvPr/>
        </p:nvSpPr>
        <p:spPr>
          <a:xfrm>
            <a:off x="8267085" y="3152217"/>
            <a:ext cx="1899879" cy="369332"/>
          </a:xfrm>
          <a:prstGeom prst="rect">
            <a:avLst/>
          </a:prstGeom>
        </p:spPr>
        <p:txBody>
          <a:bodyPr wrap="square">
            <a:spAutoFit/>
          </a:bodyPr>
          <a:lstStyle/>
          <a:p>
            <a:r>
              <a:rPr lang="pt-BR" dirty="0"/>
              <a:t>4ª via à empresa</a:t>
            </a:r>
          </a:p>
        </p:txBody>
      </p:sp>
      <p:pic>
        <p:nvPicPr>
          <p:cNvPr id="16" name="Picture 10" descr="http://www.somostodosum.com.br/testes/numerologiaempresarial/office-building-icon.png">
            <a:extLst>
              <a:ext uri="{FF2B5EF4-FFF2-40B4-BE49-F238E27FC236}">
                <a16:creationId xmlns:a16="http://schemas.microsoft.com/office/drawing/2014/main" id="{36DF5A20-F359-4327-9015-77089C9277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085" y="3915322"/>
            <a:ext cx="2191341" cy="219134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221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648922" y="-489690"/>
            <a:ext cx="9028411" cy="1646302"/>
          </a:xfrm>
        </p:spPr>
        <p:txBody>
          <a:bodyPr/>
          <a:lstStyle/>
          <a:p>
            <a:pPr algn="ctr"/>
            <a:r>
              <a:rPr lang="pt-BR" sz="4000" dirty="0"/>
              <a:t>FATORES QUE CONTRIBUEM PARA OS ACIDENTES:</a:t>
            </a:r>
          </a:p>
        </p:txBody>
      </p:sp>
      <p:sp>
        <p:nvSpPr>
          <p:cNvPr id="8" name="Retângulo 7">
            <a:extLst>
              <a:ext uri="{FF2B5EF4-FFF2-40B4-BE49-F238E27FC236}">
                <a16:creationId xmlns:a16="http://schemas.microsoft.com/office/drawing/2014/main" id="{226CAF68-7DE5-44A4-9FB9-73B12A4AD432}"/>
              </a:ext>
            </a:extLst>
          </p:cNvPr>
          <p:cNvSpPr/>
          <p:nvPr/>
        </p:nvSpPr>
        <p:spPr>
          <a:xfrm>
            <a:off x="957655" y="2021569"/>
            <a:ext cx="3147015" cy="369332"/>
          </a:xfrm>
          <a:prstGeom prst="rect">
            <a:avLst/>
          </a:prstGeom>
        </p:spPr>
        <p:txBody>
          <a:bodyPr wrap="none">
            <a:spAutoFit/>
          </a:bodyPr>
          <a:lstStyle/>
          <a:p>
            <a:pPr algn="just"/>
            <a:r>
              <a:rPr lang="pt-BR" b="1" dirty="0">
                <a:solidFill>
                  <a:schemeClr val="bg1">
                    <a:lumMod val="65000"/>
                  </a:schemeClr>
                </a:solidFill>
                <a:latin typeface="Arial" panose="020B0604020202020204" pitchFamily="34" charset="0"/>
                <a:cs typeface="Arial" panose="020B0604020202020204" pitchFamily="34" charset="0"/>
              </a:rPr>
              <a:t>Excesso de auto confiança</a:t>
            </a:r>
          </a:p>
        </p:txBody>
      </p:sp>
      <p:pic>
        <p:nvPicPr>
          <p:cNvPr id="17" name="Imagem 16">
            <a:extLst>
              <a:ext uri="{FF2B5EF4-FFF2-40B4-BE49-F238E27FC236}">
                <a16:creationId xmlns:a16="http://schemas.microsoft.com/office/drawing/2014/main" id="{7E90FD1F-6739-4228-A58B-13D487C62169}"/>
              </a:ext>
            </a:extLst>
          </p:cNvPr>
          <p:cNvPicPr>
            <a:picLocks noChangeAspect="1"/>
          </p:cNvPicPr>
          <p:nvPr/>
        </p:nvPicPr>
        <p:blipFill>
          <a:blip r:embed="rId2" cstate="print"/>
          <a:stretch>
            <a:fillRect/>
          </a:stretch>
        </p:blipFill>
        <p:spPr>
          <a:xfrm>
            <a:off x="1929340" y="2390901"/>
            <a:ext cx="1203643" cy="1600999"/>
          </a:xfrm>
          <a:prstGeom prst="rect">
            <a:avLst/>
          </a:prstGeom>
        </p:spPr>
      </p:pic>
      <p:sp>
        <p:nvSpPr>
          <p:cNvPr id="14" name="Retângulo 13">
            <a:extLst>
              <a:ext uri="{FF2B5EF4-FFF2-40B4-BE49-F238E27FC236}">
                <a16:creationId xmlns:a16="http://schemas.microsoft.com/office/drawing/2014/main" id="{ED6EC23A-D36D-40C1-ADFB-E63A90FEBB94}"/>
              </a:ext>
            </a:extLst>
          </p:cNvPr>
          <p:cNvSpPr/>
          <p:nvPr/>
        </p:nvSpPr>
        <p:spPr>
          <a:xfrm>
            <a:off x="4715102" y="2021569"/>
            <a:ext cx="2113464" cy="369332"/>
          </a:xfrm>
          <a:prstGeom prst="rect">
            <a:avLst/>
          </a:prstGeom>
        </p:spPr>
        <p:txBody>
          <a:bodyPr wrap="none">
            <a:spAutoFit/>
          </a:bodyPr>
          <a:lstStyle/>
          <a:p>
            <a:r>
              <a:rPr lang="pt-BR" b="1" dirty="0">
                <a:solidFill>
                  <a:schemeClr val="bg1">
                    <a:lumMod val="65000"/>
                  </a:schemeClr>
                </a:solidFill>
              </a:rPr>
              <a:t>Falta de atenção  </a:t>
            </a:r>
          </a:p>
        </p:txBody>
      </p:sp>
      <p:pic>
        <p:nvPicPr>
          <p:cNvPr id="18" name="Imagem 17">
            <a:extLst>
              <a:ext uri="{FF2B5EF4-FFF2-40B4-BE49-F238E27FC236}">
                <a16:creationId xmlns:a16="http://schemas.microsoft.com/office/drawing/2014/main" id="{7B5D0170-6377-4859-856F-A6D8A4528A73}"/>
              </a:ext>
            </a:extLst>
          </p:cNvPr>
          <p:cNvPicPr>
            <a:picLocks noChangeAspect="1"/>
          </p:cNvPicPr>
          <p:nvPr/>
        </p:nvPicPr>
        <p:blipFill>
          <a:blip r:embed="rId3" cstate="print"/>
          <a:stretch>
            <a:fillRect/>
          </a:stretch>
        </p:blipFill>
        <p:spPr>
          <a:xfrm>
            <a:off x="5309138" y="2457723"/>
            <a:ext cx="925392" cy="1712539"/>
          </a:xfrm>
          <a:prstGeom prst="rect">
            <a:avLst/>
          </a:prstGeom>
        </p:spPr>
      </p:pic>
      <p:sp>
        <p:nvSpPr>
          <p:cNvPr id="19" name="Retângulo 18">
            <a:extLst>
              <a:ext uri="{FF2B5EF4-FFF2-40B4-BE49-F238E27FC236}">
                <a16:creationId xmlns:a16="http://schemas.microsoft.com/office/drawing/2014/main" id="{5C82DA89-04BF-4E49-A50C-8677F70B5CC0}"/>
              </a:ext>
            </a:extLst>
          </p:cNvPr>
          <p:cNvSpPr/>
          <p:nvPr/>
        </p:nvSpPr>
        <p:spPr>
          <a:xfrm>
            <a:off x="7176969" y="2021569"/>
            <a:ext cx="2518638" cy="369332"/>
          </a:xfrm>
          <a:prstGeom prst="rect">
            <a:avLst/>
          </a:prstGeom>
        </p:spPr>
        <p:txBody>
          <a:bodyPr wrap="none">
            <a:spAutoFit/>
          </a:bodyPr>
          <a:lstStyle/>
          <a:p>
            <a:pPr algn="just"/>
            <a:r>
              <a:rPr lang="pt-BR" b="1" dirty="0">
                <a:solidFill>
                  <a:schemeClr val="bg1">
                    <a:lumMod val="65000"/>
                  </a:schemeClr>
                </a:solidFill>
                <a:latin typeface="Arial" panose="020B0604020202020204" pitchFamily="34" charset="0"/>
                <a:cs typeface="Arial" panose="020B0604020202020204" pitchFamily="34" charset="0"/>
              </a:rPr>
              <a:t>Condições inseguras</a:t>
            </a:r>
          </a:p>
        </p:txBody>
      </p:sp>
      <p:pic>
        <p:nvPicPr>
          <p:cNvPr id="20" name="Imagem 19">
            <a:extLst>
              <a:ext uri="{FF2B5EF4-FFF2-40B4-BE49-F238E27FC236}">
                <a16:creationId xmlns:a16="http://schemas.microsoft.com/office/drawing/2014/main" id="{983EF5F5-BAE5-4BFD-958C-3B8D4FE763C2}"/>
              </a:ext>
            </a:extLst>
          </p:cNvPr>
          <p:cNvPicPr>
            <a:picLocks noChangeAspect="1"/>
          </p:cNvPicPr>
          <p:nvPr/>
        </p:nvPicPr>
        <p:blipFill>
          <a:blip r:embed="rId4" cstate="print">
            <a:duotone>
              <a:schemeClr val="accent2">
                <a:shade val="45000"/>
                <a:satMod val="135000"/>
              </a:schemeClr>
              <a:prstClr val="white"/>
            </a:duotone>
          </a:blip>
          <a:stretch>
            <a:fillRect/>
          </a:stretch>
        </p:blipFill>
        <p:spPr>
          <a:xfrm>
            <a:off x="7389972" y="2557070"/>
            <a:ext cx="2092632" cy="1743860"/>
          </a:xfrm>
          <a:prstGeom prst="rect">
            <a:avLst/>
          </a:prstGeom>
        </p:spPr>
      </p:pic>
      <p:sp>
        <p:nvSpPr>
          <p:cNvPr id="21" name="Retângulo 20">
            <a:extLst>
              <a:ext uri="{FF2B5EF4-FFF2-40B4-BE49-F238E27FC236}">
                <a16:creationId xmlns:a16="http://schemas.microsoft.com/office/drawing/2014/main" id="{653B6AF4-BFF0-4942-8327-597C7B990642}"/>
              </a:ext>
            </a:extLst>
          </p:cNvPr>
          <p:cNvSpPr/>
          <p:nvPr/>
        </p:nvSpPr>
        <p:spPr>
          <a:xfrm>
            <a:off x="1453085" y="4755082"/>
            <a:ext cx="1864613" cy="369332"/>
          </a:xfrm>
          <a:prstGeom prst="rect">
            <a:avLst/>
          </a:prstGeom>
        </p:spPr>
        <p:txBody>
          <a:bodyPr wrap="none">
            <a:spAutoFit/>
          </a:bodyPr>
          <a:lstStyle/>
          <a:p>
            <a:pPr algn="just"/>
            <a:r>
              <a:rPr lang="pt-BR" b="1" dirty="0">
                <a:solidFill>
                  <a:schemeClr val="bg1">
                    <a:lumMod val="65000"/>
                  </a:schemeClr>
                </a:solidFill>
                <a:latin typeface="Arial" panose="020B0604020202020204" pitchFamily="34" charset="0"/>
                <a:cs typeface="Arial" panose="020B0604020202020204" pitchFamily="34" charset="0"/>
              </a:rPr>
              <a:t>Atos inseguros</a:t>
            </a:r>
          </a:p>
        </p:txBody>
      </p:sp>
      <p:pic>
        <p:nvPicPr>
          <p:cNvPr id="22" name="Imagem 21">
            <a:extLst>
              <a:ext uri="{FF2B5EF4-FFF2-40B4-BE49-F238E27FC236}">
                <a16:creationId xmlns:a16="http://schemas.microsoft.com/office/drawing/2014/main" id="{5F74A214-0B3F-4025-ADC8-EE008087E2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697"/>
          <a:stretch/>
        </p:blipFill>
        <p:spPr>
          <a:xfrm>
            <a:off x="1174976" y="5106562"/>
            <a:ext cx="3051544" cy="1589519"/>
          </a:xfrm>
          <a:prstGeom prst="rect">
            <a:avLst/>
          </a:prstGeom>
        </p:spPr>
      </p:pic>
      <p:sp>
        <p:nvSpPr>
          <p:cNvPr id="23" name="Retângulo 22">
            <a:extLst>
              <a:ext uri="{FF2B5EF4-FFF2-40B4-BE49-F238E27FC236}">
                <a16:creationId xmlns:a16="http://schemas.microsoft.com/office/drawing/2014/main" id="{DF5EFA54-6317-4E05-8119-52DBB939FE38}"/>
              </a:ext>
            </a:extLst>
          </p:cNvPr>
          <p:cNvSpPr/>
          <p:nvPr/>
        </p:nvSpPr>
        <p:spPr>
          <a:xfrm>
            <a:off x="5309138" y="4737230"/>
            <a:ext cx="2441694" cy="369332"/>
          </a:xfrm>
          <a:prstGeom prst="rect">
            <a:avLst/>
          </a:prstGeom>
        </p:spPr>
        <p:txBody>
          <a:bodyPr wrap="none">
            <a:spAutoFit/>
          </a:bodyPr>
          <a:lstStyle/>
          <a:p>
            <a:pPr algn="just"/>
            <a:r>
              <a:rPr lang="pt-BR" b="1" dirty="0">
                <a:solidFill>
                  <a:schemeClr val="bg1">
                    <a:lumMod val="65000"/>
                  </a:schemeClr>
                </a:solidFill>
                <a:latin typeface="Arial" panose="020B0604020202020204" pitchFamily="34" charset="0"/>
                <a:cs typeface="Arial" panose="020B0604020202020204" pitchFamily="34" charset="0"/>
              </a:rPr>
              <a:t>Falta de treinamento</a:t>
            </a:r>
          </a:p>
        </p:txBody>
      </p:sp>
      <p:pic>
        <p:nvPicPr>
          <p:cNvPr id="24" name="Imagem 23">
            <a:extLst>
              <a:ext uri="{FF2B5EF4-FFF2-40B4-BE49-F238E27FC236}">
                <a16:creationId xmlns:a16="http://schemas.microsoft.com/office/drawing/2014/main" id="{51E4BD1F-240B-4091-98DE-958F70DF69E5}"/>
              </a:ext>
            </a:extLst>
          </p:cNvPr>
          <p:cNvPicPr>
            <a:picLocks noChangeAspect="1"/>
          </p:cNvPicPr>
          <p:nvPr/>
        </p:nvPicPr>
        <p:blipFill>
          <a:blip r:embed="rId6" cstate="print"/>
          <a:stretch>
            <a:fillRect/>
          </a:stretch>
        </p:blipFill>
        <p:spPr>
          <a:xfrm>
            <a:off x="5655365" y="5176759"/>
            <a:ext cx="1734607" cy="1589520"/>
          </a:xfrm>
          <a:prstGeom prst="rect">
            <a:avLst/>
          </a:prstGeom>
        </p:spPr>
      </p:pic>
    </p:spTree>
    <p:extLst>
      <p:ext uri="{BB962C8B-B14F-4D97-AF65-F5344CB8AC3E}">
        <p14:creationId xmlns:p14="http://schemas.microsoft.com/office/powerpoint/2010/main" val="2991785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676746" y="609600"/>
            <a:ext cx="3729076" cy="1320800"/>
          </a:xfrm>
        </p:spPr>
        <p:txBody>
          <a:bodyPr vert="horz" lIns="91440" tIns="45720" rIns="91440" bIns="45720" rtlCol="0" anchor="ctr">
            <a:normAutofit/>
          </a:bodyPr>
          <a:lstStyle/>
          <a:p>
            <a:pPr algn="l">
              <a:lnSpc>
                <a:spcPct val="90000"/>
              </a:lnSpc>
            </a:pPr>
            <a:r>
              <a:rPr lang="en-US" sz="2800"/>
              <a:t>ETAPAS DA INVESTIGAÇÃO DE ACIDENTES:</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685167" y="2160589"/>
            <a:ext cx="3720916" cy="3560733"/>
          </a:xfrm>
        </p:spPr>
        <p:txBody>
          <a:bodyPr vert="horz" lIns="91440" tIns="45720" rIns="91440" bIns="45720" rtlCol="0">
            <a:normAutofit/>
          </a:bodyPr>
          <a:lstStyle/>
          <a:p>
            <a:pPr marL="342891" indent="-342891" algn="ctr">
              <a:buFont typeface="Wingdings 3" charset="2"/>
              <a:buChar char=""/>
            </a:pPr>
            <a:r>
              <a:rPr lang="en-US" dirty="0" err="1">
                <a:solidFill>
                  <a:schemeClr val="tx1">
                    <a:lumMod val="75000"/>
                    <a:lumOff val="25000"/>
                  </a:schemeClr>
                </a:solidFill>
              </a:rPr>
              <a:t>Coletar</a:t>
            </a:r>
            <a:r>
              <a:rPr lang="en-US" dirty="0">
                <a:solidFill>
                  <a:schemeClr val="tx1">
                    <a:lumMod val="75000"/>
                    <a:lumOff val="25000"/>
                  </a:schemeClr>
                </a:solidFill>
              </a:rPr>
              <a:t> </a:t>
            </a:r>
            <a:r>
              <a:rPr lang="en-US" dirty="0" err="1">
                <a:solidFill>
                  <a:schemeClr val="tx1">
                    <a:lumMod val="75000"/>
                    <a:lumOff val="25000"/>
                  </a:schemeClr>
                </a:solidFill>
              </a:rPr>
              <a:t>os</a:t>
            </a:r>
            <a:r>
              <a:rPr lang="en-US" dirty="0">
                <a:solidFill>
                  <a:schemeClr val="tx1">
                    <a:lumMod val="75000"/>
                    <a:lumOff val="25000"/>
                  </a:schemeClr>
                </a:solidFill>
              </a:rPr>
              <a:t> </a:t>
            </a:r>
            <a:r>
              <a:rPr lang="en-US" dirty="0" err="1">
                <a:solidFill>
                  <a:schemeClr val="tx1">
                    <a:lumMod val="75000"/>
                    <a:lumOff val="25000"/>
                  </a:schemeClr>
                </a:solidFill>
              </a:rPr>
              <a:t>fatos</a:t>
            </a:r>
            <a:r>
              <a:rPr lang="en-US" dirty="0">
                <a:solidFill>
                  <a:schemeClr val="tx1">
                    <a:lumMod val="75000"/>
                    <a:lumOff val="25000"/>
                  </a:schemeClr>
                </a:solidFill>
              </a:rPr>
              <a:t>, </a:t>
            </a:r>
            <a:r>
              <a:rPr lang="en-US" dirty="0" err="1">
                <a:solidFill>
                  <a:schemeClr val="tx1">
                    <a:lumMod val="75000"/>
                    <a:lumOff val="25000"/>
                  </a:schemeClr>
                </a:solidFill>
              </a:rPr>
              <a:t>descrevendo</a:t>
            </a:r>
            <a:r>
              <a:rPr lang="en-US" dirty="0">
                <a:solidFill>
                  <a:schemeClr val="tx1">
                    <a:lumMod val="75000"/>
                    <a:lumOff val="25000"/>
                  </a:schemeClr>
                </a:solidFill>
              </a:rPr>
              <a:t> o </a:t>
            </a:r>
            <a:r>
              <a:rPr lang="en-US" dirty="0" err="1">
                <a:solidFill>
                  <a:schemeClr val="tx1">
                    <a:lumMod val="75000"/>
                    <a:lumOff val="25000"/>
                  </a:schemeClr>
                </a:solidFill>
              </a:rPr>
              <a:t>ocorrido</a:t>
            </a:r>
            <a:r>
              <a:rPr lang="en-US" dirty="0">
                <a:solidFill>
                  <a:schemeClr val="tx1">
                    <a:lumMod val="75000"/>
                    <a:lumOff val="25000"/>
                  </a:schemeClr>
                </a:solidFill>
              </a:rPr>
              <a:t>;</a:t>
            </a:r>
          </a:p>
          <a:p>
            <a:pPr marL="342891" indent="-342891" algn="ctr">
              <a:buFont typeface="Wingdings 3" charset="2"/>
              <a:buChar char=""/>
            </a:pPr>
            <a:endParaRPr lang="en-US" dirty="0">
              <a:solidFill>
                <a:schemeClr val="tx1">
                  <a:lumMod val="75000"/>
                  <a:lumOff val="25000"/>
                </a:schemeClr>
              </a:solidFill>
            </a:endParaRPr>
          </a:p>
          <a:p>
            <a:pPr marL="342891" indent="-342891" algn="ctr">
              <a:buFont typeface="Wingdings 3" charset="2"/>
              <a:buChar char=""/>
            </a:pPr>
            <a:r>
              <a:rPr lang="en-US" dirty="0" err="1">
                <a:solidFill>
                  <a:schemeClr val="tx1">
                    <a:lumMod val="75000"/>
                    <a:lumOff val="25000"/>
                  </a:schemeClr>
                </a:solidFill>
              </a:rPr>
              <a:t>Analisar</a:t>
            </a:r>
            <a:r>
              <a:rPr lang="en-US" dirty="0">
                <a:solidFill>
                  <a:schemeClr val="tx1">
                    <a:lumMod val="75000"/>
                    <a:lumOff val="25000"/>
                  </a:schemeClr>
                </a:solidFill>
              </a:rPr>
              <a:t> o </a:t>
            </a:r>
            <a:r>
              <a:rPr lang="en-US" dirty="0" err="1">
                <a:solidFill>
                  <a:schemeClr val="tx1">
                    <a:lumMod val="75000"/>
                    <a:lumOff val="25000"/>
                  </a:schemeClr>
                </a:solidFill>
              </a:rPr>
              <a:t>acidente</a:t>
            </a:r>
            <a:r>
              <a:rPr lang="en-US" dirty="0">
                <a:solidFill>
                  <a:schemeClr val="tx1">
                    <a:lumMod val="75000"/>
                    <a:lumOff val="25000"/>
                  </a:schemeClr>
                </a:solidFill>
              </a:rPr>
              <a:t>, </a:t>
            </a:r>
            <a:r>
              <a:rPr lang="en-US" dirty="0" err="1">
                <a:solidFill>
                  <a:schemeClr val="tx1">
                    <a:lumMod val="75000"/>
                    <a:lumOff val="25000"/>
                  </a:schemeClr>
                </a:solidFill>
              </a:rPr>
              <a:t>identificando</a:t>
            </a:r>
            <a:r>
              <a:rPr lang="en-US" dirty="0">
                <a:solidFill>
                  <a:schemeClr val="tx1">
                    <a:lumMod val="75000"/>
                    <a:lumOff val="25000"/>
                  </a:schemeClr>
                </a:solidFill>
              </a:rPr>
              <a:t> </a:t>
            </a:r>
            <a:r>
              <a:rPr lang="en-US" dirty="0" err="1">
                <a:solidFill>
                  <a:schemeClr val="tx1">
                    <a:lumMod val="75000"/>
                    <a:lumOff val="25000"/>
                  </a:schemeClr>
                </a:solidFill>
              </a:rPr>
              <a:t>suas</a:t>
            </a:r>
            <a:r>
              <a:rPr lang="en-US" dirty="0">
                <a:solidFill>
                  <a:schemeClr val="tx1">
                    <a:lumMod val="75000"/>
                    <a:lumOff val="25000"/>
                  </a:schemeClr>
                </a:solidFill>
              </a:rPr>
              <a:t> </a:t>
            </a:r>
            <a:r>
              <a:rPr lang="en-US" dirty="0" err="1">
                <a:solidFill>
                  <a:schemeClr val="tx1">
                    <a:lumMod val="75000"/>
                    <a:lumOff val="25000"/>
                  </a:schemeClr>
                </a:solidFill>
              </a:rPr>
              <a:t>causas</a:t>
            </a:r>
            <a:r>
              <a:rPr lang="en-US" dirty="0">
                <a:solidFill>
                  <a:schemeClr val="tx1">
                    <a:lumMod val="75000"/>
                    <a:lumOff val="25000"/>
                  </a:schemeClr>
                </a:solidFill>
              </a:rPr>
              <a:t>;</a:t>
            </a:r>
          </a:p>
          <a:p>
            <a:pPr marL="342891" indent="-342891" algn="ctr">
              <a:buFont typeface="Wingdings 3" charset="2"/>
              <a:buChar char=""/>
            </a:pPr>
            <a:endParaRPr lang="en-US" dirty="0">
              <a:solidFill>
                <a:schemeClr val="tx1">
                  <a:lumMod val="75000"/>
                  <a:lumOff val="25000"/>
                </a:schemeClr>
              </a:solidFill>
            </a:endParaRPr>
          </a:p>
          <a:p>
            <a:pPr marL="342891" indent="-342891" algn="ctr">
              <a:buFont typeface="Wingdings 3" charset="2"/>
              <a:buChar char=""/>
            </a:pPr>
            <a:r>
              <a:rPr lang="en-US" dirty="0">
                <a:solidFill>
                  <a:schemeClr val="tx1">
                    <a:lumMod val="75000"/>
                    <a:lumOff val="25000"/>
                  </a:schemeClr>
                </a:solidFill>
              </a:rPr>
              <a:t> </a:t>
            </a:r>
            <a:r>
              <a:rPr lang="en-US" dirty="0" err="1">
                <a:solidFill>
                  <a:schemeClr val="tx1">
                    <a:lumMod val="75000"/>
                    <a:lumOff val="25000"/>
                  </a:schemeClr>
                </a:solidFill>
              </a:rPr>
              <a:t>Definir</a:t>
            </a:r>
            <a:r>
              <a:rPr lang="en-US" dirty="0">
                <a:solidFill>
                  <a:schemeClr val="tx1">
                    <a:lumMod val="75000"/>
                    <a:lumOff val="25000"/>
                  </a:schemeClr>
                </a:solidFill>
              </a:rPr>
              <a:t> as </a:t>
            </a:r>
            <a:r>
              <a:rPr lang="en-US" dirty="0" err="1">
                <a:solidFill>
                  <a:schemeClr val="tx1">
                    <a:lumMod val="75000"/>
                    <a:lumOff val="25000"/>
                  </a:schemeClr>
                </a:solidFill>
              </a:rPr>
              <a:t>medidas</a:t>
            </a:r>
            <a:r>
              <a:rPr lang="en-US" dirty="0">
                <a:solidFill>
                  <a:schemeClr val="tx1">
                    <a:lumMod val="75000"/>
                    <a:lumOff val="25000"/>
                  </a:schemeClr>
                </a:solidFill>
              </a:rPr>
              <a:t> </a:t>
            </a:r>
            <a:r>
              <a:rPr lang="en-US" dirty="0" err="1">
                <a:solidFill>
                  <a:schemeClr val="tx1">
                    <a:lumMod val="75000"/>
                    <a:lumOff val="25000"/>
                  </a:schemeClr>
                </a:solidFill>
              </a:rPr>
              <a:t>preventivas</a:t>
            </a:r>
            <a:r>
              <a:rPr lang="en-US" dirty="0">
                <a:solidFill>
                  <a:schemeClr val="tx1">
                    <a:lumMod val="75000"/>
                    <a:lumOff val="25000"/>
                  </a:schemeClr>
                </a:solidFill>
              </a:rPr>
              <a:t>, </a:t>
            </a:r>
            <a:r>
              <a:rPr lang="en-US" dirty="0" err="1">
                <a:solidFill>
                  <a:schemeClr val="tx1">
                    <a:lumMod val="75000"/>
                    <a:lumOff val="25000"/>
                  </a:schemeClr>
                </a:solidFill>
              </a:rPr>
              <a:t>acompanhando</a:t>
            </a:r>
            <a:r>
              <a:rPr lang="en-US" dirty="0">
                <a:solidFill>
                  <a:schemeClr val="tx1">
                    <a:lumMod val="75000"/>
                    <a:lumOff val="25000"/>
                  </a:schemeClr>
                </a:solidFill>
              </a:rPr>
              <a:t> </a:t>
            </a:r>
            <a:r>
              <a:rPr lang="en-US" dirty="0" err="1">
                <a:solidFill>
                  <a:schemeClr val="tx1">
                    <a:lumMod val="75000"/>
                    <a:lumOff val="25000"/>
                  </a:schemeClr>
                </a:solidFill>
              </a:rPr>
              <a:t>sua</a:t>
            </a:r>
            <a:r>
              <a:rPr lang="en-US" dirty="0">
                <a:solidFill>
                  <a:schemeClr val="tx1">
                    <a:lumMod val="75000"/>
                    <a:lumOff val="25000"/>
                  </a:schemeClr>
                </a:solidFill>
              </a:rPr>
              <a:t> </a:t>
            </a:r>
            <a:r>
              <a:rPr lang="en-US" dirty="0" err="1">
                <a:solidFill>
                  <a:schemeClr val="tx1">
                    <a:lumMod val="75000"/>
                    <a:lumOff val="25000"/>
                  </a:schemeClr>
                </a:solidFill>
              </a:rPr>
              <a:t>execução</a:t>
            </a:r>
            <a:r>
              <a:rPr lang="en-US" dirty="0">
                <a:solidFill>
                  <a:schemeClr val="tx1">
                    <a:lumMod val="75000"/>
                    <a:lumOff val="25000"/>
                  </a:schemeClr>
                </a:solidFill>
              </a:rPr>
              <a:t>.</a:t>
            </a:r>
          </a:p>
          <a:p>
            <a:pPr marL="342891" indent="-342891" algn="l">
              <a:buFont typeface="Wingdings 3" charset="2"/>
              <a:buChar char=""/>
            </a:pPr>
            <a:endParaRPr lang="en-US" dirty="0">
              <a:solidFill>
                <a:schemeClr val="tx1">
                  <a:lumMod val="75000"/>
                  <a:lumOff val="25000"/>
                </a:schemeClr>
              </a:solidFill>
            </a:endParaRPr>
          </a:p>
        </p:txBody>
      </p:sp>
      <p:pic>
        <p:nvPicPr>
          <p:cNvPr id="5" name="Imagem 4">
            <a:extLst>
              <a:ext uri="{FF2B5EF4-FFF2-40B4-BE49-F238E27FC236}">
                <a16:creationId xmlns:a16="http://schemas.microsoft.com/office/drawing/2014/main" id="{1E8576C0-3D6C-4B05-BF5F-B42B13E975FA}"/>
              </a:ext>
            </a:extLst>
          </p:cNvPr>
          <p:cNvPicPr>
            <a:picLocks noChangeAspect="1"/>
          </p:cNvPicPr>
          <p:nvPr/>
        </p:nvPicPr>
        <p:blipFill>
          <a:blip r:embed="rId2" cstate="print"/>
          <a:stretch>
            <a:fillRect/>
          </a:stretch>
        </p:blipFill>
        <p:spPr>
          <a:xfrm>
            <a:off x="4654035" y="1293225"/>
            <a:ext cx="4602747" cy="3767017"/>
          </a:xfrm>
          <a:prstGeom prst="rect">
            <a:avLst/>
          </a:prstGeom>
        </p:spPr>
      </p:pic>
    </p:spTree>
    <p:extLst>
      <p:ext uri="{BB962C8B-B14F-4D97-AF65-F5344CB8AC3E}">
        <p14:creationId xmlns:p14="http://schemas.microsoft.com/office/powerpoint/2010/main" val="3405649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ACIDENTE DO TRABALHO – RESPONSABILIDADES:</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fontScale="85000" lnSpcReduction="20000"/>
          </a:bodyPr>
          <a:lstStyle/>
          <a:p>
            <a:pPr algn="ctr"/>
            <a:r>
              <a:rPr lang="pt-BR" dirty="0"/>
              <a:t>RESPONSABILIDADE CIVIL, PENAL e PROFISSIONAL:</a:t>
            </a:r>
          </a:p>
          <a:p>
            <a:pPr marL="342891" indent="-342891" algn="just">
              <a:buFont typeface="Wingdings" panose="05000000000000000000" pitchFamily="2" charset="2"/>
              <a:buChar char="ü"/>
            </a:pPr>
            <a:r>
              <a:rPr lang="pt-BR" dirty="0"/>
              <a:t>RESPONSABILIDADE: obrigação de responder por alguma coisa, obrigação de satisfazer.</a:t>
            </a:r>
          </a:p>
          <a:p>
            <a:pPr marL="342891" indent="-342891" algn="just">
              <a:buFont typeface="Wingdings" panose="05000000000000000000" pitchFamily="2" charset="2"/>
              <a:buChar char="ü"/>
            </a:pPr>
            <a:endParaRPr lang="pt-BR" dirty="0"/>
          </a:p>
          <a:p>
            <a:pPr marL="342891" indent="-342891" algn="just">
              <a:buFont typeface="Wingdings" panose="05000000000000000000" pitchFamily="2" charset="2"/>
              <a:buChar char="ü"/>
            </a:pPr>
            <a:r>
              <a:rPr lang="pt-BR" dirty="0"/>
              <a:t>RESPONSABILIDADE CIVIL: Obrigação de reparar o dano ou de ressarcir o dano, causado por ofensa ou violação de direito.</a:t>
            </a:r>
          </a:p>
          <a:p>
            <a:pPr marL="342891" indent="-342891" algn="just">
              <a:buFont typeface="Wingdings" panose="05000000000000000000" pitchFamily="2" charset="2"/>
              <a:buChar char="ü"/>
            </a:pPr>
            <a:endParaRPr lang="pt-BR" dirty="0"/>
          </a:p>
          <a:p>
            <a:pPr marL="342891" indent="-342891" algn="just">
              <a:buFont typeface="Wingdings" panose="05000000000000000000" pitchFamily="2" charset="2"/>
              <a:buChar char="ü"/>
            </a:pPr>
            <a:r>
              <a:rPr lang="pt-BR" dirty="0"/>
              <a:t>RESPONSABILIDADE PENAL: Obrigação de sofrer castigo ou incorrer em sanções penais imposta ao agente de fato ou omissão criminosa, é sempre pessoal.</a:t>
            </a:r>
          </a:p>
          <a:p>
            <a:pPr marL="342891" indent="-342891" algn="just">
              <a:buFont typeface="Wingdings" panose="05000000000000000000" pitchFamily="2" charset="2"/>
              <a:buChar char="ü"/>
            </a:pPr>
            <a:endParaRPr lang="pt-BR" dirty="0"/>
          </a:p>
          <a:p>
            <a:pPr marL="342891" indent="-342891" algn="just">
              <a:buFont typeface="Wingdings" panose="05000000000000000000" pitchFamily="2" charset="2"/>
              <a:buChar char="ü"/>
            </a:pPr>
            <a:r>
              <a:rPr lang="pt-BR" dirty="0"/>
              <a:t>RESPONSABILIDADE PROFISSIONAL: É aquela atribuída ao profissional no exercício de determinada função, cargo, emprego, trabalho ou serviço. </a:t>
            </a:r>
          </a:p>
          <a:p>
            <a:pPr marL="342891" indent="-342891" algn="just">
              <a:buFont typeface="Wingdings" panose="05000000000000000000" pitchFamily="2" charset="2"/>
              <a:buChar char="ü"/>
            </a:pPr>
            <a:endParaRPr lang="pt-BR" dirty="0"/>
          </a:p>
        </p:txBody>
      </p:sp>
    </p:spTree>
    <p:extLst>
      <p:ext uri="{BB962C8B-B14F-4D97-AF65-F5344CB8AC3E}">
        <p14:creationId xmlns:p14="http://schemas.microsoft.com/office/powerpoint/2010/main" val="2555057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ACIDENTE DO TRABALHO – RESPONSABILIDADES:</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algn="just"/>
            <a:r>
              <a:rPr lang="pt-BR" b="1" u="sng" dirty="0"/>
              <a:t>CRIME:</a:t>
            </a:r>
            <a:r>
              <a:rPr lang="pt-BR" dirty="0"/>
              <a:t> Infração contrária aos costumes, à moral e à lei, que é legalmente punida ou que é reprovada pela consciência, podendo ser culposo ou doloso;</a:t>
            </a:r>
          </a:p>
          <a:p>
            <a:pPr algn="just"/>
            <a:r>
              <a:rPr lang="pt-BR" b="1" u="sng" dirty="0"/>
              <a:t>CRIME CULPOSO:</a:t>
            </a:r>
            <a:r>
              <a:rPr lang="pt-BR" b="1" dirty="0"/>
              <a:t> </a:t>
            </a:r>
            <a:r>
              <a:rPr lang="pt-BR" dirty="0"/>
              <a:t>é o crime que teve como causa a imprudência, negligência ou imperícia do agente, se prevista ou punida na lei penal;</a:t>
            </a:r>
          </a:p>
          <a:p>
            <a:pPr algn="just"/>
            <a:r>
              <a:rPr lang="pt-BR" b="1" u="sng" dirty="0"/>
              <a:t>CRIME DOLOSO</a:t>
            </a:r>
            <a:r>
              <a:rPr lang="pt-BR" dirty="0"/>
              <a:t>:  é aquele em que o agente teve a intenção maldosa de produzir o resultado ou assumiu o risco de produzi-lo.</a:t>
            </a:r>
          </a:p>
          <a:p>
            <a:pPr algn="just"/>
            <a:endParaRPr lang="pt-BR" dirty="0"/>
          </a:p>
          <a:p>
            <a:pPr marL="342891" indent="-342891" algn="just">
              <a:buFont typeface="Wingdings" panose="05000000000000000000" pitchFamily="2" charset="2"/>
              <a:buChar char="ü"/>
            </a:pPr>
            <a:endParaRPr lang="pt-BR" dirty="0"/>
          </a:p>
        </p:txBody>
      </p:sp>
    </p:spTree>
    <p:extLst>
      <p:ext uri="{BB962C8B-B14F-4D97-AF65-F5344CB8AC3E}">
        <p14:creationId xmlns:p14="http://schemas.microsoft.com/office/powerpoint/2010/main" val="31506607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AUXÍLIO DOENÇA ACIDENTÁRIO: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marL="342891" indent="-342891" algn="just">
              <a:buFont typeface="Wingdings" panose="05000000000000000000" pitchFamily="2" charset="2"/>
              <a:buChar char="ü"/>
            </a:pPr>
            <a:r>
              <a:rPr lang="pt-BR" b="1" dirty="0">
                <a:latin typeface="Arial" panose="020B0604020202020204" pitchFamily="34" charset="0"/>
                <a:cs typeface="Arial" panose="020B0604020202020204" pitchFamily="34" charset="0"/>
              </a:rPr>
              <a:t>O auxílio-doença é um benefício por incapacidade devido ao segurado do INSS acometido por uma doença ou acidente que o torne temporariamente incapaz para o trabalho.</a:t>
            </a:r>
          </a:p>
          <a:p>
            <a:pPr algn="just"/>
            <a:endParaRPr lang="pt-BR" dirty="0"/>
          </a:p>
          <a:p>
            <a:pPr marL="342891" indent="-342891" algn="just">
              <a:buFont typeface="Wingdings" panose="05000000000000000000" pitchFamily="2" charset="2"/>
              <a:buChar char="ü"/>
            </a:pPr>
            <a:endParaRPr lang="pt-BR" dirty="0"/>
          </a:p>
        </p:txBody>
      </p:sp>
      <p:pic>
        <p:nvPicPr>
          <p:cNvPr id="4" name="Picture 4" descr="https://logodownload.org/wp-content/uploads/2014/01/logo-inss-previdencia-social.png">
            <a:extLst>
              <a:ext uri="{FF2B5EF4-FFF2-40B4-BE49-F238E27FC236}">
                <a16:creationId xmlns:a16="http://schemas.microsoft.com/office/drawing/2014/main" id="{753E08E1-B2C4-4E19-96E6-4B06E5AA02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993" y="3893234"/>
            <a:ext cx="2496395" cy="15078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Conector de seta reta 10">
            <a:extLst>
              <a:ext uri="{FF2B5EF4-FFF2-40B4-BE49-F238E27FC236}">
                <a16:creationId xmlns:a16="http://schemas.microsoft.com/office/drawing/2014/main" id="{B813F3B5-35EE-4E63-8955-5EBB6A5DF8A4}"/>
              </a:ext>
            </a:extLst>
          </p:cNvPr>
          <p:cNvCxnSpPr>
            <a:cxnSpLocks/>
          </p:cNvCxnSpPr>
          <p:nvPr/>
        </p:nvCxnSpPr>
        <p:spPr>
          <a:xfrm>
            <a:off x="4265360" y="4623468"/>
            <a:ext cx="1502394" cy="236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B2E20EAF-BC6A-42A4-A623-B26722575327}"/>
              </a:ext>
            </a:extLst>
          </p:cNvPr>
          <p:cNvPicPr>
            <a:picLocks noChangeAspect="1"/>
          </p:cNvPicPr>
          <p:nvPr/>
        </p:nvPicPr>
        <p:blipFill>
          <a:blip r:embed="rId3" cstate="print"/>
          <a:stretch>
            <a:fillRect/>
          </a:stretch>
        </p:blipFill>
        <p:spPr>
          <a:xfrm>
            <a:off x="6197726" y="3520056"/>
            <a:ext cx="2170067" cy="2254177"/>
          </a:xfrm>
          <a:prstGeom prst="rect">
            <a:avLst/>
          </a:prstGeom>
        </p:spPr>
      </p:pic>
    </p:spTree>
    <p:extLst>
      <p:ext uri="{BB962C8B-B14F-4D97-AF65-F5344CB8AC3E}">
        <p14:creationId xmlns:p14="http://schemas.microsoft.com/office/powerpoint/2010/main" val="3834464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AUXÍLIO ACIDENTE:</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6" y="2332101"/>
            <a:ext cx="7766936" cy="3406090"/>
          </a:xfrm>
        </p:spPr>
        <p:txBody>
          <a:bodyPr>
            <a:normAutofit/>
          </a:bodyPr>
          <a:lstStyle/>
          <a:p>
            <a:pPr marL="342891" indent="-342891" algn="just">
              <a:lnSpc>
                <a:spcPct val="150000"/>
              </a:lnSpc>
              <a:buFont typeface="Wingdings" panose="05000000000000000000" pitchFamily="2" charset="2"/>
              <a:buChar char="ü"/>
            </a:pPr>
            <a:r>
              <a:rPr lang="pt-BR" b="1" dirty="0">
                <a:latin typeface="Arial" panose="020B0604020202020204" pitchFamily="34" charset="0"/>
                <a:cs typeface="Arial" panose="020B0604020202020204" pitchFamily="34" charset="0"/>
              </a:rPr>
              <a:t>Benefício recebido pelo trabalhador que permaneça com alguma limitação funcional importante após a alta do auxílio doença por acidente.</a:t>
            </a:r>
          </a:p>
          <a:p>
            <a:pPr algn="just"/>
            <a:endParaRPr lang="pt-BR" dirty="0"/>
          </a:p>
          <a:p>
            <a:pPr marL="342891" indent="-342891" algn="just">
              <a:buFont typeface="Wingdings" panose="05000000000000000000" pitchFamily="2" charset="2"/>
              <a:buChar char="ü"/>
            </a:pPr>
            <a:endParaRPr lang="pt-BR" dirty="0"/>
          </a:p>
        </p:txBody>
      </p:sp>
      <p:pic>
        <p:nvPicPr>
          <p:cNvPr id="4" name="Picture 4" descr="https://logodownload.org/wp-content/uploads/2014/01/logo-inss-previdencia-social.png">
            <a:extLst>
              <a:ext uri="{FF2B5EF4-FFF2-40B4-BE49-F238E27FC236}">
                <a16:creationId xmlns:a16="http://schemas.microsoft.com/office/drawing/2014/main" id="{753E08E1-B2C4-4E19-96E6-4B06E5AA02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993" y="3893234"/>
            <a:ext cx="2496395" cy="15078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Conector de seta reta 10">
            <a:extLst>
              <a:ext uri="{FF2B5EF4-FFF2-40B4-BE49-F238E27FC236}">
                <a16:creationId xmlns:a16="http://schemas.microsoft.com/office/drawing/2014/main" id="{B813F3B5-35EE-4E63-8955-5EBB6A5DF8A4}"/>
              </a:ext>
            </a:extLst>
          </p:cNvPr>
          <p:cNvCxnSpPr>
            <a:cxnSpLocks/>
          </p:cNvCxnSpPr>
          <p:nvPr/>
        </p:nvCxnSpPr>
        <p:spPr>
          <a:xfrm>
            <a:off x="4265360" y="4623468"/>
            <a:ext cx="1502394" cy="236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948448CE-F6B2-4D17-80CF-EC05404BB6A0}"/>
              </a:ext>
            </a:extLst>
          </p:cNvPr>
          <p:cNvPicPr>
            <a:picLocks noChangeAspect="1"/>
          </p:cNvPicPr>
          <p:nvPr/>
        </p:nvPicPr>
        <p:blipFill>
          <a:blip r:embed="rId3" cstate="print"/>
          <a:stretch>
            <a:fillRect/>
          </a:stretch>
        </p:blipFill>
        <p:spPr>
          <a:xfrm>
            <a:off x="6291020" y="3694533"/>
            <a:ext cx="1950765" cy="2043658"/>
          </a:xfrm>
          <a:prstGeom prst="rect">
            <a:avLst/>
          </a:prstGeom>
        </p:spPr>
      </p:pic>
    </p:spTree>
    <p:extLst>
      <p:ext uri="{BB962C8B-B14F-4D97-AF65-F5344CB8AC3E}">
        <p14:creationId xmlns:p14="http://schemas.microsoft.com/office/powerpoint/2010/main" val="12556692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APOSENTADORIA POR INVALIDEZ:</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133089" y="1994967"/>
            <a:ext cx="7766936" cy="3406090"/>
          </a:xfrm>
        </p:spPr>
        <p:txBody>
          <a:bodyPr>
            <a:normAutofit/>
          </a:bodyPr>
          <a:lstStyle/>
          <a:p>
            <a:pPr marL="342891" indent="-342891" algn="just">
              <a:buFont typeface="Wingdings" panose="05000000000000000000" pitchFamily="2" charset="2"/>
              <a:buChar char="ü"/>
            </a:pPr>
            <a:r>
              <a:rPr lang="pt-BR" b="1" dirty="0">
                <a:latin typeface="Arial" panose="020B0604020202020204" pitchFamily="34" charset="0"/>
                <a:cs typeface="Arial" panose="020B0604020202020204" pitchFamily="34" charset="0"/>
              </a:rPr>
              <a:t>Concedido aos trabalhadores que, por doença ou acidente, forem considerados pela perícia médica da Previdência Social incapacitados para exercer suas atividades ou outro tipo de serviço que lhes garanta o sustento. A aposentadoria deixa de ser paga quando o segurado recupera a capacidade e volta ao trabalho.</a:t>
            </a:r>
          </a:p>
          <a:p>
            <a:pPr algn="just"/>
            <a:endParaRPr lang="pt-BR" dirty="0"/>
          </a:p>
          <a:p>
            <a:pPr marL="342891" indent="-342891" algn="just">
              <a:buFont typeface="Wingdings" panose="05000000000000000000" pitchFamily="2" charset="2"/>
              <a:buChar char="ü"/>
            </a:pPr>
            <a:endParaRPr lang="pt-BR" dirty="0"/>
          </a:p>
        </p:txBody>
      </p:sp>
      <p:pic>
        <p:nvPicPr>
          <p:cNvPr id="4" name="Picture 4" descr="https://logodownload.org/wp-content/uploads/2014/01/logo-inss-previdencia-social.png">
            <a:extLst>
              <a:ext uri="{FF2B5EF4-FFF2-40B4-BE49-F238E27FC236}">
                <a16:creationId xmlns:a16="http://schemas.microsoft.com/office/drawing/2014/main" id="{753E08E1-B2C4-4E19-96E6-4B06E5AA02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993" y="3893234"/>
            <a:ext cx="2496395" cy="15078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Conector de seta reta 10">
            <a:extLst>
              <a:ext uri="{FF2B5EF4-FFF2-40B4-BE49-F238E27FC236}">
                <a16:creationId xmlns:a16="http://schemas.microsoft.com/office/drawing/2014/main" id="{B813F3B5-35EE-4E63-8955-5EBB6A5DF8A4}"/>
              </a:ext>
            </a:extLst>
          </p:cNvPr>
          <p:cNvCxnSpPr>
            <a:cxnSpLocks/>
          </p:cNvCxnSpPr>
          <p:nvPr/>
        </p:nvCxnSpPr>
        <p:spPr>
          <a:xfrm>
            <a:off x="4265360" y="4623468"/>
            <a:ext cx="1502394" cy="236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15854C32-06BD-4895-B587-566BE687B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6359" y="3698012"/>
            <a:ext cx="2284131" cy="2284131"/>
          </a:xfrm>
          <a:prstGeom prst="rect">
            <a:avLst/>
          </a:prstGeom>
        </p:spPr>
      </p:pic>
      <p:pic>
        <p:nvPicPr>
          <p:cNvPr id="9" name="Imagem 8">
            <a:extLst>
              <a:ext uri="{FF2B5EF4-FFF2-40B4-BE49-F238E27FC236}">
                <a16:creationId xmlns:a16="http://schemas.microsoft.com/office/drawing/2014/main" id="{96B0D86E-8A78-4D60-B9D5-9FCB0CE927DA}"/>
              </a:ext>
            </a:extLst>
          </p:cNvPr>
          <p:cNvPicPr>
            <a:picLocks noChangeAspect="1"/>
          </p:cNvPicPr>
          <p:nvPr/>
        </p:nvPicPr>
        <p:blipFill>
          <a:blip r:embed="rId4" cstate="print"/>
          <a:stretch>
            <a:fillRect/>
          </a:stretch>
        </p:blipFill>
        <p:spPr>
          <a:xfrm>
            <a:off x="8082201" y="3698012"/>
            <a:ext cx="1172592" cy="2120303"/>
          </a:xfrm>
          <a:prstGeom prst="rect">
            <a:avLst/>
          </a:prstGeom>
        </p:spPr>
      </p:pic>
    </p:spTree>
    <p:extLst>
      <p:ext uri="{BB962C8B-B14F-4D97-AF65-F5344CB8AC3E}">
        <p14:creationId xmlns:p14="http://schemas.microsoft.com/office/powerpoint/2010/main" val="2525969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9" y="178169"/>
            <a:ext cx="9028411" cy="1646302"/>
          </a:xfrm>
        </p:spPr>
        <p:txBody>
          <a:bodyPr/>
          <a:lstStyle/>
          <a:p>
            <a:pPr algn="ctr"/>
            <a:r>
              <a:rPr lang="pt-BR" sz="4000" dirty="0"/>
              <a:t>PENSÃO POR MORTE:</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133089" y="1994967"/>
            <a:ext cx="7766936" cy="3406090"/>
          </a:xfrm>
        </p:spPr>
        <p:txBody>
          <a:bodyPr>
            <a:normAutofit/>
          </a:bodyPr>
          <a:lstStyle/>
          <a:p>
            <a:pPr marL="342891" indent="-342891" algn="just">
              <a:lnSpc>
                <a:spcPct val="150000"/>
              </a:lnSpc>
              <a:buFont typeface="Wingdings" panose="05000000000000000000" pitchFamily="2" charset="2"/>
              <a:buChar char="ü"/>
            </a:pPr>
            <a:r>
              <a:rPr lang="pt-BR" b="1" dirty="0">
                <a:latin typeface="Arial" panose="020B0604020202020204" pitchFamily="34" charset="0"/>
                <a:cs typeface="Arial" panose="020B0604020202020204" pitchFamily="34" charset="0"/>
              </a:rPr>
              <a:t>Benefício recebido pelos dependentes de um trabalhador que tenha morrido em consequência de um acidente de trabalho.</a:t>
            </a:r>
          </a:p>
          <a:p>
            <a:pPr algn="just"/>
            <a:endParaRPr lang="pt-BR" dirty="0"/>
          </a:p>
          <a:p>
            <a:pPr marL="342891" indent="-342891" algn="just">
              <a:buFont typeface="Wingdings" panose="05000000000000000000" pitchFamily="2" charset="2"/>
              <a:buChar char="ü"/>
            </a:pPr>
            <a:endParaRPr lang="pt-BR" dirty="0"/>
          </a:p>
        </p:txBody>
      </p:sp>
      <p:pic>
        <p:nvPicPr>
          <p:cNvPr id="4" name="Picture 4" descr="https://logodownload.org/wp-content/uploads/2014/01/logo-inss-previdencia-social.png">
            <a:extLst>
              <a:ext uri="{FF2B5EF4-FFF2-40B4-BE49-F238E27FC236}">
                <a16:creationId xmlns:a16="http://schemas.microsoft.com/office/drawing/2014/main" id="{753E08E1-B2C4-4E19-96E6-4B06E5AA02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993" y="3893234"/>
            <a:ext cx="2496395" cy="15078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Conector de seta reta 10">
            <a:extLst>
              <a:ext uri="{FF2B5EF4-FFF2-40B4-BE49-F238E27FC236}">
                <a16:creationId xmlns:a16="http://schemas.microsoft.com/office/drawing/2014/main" id="{B813F3B5-35EE-4E63-8955-5EBB6A5DF8A4}"/>
              </a:ext>
            </a:extLst>
          </p:cNvPr>
          <p:cNvCxnSpPr>
            <a:cxnSpLocks/>
          </p:cNvCxnSpPr>
          <p:nvPr/>
        </p:nvCxnSpPr>
        <p:spPr>
          <a:xfrm>
            <a:off x="4265360" y="4623468"/>
            <a:ext cx="1502394" cy="236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04B738A9-53FD-48FA-9A84-2070AA188197}"/>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6688488" y="3495833"/>
            <a:ext cx="1617682" cy="2302623"/>
          </a:xfrm>
          <a:prstGeom prst="rect">
            <a:avLst/>
          </a:prstGeom>
        </p:spPr>
      </p:pic>
    </p:spTree>
    <p:extLst>
      <p:ext uri="{BB962C8B-B14F-4D97-AF65-F5344CB8AC3E}">
        <p14:creationId xmlns:p14="http://schemas.microsoft.com/office/powerpoint/2010/main" val="332770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248110" y="-74403"/>
            <a:ext cx="9028411" cy="1646302"/>
          </a:xfrm>
        </p:spPr>
        <p:txBody>
          <a:bodyPr/>
          <a:lstStyle/>
          <a:p>
            <a:pPr algn="ctr"/>
            <a:r>
              <a:rPr lang="pt-BR" dirty="0"/>
              <a:t>OBJETIVO: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196900" y="2332100"/>
            <a:ext cx="7766936" cy="3777152"/>
          </a:xfrm>
        </p:spPr>
        <p:txBody>
          <a:bodyPr>
            <a:normAutofit fontScale="40000" lnSpcReduction="20000"/>
          </a:bodyPr>
          <a:lstStyle/>
          <a:p>
            <a:pPr algn="ctr"/>
            <a:r>
              <a:rPr lang="pt-BR" altLang="pt-BR" sz="10500" dirty="0">
                <a:latin typeface="Arial" panose="020B0604020202020204" pitchFamily="34" charset="0"/>
                <a:cs typeface="Arial" panose="020B0604020202020204" pitchFamily="34" charset="0"/>
              </a:rPr>
              <a:t>Prevenção de acidentes e doenças relacionadas ao trabalho, buscando conciliar o trabalho com a preservação da vida e a promoção da saúde de todos os trabalhadores.</a:t>
            </a:r>
          </a:p>
          <a:p>
            <a:pPr algn="ctr"/>
            <a:endParaRPr lang="pt-BR" dirty="0">
              <a:latin typeface="Arial" panose="020B0604020202020204" pitchFamily="34" charset="0"/>
              <a:cs typeface="Arial" panose="020B0604020202020204" pitchFamily="34" charset="0"/>
            </a:endParaRPr>
          </a:p>
          <a:p>
            <a:pPr algn="ctr"/>
            <a:r>
              <a:rPr lang="pt-BR" altLang="pt-BR" b="1" dirty="0">
                <a:solidFill>
                  <a:srgbClr val="FF0000"/>
                </a:solidFill>
                <a:latin typeface="Arial" panose="020B0604020202020204" pitchFamily="34" charset="0"/>
                <a:cs typeface="Arial" panose="020B0604020202020204" pitchFamily="34" charset="0"/>
              </a:rPr>
              <a:t>Portaria nº 3214/78 - Norma Regulamentadora nº 05</a:t>
            </a:r>
          </a:p>
          <a:p>
            <a:pPr algn="ctr"/>
            <a:endParaRPr lang="pt-BR" dirty="0"/>
          </a:p>
        </p:txBody>
      </p:sp>
    </p:spTree>
    <p:extLst>
      <p:ext uri="{BB962C8B-B14F-4D97-AF65-F5344CB8AC3E}">
        <p14:creationId xmlns:p14="http://schemas.microsoft.com/office/powerpoint/2010/main" val="391190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367378" y="-484440"/>
            <a:ext cx="9028411" cy="1646302"/>
          </a:xfrm>
        </p:spPr>
        <p:txBody>
          <a:bodyPr/>
          <a:lstStyle/>
          <a:p>
            <a:pPr algn="ctr"/>
            <a:r>
              <a:rPr lang="pt-BR" dirty="0"/>
              <a:t>CONSTITUIÇÃO: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998114" y="1364692"/>
            <a:ext cx="7867589" cy="1096899"/>
          </a:xfrm>
        </p:spPr>
        <p:txBody>
          <a:bodyPr>
            <a:noAutofit/>
          </a:bodyPr>
          <a:lstStyle/>
          <a:p>
            <a:pPr algn="just"/>
            <a:r>
              <a:rPr lang="pt-BR" altLang="pt-BR" sz="3000" dirty="0">
                <a:latin typeface="Arial" panose="020B0604020202020204" pitchFamily="34" charset="0"/>
                <a:cs typeface="Arial" panose="020B0604020202020204" pitchFamily="34" charset="0"/>
              </a:rPr>
              <a:t>Devem constituir CIPA, por estabelecimento e mantê-la em regular funcionamento, as empresas privadas, públicas, sociedades de economia mista, órgão da administração direta e indireta, instituições beneficentes, associações recreativas, cooperativas, bem como outras instituições que admitam trabalhadores como empregados.</a:t>
            </a:r>
            <a:endParaRPr lang="pt-BR" sz="3000" dirty="0"/>
          </a:p>
        </p:txBody>
      </p:sp>
      <p:sp>
        <p:nvSpPr>
          <p:cNvPr id="4" name="Retângulo 3">
            <a:extLst>
              <a:ext uri="{FF2B5EF4-FFF2-40B4-BE49-F238E27FC236}">
                <a16:creationId xmlns:a16="http://schemas.microsoft.com/office/drawing/2014/main" id="{F685E86C-0867-47E1-92A9-11A49F9C3CCB}"/>
              </a:ext>
            </a:extLst>
          </p:cNvPr>
          <p:cNvSpPr/>
          <p:nvPr/>
        </p:nvSpPr>
        <p:spPr>
          <a:xfrm>
            <a:off x="1776392" y="5731898"/>
            <a:ext cx="5882764" cy="456535"/>
          </a:xfrm>
          <a:prstGeom prst="rect">
            <a:avLst/>
          </a:prstGeom>
        </p:spPr>
        <p:txBody>
          <a:bodyPr wrap="none">
            <a:spAutoFit/>
          </a:bodyPr>
          <a:lstStyle/>
          <a:p>
            <a:pPr algn="just">
              <a:lnSpc>
                <a:spcPct val="150000"/>
              </a:lnSpc>
              <a:spcBef>
                <a:spcPct val="20000"/>
              </a:spcBef>
              <a:buClr>
                <a:srgbClr val="F9F9F9"/>
              </a:buClr>
              <a:buSzPct val="65000"/>
            </a:pPr>
            <a:r>
              <a:rPr lang="pt-BR" altLang="pt-BR" b="1" dirty="0">
                <a:solidFill>
                  <a:srgbClr val="FF0000"/>
                </a:solidFill>
                <a:latin typeface="Arial" panose="020B0604020202020204" pitchFamily="34" charset="0"/>
                <a:cs typeface="Arial" panose="020B0604020202020204" pitchFamily="34" charset="0"/>
              </a:rPr>
              <a:t>OBS: A partir de 20 funcionários e regidos pela CLT.</a:t>
            </a:r>
          </a:p>
        </p:txBody>
      </p:sp>
    </p:spTree>
    <p:extLst>
      <p:ext uri="{BB962C8B-B14F-4D97-AF65-F5344CB8AC3E}">
        <p14:creationId xmlns:p14="http://schemas.microsoft.com/office/powerpoint/2010/main" val="195387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48FE7-220D-4BAF-B221-0CABA81DD236}"/>
              </a:ext>
            </a:extLst>
          </p:cNvPr>
          <p:cNvSpPr>
            <a:spLocks noGrp="1"/>
          </p:cNvSpPr>
          <p:nvPr>
            <p:ph type="ctrTitle"/>
          </p:nvPr>
        </p:nvSpPr>
        <p:spPr>
          <a:xfrm>
            <a:off x="234857" y="-590457"/>
            <a:ext cx="9028411" cy="1646302"/>
          </a:xfrm>
        </p:spPr>
        <p:txBody>
          <a:bodyPr/>
          <a:lstStyle/>
          <a:p>
            <a:pPr algn="ctr"/>
            <a:r>
              <a:rPr lang="pt-BR" dirty="0"/>
              <a:t>ORGANIZAÇÃO:</a:t>
            </a:r>
          </a:p>
        </p:txBody>
      </p:sp>
      <p:sp>
        <p:nvSpPr>
          <p:cNvPr id="3" name="Subtítulo 2">
            <a:extLst>
              <a:ext uri="{FF2B5EF4-FFF2-40B4-BE49-F238E27FC236}">
                <a16:creationId xmlns:a16="http://schemas.microsoft.com/office/drawing/2014/main" id="{609F0EAD-230C-461D-82E3-5735DB642703}"/>
              </a:ext>
            </a:extLst>
          </p:cNvPr>
          <p:cNvSpPr>
            <a:spLocks noGrp="1"/>
          </p:cNvSpPr>
          <p:nvPr>
            <p:ph type="subTitle" idx="1"/>
          </p:nvPr>
        </p:nvSpPr>
        <p:spPr>
          <a:xfrm>
            <a:off x="1011368" y="1603232"/>
            <a:ext cx="7766936" cy="1096899"/>
          </a:xfrm>
        </p:spPr>
        <p:txBody>
          <a:bodyPr>
            <a:noAutofit/>
          </a:bodyPr>
          <a:lstStyle/>
          <a:p>
            <a:pPr algn="just"/>
            <a:r>
              <a:rPr lang="pt-BR" altLang="pt-BR" sz="3000" dirty="0">
                <a:latin typeface="Arial" panose="020B0604020202020204" pitchFamily="34" charset="0"/>
                <a:cs typeface="Arial" panose="020B0604020202020204" pitchFamily="34" charset="0"/>
              </a:rPr>
              <a:t>	A CIPA será composta por representantes do empregador (indicados) e dos empregados (eleitos), de acordo com o dimensionamento previsto no Quadro I da NR 05, sua quantidade é definida pelo grau de risco de sua atividade de acordo com o  CNAE - Classificação Nacional de Atividades Econômicas e pelo número de funcionários da empresa.</a:t>
            </a:r>
            <a:endParaRPr lang="pt-BR" sz="3000" dirty="0"/>
          </a:p>
        </p:txBody>
      </p:sp>
      <p:pic>
        <p:nvPicPr>
          <p:cNvPr id="4" name="Imagem 3">
            <a:extLst>
              <a:ext uri="{FF2B5EF4-FFF2-40B4-BE49-F238E27FC236}">
                <a16:creationId xmlns:a16="http://schemas.microsoft.com/office/drawing/2014/main" id="{E0F5EE4C-856D-4F5E-A00F-2F3855130719}"/>
              </a:ext>
            </a:extLst>
          </p:cNvPr>
          <p:cNvPicPr>
            <a:picLocks noChangeAspect="1"/>
          </p:cNvPicPr>
          <p:nvPr/>
        </p:nvPicPr>
        <p:blipFill>
          <a:blip r:embed="rId2" cstate="print"/>
          <a:stretch>
            <a:fillRect/>
          </a:stretch>
        </p:blipFill>
        <p:spPr>
          <a:xfrm>
            <a:off x="10358792" y="5106145"/>
            <a:ext cx="1675350" cy="1675350"/>
          </a:xfrm>
          <a:prstGeom prst="rect">
            <a:avLst/>
          </a:prstGeom>
        </p:spPr>
      </p:pic>
    </p:spTree>
    <p:extLst>
      <p:ext uri="{BB962C8B-B14F-4D97-AF65-F5344CB8AC3E}">
        <p14:creationId xmlns:p14="http://schemas.microsoft.com/office/powerpoint/2010/main" val="1343718732"/>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23</TotalTime>
  <Words>4006</Words>
  <Application>Microsoft Macintosh PowerPoint</Application>
  <PresentationFormat>Widescreen</PresentationFormat>
  <Paragraphs>360</Paragraphs>
  <Slides>68</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68</vt:i4>
      </vt:variant>
    </vt:vector>
  </HeadingPairs>
  <TitlesOfParts>
    <vt:vector size="77" baseType="lpstr">
      <vt:lpstr>Arial</vt:lpstr>
      <vt:lpstr>Arial Black</vt:lpstr>
      <vt:lpstr>Arial Rounded MT Bold</vt:lpstr>
      <vt:lpstr>Calibri</vt:lpstr>
      <vt:lpstr>Trebuchet MS</vt:lpstr>
      <vt:lpstr>Webdings</vt:lpstr>
      <vt:lpstr>Wingdings</vt:lpstr>
      <vt:lpstr>Wingdings 3</vt:lpstr>
      <vt:lpstr>Facetado</vt:lpstr>
      <vt:lpstr>Apresentação do PowerPoint</vt:lpstr>
      <vt:lpstr>TREINAMENTO CIPA – NR 05 - EAD</vt:lpstr>
      <vt:lpstr>CONTÉUDO PROGRAMÁTICO</vt:lpstr>
      <vt:lpstr>SEGURANÇA DO TRABALHO:</vt:lpstr>
      <vt:lpstr>NORMAS REGULAMENTADORAS - NRS</vt:lpstr>
      <vt:lpstr>O QUE É CIPA?</vt:lpstr>
      <vt:lpstr>OBJETIVO:</vt:lpstr>
      <vt:lpstr>CONSTITUIÇÃO:</vt:lpstr>
      <vt:lpstr>ORGANIZAÇÃO:</vt:lpstr>
      <vt:lpstr>MANDATO:</vt:lpstr>
      <vt:lpstr>ATRIBUIÇÕES GERAIS:</vt:lpstr>
      <vt:lpstr>ATRIBUIÇÕES GERAIS:</vt:lpstr>
      <vt:lpstr>ATRIBUIÇÕES DO PRESIDENTE: </vt:lpstr>
      <vt:lpstr>ATRIBUIÇÕES DO VICE-PRESIDENTE:</vt:lpstr>
      <vt:lpstr>ATRIBUIÇÕES DO PRESIDENTE E VICE: </vt:lpstr>
      <vt:lpstr>ATRIBUIÇÕES DO SECRETÁRIO:</vt:lpstr>
      <vt:lpstr>REUNIÕES ORDINÁRIAS DA CIPA:</vt:lpstr>
      <vt:lpstr>REUNIÕES EXTRAORDINÁRIAS DA CIPA:</vt:lpstr>
      <vt:lpstr>Apresentação do PowerPoint</vt:lpstr>
      <vt:lpstr>PERIGO:</vt:lpstr>
      <vt:lpstr>RISCO:</vt:lpstr>
      <vt:lpstr>Apresentação do PowerPoint</vt:lpstr>
      <vt:lpstr>Apresentação do PowerPoint</vt:lpstr>
      <vt:lpstr>Tabela de classificação dos riscos ambientais:</vt:lpstr>
      <vt:lpstr>O QUE SÃO RISCOS FÍSICOS? </vt:lpstr>
      <vt:lpstr>O QUE SÃO RISCOS QUIMÍCOS? </vt:lpstr>
      <vt:lpstr>FISPQ – FICHA DE PRODUTOS QUÍMICOS:</vt:lpstr>
      <vt:lpstr>Conteúdo e modelo geral de uma FISPQ:</vt:lpstr>
      <vt:lpstr>ROTULAGEM E SINALIZAÇÃO:</vt:lpstr>
      <vt:lpstr>O QUE SÃO RISCOS BIOLÓGICOS? </vt:lpstr>
      <vt:lpstr>VIAS DE INGRESSO NO ORGANISMO:</vt:lpstr>
      <vt:lpstr>O QUE SÃO RISCOS ERGONÔMICOS? </vt:lpstr>
      <vt:lpstr>O QUE SÃO RISCOS DE ACIDENTES? </vt:lpstr>
      <vt:lpstr>MAPA DE RISCO:</vt:lpstr>
      <vt:lpstr>Para que serve o Mapa de Risco:</vt:lpstr>
      <vt:lpstr>PPRA - Programa de Prevenção de Riscos Ambientais: </vt:lpstr>
      <vt:lpstr>EPI – EQUIPAMENTO DE PROTEÇÃO INDIVIDUAL – NR-06</vt:lpstr>
      <vt:lpstr>FORNECIMENTO DO EPI:</vt:lpstr>
      <vt:lpstr>RESPONSABILIDADES DO EMPREGADOR:</vt:lpstr>
      <vt:lpstr>RESPONSABILIDADES DO EMPREGADOR:</vt:lpstr>
      <vt:lpstr>RESPONSABILIDADES DO TRABALHADOR:</vt:lpstr>
      <vt:lpstr>CERTIFICADO DE APROVAÇÃO – CA:</vt:lpstr>
      <vt:lpstr>FICHA DE CONTROLE DE EPI:</vt:lpstr>
      <vt:lpstr>EQUIPAMENTO DE PROTEÇÃO COLETIVA - EPC:</vt:lpstr>
      <vt:lpstr>PCMSO – Programa de Controle Médico de Saúde Ocupacional:</vt:lpstr>
      <vt:lpstr>ASO – Atestado de Saúde Ocupacional:</vt:lpstr>
      <vt:lpstr>CONCEITO ACIDENTE DO TRABALHO:</vt:lpstr>
      <vt:lpstr>Conceito: Lesão corporal e Perturbação funcional:</vt:lpstr>
      <vt:lpstr>CONCEITO ACIDENTE DO TRABALHO:</vt:lpstr>
      <vt:lpstr>CONCEITO ACIDENTE DO TRABALHO:</vt:lpstr>
      <vt:lpstr>CONCEITO ACIDENTE DO TRABALHO:</vt:lpstr>
      <vt:lpstr>CONCEITO ACIDENTE DO TRABALHO:</vt:lpstr>
      <vt:lpstr>CONCEITO ACIDENTE DO TRABALHO:</vt:lpstr>
      <vt:lpstr>CONCEITO ACIDENTE DO TRABALHO:</vt:lpstr>
      <vt:lpstr>CONCEITO ACIDENTE DO TRABALHO:</vt:lpstr>
      <vt:lpstr>COMUNICAÇÃO DE ACIDENTE DO TRABALHO - CAT:</vt:lpstr>
      <vt:lpstr>PARA QUE SERVE:</vt:lpstr>
      <vt:lpstr>QUANDO EMITIR:</vt:lpstr>
      <vt:lpstr>PERÍODO DE GUARDA DO DOCUMENTO:</vt:lpstr>
      <vt:lpstr>CAT:</vt:lpstr>
      <vt:lpstr>FATORES QUE CONTRIBUEM PARA OS ACIDENTES:</vt:lpstr>
      <vt:lpstr>ETAPAS DA INVESTIGAÇÃO DE ACIDENTES:</vt:lpstr>
      <vt:lpstr>ACIDENTE DO TRABALHO – RESPONSABILIDADES:</vt:lpstr>
      <vt:lpstr>ACIDENTE DO TRABALHO – RESPONSABILIDADES:</vt:lpstr>
      <vt:lpstr>AUXÍLIO DOENÇA ACIDENTÁRIO:</vt:lpstr>
      <vt:lpstr>AUXÍLIO ACIDENTE:</vt:lpstr>
      <vt:lpstr>APOSENTADORIA POR INVALIDEZ:</vt:lpstr>
      <vt:lpstr>PENSÃO POR MORTE: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HSE T3</dc:creator>
  <cp:lastModifiedBy>Microsoft Office User</cp:lastModifiedBy>
  <cp:revision>3</cp:revision>
  <dcterms:created xsi:type="dcterms:W3CDTF">2021-02-02T06:51:45Z</dcterms:created>
  <dcterms:modified xsi:type="dcterms:W3CDTF">2021-12-28T16:23:49Z</dcterms:modified>
</cp:coreProperties>
</file>